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0" r:id="rId2"/>
    <p:sldId id="263" r:id="rId3"/>
    <p:sldId id="267" r:id="rId4"/>
    <p:sldId id="2147471437" r:id="rId5"/>
    <p:sldId id="2145705953" r:id="rId6"/>
    <p:sldId id="2145705974" r:id="rId7"/>
    <p:sldId id="2147471435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84D41-A8EC-BA5D-CF10-5765AB5EA011}" name="To, Kayleigh" initials="TK" userId="S::kto1@bwh.harvard.edu::ff1e82b7-2eea-49a4-904a-547621576d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897"/>
    <a:srgbClr val="04384E"/>
    <a:srgbClr val="FECC2D"/>
    <a:srgbClr val="9A2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/>
    <p:restoredTop sz="83961"/>
  </p:normalViewPr>
  <p:slideViewPr>
    <p:cSldViewPr snapToGrid="0">
      <p:cViewPr varScale="1">
        <p:scale>
          <a:sx n="98" d="100"/>
          <a:sy n="98" d="100"/>
        </p:scale>
        <p:origin x="20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0936-AB80-1F49-BEA6-628F44581A58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301E-56B6-6843-BC09-EA1FAD9F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301E-56B6-6843-BC09-EA1FAD9FC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301E-56B6-6843-BC09-EA1FAD9FC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3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79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9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6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FC3AA7F-A3B6-BE04-27C6-468C55F2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54E921-3DEA-B370-68D3-5EF4D8A475B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92548" y="4893988"/>
            <a:ext cx="1436034" cy="8210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22AAA3-A1D4-9059-F89C-822853F0ACE2}"/>
              </a:ext>
            </a:extLst>
          </p:cNvPr>
          <p:cNvSpPr/>
          <p:nvPr userDrawn="1"/>
        </p:nvSpPr>
        <p:spPr>
          <a:xfrm>
            <a:off x="0" y="5208208"/>
            <a:ext cx="7322024" cy="50915"/>
          </a:xfrm>
          <a:prstGeom prst="rect">
            <a:avLst/>
          </a:prstGeom>
          <a:solidFill>
            <a:srgbClr val="0438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384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gloss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dcap.partners.org/redcap/surveys/?s=J444AH9H8KRT8E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partners.org/redcap/surveys/?s=J444AH9H8KRT8E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BF1E-F488-6F4C-7015-F448F22C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33" y="293120"/>
            <a:ext cx="7886700" cy="1104636"/>
          </a:xfrm>
        </p:spPr>
        <p:txBody>
          <a:bodyPr/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Hello!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54A4-A01A-093D-C5AF-EB8C0563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1354"/>
            <a:ext cx="8180813" cy="362611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Thanks for your interest in telling others about the</a:t>
            </a: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MRCT Center Clinical Research Glossary Public Review Process!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This deck is to be used for educational and advertising purposes.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Please do not change any of the links or content.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highlight>
                  <a:srgbClr val="FFFF00"/>
                </a:highlight>
                <a:latin typeface="Avenir Book" panose="02000503020000020003" pitchFamily="2" charset="0"/>
              </a:rPr>
              <a:t>Please delete this slide when you are ready.</a:t>
            </a: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D6D7-836B-BE67-6B8B-DB615EBD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3" y="278069"/>
            <a:ext cx="7886700" cy="1104636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The MRCT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26F2-C200-1710-A215-C586B3BE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73" y="1287438"/>
            <a:ext cx="4941107" cy="362611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The MRCT Center is a research and policy center focused on addressing the conduct, oversight, ethics, and regulatory environment of clinical trials.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b="1" dirty="0">
                <a:solidFill>
                  <a:srgbClr val="C00000"/>
                </a:solidFill>
                <a:latin typeface="Avenir Medium" panose="02000503020000020003" pitchFamily="2" charset="0"/>
                <a:ea typeface="ＭＳ Ｐゴシック" charset="-128"/>
              </a:rPr>
              <a:t>Vision</a:t>
            </a:r>
            <a:endParaRPr lang="en-US" altLang="en-US" b="1" dirty="0">
              <a:latin typeface="Avenir Medium" panose="02000503020000020003" pitchFamily="2" charset="0"/>
              <a:ea typeface="ＭＳ Ｐゴシック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Improve the integrity, safety, and rigor </a:t>
            </a:r>
            <a:b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</a:b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of global clinical trials.</a:t>
            </a:r>
            <a:endParaRPr lang="en-US" sz="1900" dirty="0">
              <a:latin typeface="Avenir Book" panose="02000503020000020003" pitchFamily="2" charset="0"/>
            </a:endParaRPr>
          </a:p>
          <a:p>
            <a:pPr marL="0" indent="0">
              <a:lnSpc>
                <a:spcPct val="110000"/>
              </a:lnSpc>
              <a:spcBef>
                <a:spcPts val="21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venir Medium" panose="02000503020000020003" pitchFamily="2" charset="0"/>
              </a:rPr>
              <a:t>Mission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>
                <a:latin typeface="Avenir Book" panose="02000503020000020003" pitchFamily="2" charset="0"/>
              </a:rPr>
              <a:t>Engage diverse stakeholders to define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emerging issues in global clinical trials and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to create and implement ethical, actionable,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and practical solutions.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900" dirty="0">
              <a:latin typeface="Avenir Book" panose="02000503020000020003" pitchFamily="2" charset="0"/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6496C46-90B2-C9FF-292B-E5387BD8A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80" y="1477972"/>
            <a:ext cx="3583547" cy="275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A75759-5A00-FF73-B7F9-6B91891BF103}"/>
              </a:ext>
            </a:extLst>
          </p:cNvPr>
          <p:cNvSpPr txBox="1"/>
          <p:nvPr/>
        </p:nvSpPr>
        <p:spPr>
          <a:xfrm>
            <a:off x="5250780" y="4480112"/>
            <a:ext cx="253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  <a:hlinkClick r:id="rId3"/>
              </a:rPr>
              <a:t>www.mrctcenter.org</a:t>
            </a: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7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FD4F-E09D-BD82-41B9-10F8F62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23345"/>
            <a:ext cx="8954814" cy="1104636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venir Black" panose="02000503020000020003" pitchFamily="2" charset="0"/>
              </a:rPr>
              <a:t>The MRCT Center Clinical Research Glossary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3FFAC-D4BF-4A00-79D6-3F87B8B880FC}"/>
              </a:ext>
            </a:extLst>
          </p:cNvPr>
          <p:cNvSpPr txBox="1"/>
          <p:nvPr/>
        </p:nvSpPr>
        <p:spPr>
          <a:xfrm>
            <a:off x="3315534" y="5346818"/>
            <a:ext cx="2512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  <a:hlinkClick r:id="rId3"/>
              </a:rPr>
              <a:t>www.mrctcenter.org/glossary</a:t>
            </a:r>
            <a:r>
              <a:rPr lang="en-US" sz="1400" dirty="0">
                <a:latin typeface="Avenir Book" panose="02000503020000020003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CD1F0-4DCB-5FD0-344C-84969F5D0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117"/>
            <a:ext cx="5525264" cy="3012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FF799-0C8E-8AFF-3C82-1661CB03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87" y="1153209"/>
            <a:ext cx="6118347" cy="323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457B-3B98-3AB0-D283-1ACF4B841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9" t="4173" r="1169" b="32747"/>
          <a:stretch/>
        </p:blipFill>
        <p:spPr>
          <a:xfrm>
            <a:off x="3669319" y="2220785"/>
            <a:ext cx="5401108" cy="2341006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3DA06-9F25-6B52-56A8-3E5DE2E5E25C}"/>
              </a:ext>
            </a:extLst>
          </p:cNvPr>
          <p:cNvSpPr txBox="1"/>
          <p:nvPr/>
        </p:nvSpPr>
        <p:spPr>
          <a:xfrm>
            <a:off x="3315534" y="4728861"/>
            <a:ext cx="2370136" cy="338554"/>
          </a:xfrm>
          <a:prstGeom prst="rect">
            <a:avLst/>
          </a:prstGeom>
          <a:solidFill>
            <a:srgbClr val="FECC2D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A resource for everyone</a:t>
            </a:r>
          </a:p>
        </p:txBody>
      </p:sp>
    </p:spTree>
    <p:extLst>
      <p:ext uri="{BB962C8B-B14F-4D97-AF65-F5344CB8AC3E}">
        <p14:creationId xmlns:p14="http://schemas.microsoft.com/office/powerpoint/2010/main" val="32682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5F22-5EE6-C4A8-F8C7-98A46F64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271"/>
            <a:ext cx="8523890" cy="1104636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The Clinical Research Glossary and CDISC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6998-317C-DA9E-CBEA-BFD75161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052310" cy="36261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The MRCT Center Clinical Research Glossary has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been included as one of CDISC’s global standards.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This means that the Clinical Research Glossary is governed by a rigorous and robust process to collect public feedback on the definitions that are developed.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All definitions must go through the Public Review process.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The way for this glossary to provide meaningful information is for as many people as possible to take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part in the Public Review process.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people shaking hands">
            <a:extLst>
              <a:ext uri="{FF2B5EF4-FFF2-40B4-BE49-F238E27FC236}">
                <a16:creationId xmlns:a16="http://schemas.microsoft.com/office/drawing/2014/main" id="{660B28DA-EBFE-F27D-84E5-D7EE0E9C1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2773" r="34712"/>
          <a:stretch>
            <a:fillRect/>
          </a:stretch>
        </p:blipFill>
        <p:spPr bwMode="auto">
          <a:xfrm>
            <a:off x="5181600" y="-212015"/>
            <a:ext cx="3962400" cy="59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6C2A5-AAC2-AB65-3566-D0E30202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393427"/>
            <a:ext cx="4788941" cy="122516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venir Black" panose="02000503020000020003" pitchFamily="2" charset="0"/>
              </a:rPr>
              <a:t>2025 Clinical Research </a:t>
            </a:r>
            <a:br>
              <a:rPr lang="en-US" sz="3000" b="1" dirty="0">
                <a:latin typeface="Avenir Black" panose="02000503020000020003" pitchFamily="2" charset="0"/>
              </a:rPr>
            </a:br>
            <a:r>
              <a:rPr lang="en-US" sz="3000" b="1" dirty="0">
                <a:latin typeface="Avenir Black" panose="02000503020000020003" pitchFamily="2" charset="0"/>
              </a:rPr>
              <a:t>Glossary Public Review </a:t>
            </a:r>
            <a:br>
              <a:rPr lang="en-US" sz="3000" b="1" dirty="0">
                <a:latin typeface="Avenir Black" panose="02000503020000020003" pitchFamily="2" charset="0"/>
              </a:rPr>
            </a:br>
            <a:r>
              <a:rPr lang="en-US" sz="3000" b="1" dirty="0">
                <a:latin typeface="Avenir Black" panose="02000503020000020003" pitchFamily="2" charset="0"/>
              </a:rPr>
              <a:t>opens June 6</a:t>
            </a:r>
            <a:r>
              <a:rPr lang="en-US" sz="3000" b="1" baseline="30000" dirty="0">
                <a:latin typeface="Avenir Black" panose="02000503020000020003" pitchFamily="2" charset="0"/>
              </a:rPr>
              <a:t>th</a:t>
            </a:r>
            <a:r>
              <a:rPr lang="en-US" sz="3000" b="1" dirty="0">
                <a:latin typeface="Avenir Black" panose="02000503020000020003" pitchFamily="2" charset="0"/>
              </a:rPr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6D69-ED7B-2ADD-0477-E6EC9E87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57" y="1916755"/>
            <a:ext cx="4788941" cy="3485561"/>
          </a:xfrm>
        </p:spPr>
        <p:txBody>
          <a:bodyPr>
            <a:normAutofit/>
          </a:bodyPr>
          <a:lstStyle/>
          <a:p>
            <a:r>
              <a:rPr lang="en-US" dirty="0">
                <a:latin typeface="Avenir Medium" panose="02000503020000020003" pitchFamily="2" charset="0"/>
              </a:rPr>
              <a:t>The MRCT Center Clinical Research Glossary CDISC Public Review </a:t>
            </a:r>
            <a:br>
              <a:rPr lang="en-US" dirty="0">
                <a:latin typeface="Avenir Medium" panose="02000503020000020003" pitchFamily="2" charset="0"/>
              </a:rPr>
            </a:br>
            <a:endParaRPr lang="en-US" dirty="0">
              <a:latin typeface="Avenir Medium" panose="02000503020000020003" pitchFamily="2" charset="0"/>
            </a:endParaRPr>
          </a:p>
          <a:p>
            <a:pPr lvl="1"/>
            <a:r>
              <a:rPr lang="en-US" dirty="0">
                <a:latin typeface="Avenir Book" panose="02000503020000020003" pitchFamily="2" charset="0"/>
              </a:rPr>
              <a:t>Available June 6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 through July 4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Thirty-one (31) definitions up for review.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Access the survey here:</a:t>
            </a:r>
            <a:endParaRPr lang="en-US" baseline="30000" dirty="0">
              <a:latin typeface="Avenir Book" panose="02000503020000020003" pitchFamily="2" charset="0"/>
            </a:endParaRPr>
          </a:p>
          <a:p>
            <a:pPr marL="342900" lvl="1" indent="0">
              <a:buNone/>
            </a:pPr>
            <a:endParaRPr lang="en-US" u="sng" dirty="0">
              <a:latin typeface="Avenir Book" panose="02000503020000020003" pitchFamily="2" charset="0"/>
              <a:hlinkClick r:id="rId4" tooltip="https://redcap.partners.org/redcap/surveys/?s=J444AH9H8KRT8E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1" indent="0">
              <a:buNone/>
            </a:pPr>
            <a:r>
              <a:rPr lang="en-US" sz="1600" u="sng" dirty="0">
                <a:solidFill>
                  <a:srgbClr val="3A7897"/>
                </a:solidFill>
                <a:latin typeface="Avenir Book" panose="02000503020000020003" pitchFamily="2" charset="0"/>
                <a:hlinkClick r:id="rId4" tooltip="https://redcap.partners.org/redcap/surveys/?s=J444AH9H8KRT8E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https://redcap.partners.org/redcap/surveys/?s=J444AH9H8KRT8ELE</a:t>
            </a:r>
            <a:r>
              <a:rPr lang="en-US" sz="1600" u="sng" dirty="0">
                <a:solidFill>
                  <a:srgbClr val="3A7897"/>
                </a:solidFill>
                <a:latin typeface="Avenir Book" panose="02000503020000020003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72B5-9D22-8300-62A1-E37DC7BC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4E4F-8F54-1E3A-7291-BF792722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</p:spTree>
    <p:extLst>
      <p:ext uri="{BB962C8B-B14F-4D97-AF65-F5344CB8AC3E}">
        <p14:creationId xmlns:p14="http://schemas.microsoft.com/office/powerpoint/2010/main" val="8488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E73-0112-4E24-614F-6610F93A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33" y="304271"/>
            <a:ext cx="7886982" cy="1083095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What happens to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Public Review feedback?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570A-2575-1C51-5644-58F01A17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33" y="1492990"/>
            <a:ext cx="8409496" cy="351553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All feedback is transferred into the CDISC Wiki for tracking.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Comments are reviewed and addressed by the Clinical Research Glossary team.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 is a hallmark of the Public Review process.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reviewer who submitted the comment will receive an email response in October.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summary of all comments and their resolution are shared on the public CDISC website.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9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9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…..The new glossary content is released in September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A2706-B256-17CC-7305-3A396357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B6F8-5A4B-8355-A235-D6565328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</p:spTree>
    <p:extLst>
      <p:ext uri="{BB962C8B-B14F-4D97-AF65-F5344CB8AC3E}">
        <p14:creationId xmlns:p14="http://schemas.microsoft.com/office/powerpoint/2010/main" val="255095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8654-0775-5E37-D038-FDD33C5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96" y="1442677"/>
            <a:ext cx="5696608" cy="28296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Avenir Black" panose="02000503020000020003" pitchFamily="2" charset="0"/>
              </a:rPr>
              <a:t>Help grow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The MRCT Center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Clinical Research Glossary</a:t>
            </a:r>
            <a:br>
              <a:rPr lang="en-US" dirty="0">
                <a:latin typeface="Avenir Book" panose="02000503020000020003" pitchFamily="2" charset="0"/>
              </a:rPr>
            </a:br>
            <a:br>
              <a:rPr lang="en-US" sz="2700" b="0" i="0" u="sng" dirty="0">
                <a:solidFill>
                  <a:srgbClr val="0078D7"/>
                </a:solidFill>
                <a:effectLst/>
                <a:latin typeface="Avenir Book" panose="02000503020000020003" pitchFamily="2" charset="0"/>
              </a:rPr>
            </a:br>
            <a:r>
              <a:rPr lang="en-US" sz="2100" u="sng" dirty="0">
                <a:solidFill>
                  <a:srgbClr val="3A7897"/>
                </a:solidFill>
                <a:latin typeface="Avenir Book" panose="02000503020000020003" pitchFamily="2" charset="0"/>
                <a:hlinkClick r:id="rId2" tooltip="https://redcap.partners.org/redcap/surveys/?s=J444AH9H8KRT8E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https://redcap.partners.org/redcap/surveys/?s=J444AH9H8KRT8ELE</a:t>
            </a:r>
            <a:r>
              <a:rPr lang="en-US" sz="2100" u="sng" dirty="0">
                <a:solidFill>
                  <a:srgbClr val="3A7897"/>
                </a:solid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8A040-2E17-F5A6-5D7C-9C963B77FB64}"/>
              </a:ext>
            </a:extLst>
          </p:cNvPr>
          <p:cNvSpPr txBox="1"/>
          <p:nvPr/>
        </p:nvSpPr>
        <p:spPr>
          <a:xfrm>
            <a:off x="3703685" y="4532812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venir Next LT Pro" panose="020B0504020202020204" pitchFamily="34" charset="77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8127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30196</TotalTime>
  <Words>425</Words>
  <Application>Microsoft Macintosh PowerPoint</Application>
  <PresentationFormat>On-screen Show (16:10)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Aptos Display</vt:lpstr>
      <vt:lpstr>Arial</vt:lpstr>
      <vt:lpstr>Avenir Black</vt:lpstr>
      <vt:lpstr>Avenir Book</vt:lpstr>
      <vt:lpstr>Avenir Medium</vt:lpstr>
      <vt:lpstr>Avenir Next LT Pro</vt:lpstr>
      <vt:lpstr>Calibri</vt:lpstr>
      <vt:lpstr>Calibri Light</vt:lpstr>
      <vt:lpstr>Courier New</vt:lpstr>
      <vt:lpstr>Office Theme</vt:lpstr>
      <vt:lpstr>Hello!</vt:lpstr>
      <vt:lpstr>The MRCT Center</vt:lpstr>
      <vt:lpstr>The MRCT Center Clinical Research Glossary</vt:lpstr>
      <vt:lpstr>The Clinical Research Glossary and CDISC</vt:lpstr>
      <vt:lpstr>2025 Clinical Research  Glossary Public Review  opens June 6th! </vt:lpstr>
      <vt:lpstr>What happens to  Public Review feedback?</vt:lpstr>
      <vt:lpstr>Help grow  The MRCT Center  Clinical Research Glossary  https://redcap.partners.org/redcap/surveys/?s=J444AH9H8KRT8ELE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de Campos</dc:creator>
  <cp:lastModifiedBy>Baedorf Kassis, Sylvia</cp:lastModifiedBy>
  <cp:revision>101</cp:revision>
  <dcterms:created xsi:type="dcterms:W3CDTF">2024-03-15T20:51:39Z</dcterms:created>
  <dcterms:modified xsi:type="dcterms:W3CDTF">2025-05-30T14:54:39Z</dcterms:modified>
</cp:coreProperties>
</file>