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68" r:id="rId4"/>
    <p:sldId id="263" r:id="rId5"/>
    <p:sldId id="262" r:id="rId6"/>
    <p:sldId id="269" r:id="rId7"/>
    <p:sldId id="264" r:id="rId8"/>
    <p:sldId id="260" r:id="rId9"/>
    <p:sldId id="258" r:id="rId10"/>
    <p:sldId id="257" r:id="rId11"/>
    <p:sldId id="261" r:id="rId12"/>
    <p:sldId id="270" r:id="rId13"/>
    <p:sldId id="272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7EA356-1006-835C-1FE6-6B874ED40EE3}" name="Pamela Kearns (Cancer and Genomic Sciences)" initials="PK" userId="S::p.r.kearns@bham.ac.uk::35a5d896-f38e-4266-a1c0-90d266715658" providerId="AD"/>
  <p188:author id="{6F30C961-B5F4-9BE5-91C9-C8D0FA91C976}" name="Lindsey Henriques" initials="LH" userId="S::henriques.l@northeastern.edu::1fe47785-6684-4771-92f3-28034c6b74d6" providerId="AD"/>
  <p188:author id="{A6D72A62-9954-1ABC-B642-BC9C39F88A16}" name="Anne Borgman" initials="AB" userId="461b25aeeac2002b" providerId="Windows Live"/>
  <p188:author id="{FAC622DE-C83E-129B-BCFA-3D2DDF937EF3}" name="Kirk, George" initials="GK" userId="S::kwjh782@astrazeneca.net::96041697-f1f5-4435-80d4-ab8f83479c9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DE6"/>
    <a:srgbClr val="DFC3DD"/>
    <a:srgbClr val="D8C3DD"/>
    <a:srgbClr val="E5CFDB"/>
    <a:srgbClr val="DCC3E6"/>
    <a:srgbClr val="056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/>
    <p:restoredTop sz="94675"/>
  </p:normalViewPr>
  <p:slideViewPr>
    <p:cSldViewPr snapToGrid="0">
      <p:cViewPr>
        <p:scale>
          <a:sx n="98" d="100"/>
          <a:sy n="98" d="100"/>
        </p:scale>
        <p:origin x="152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395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EDFCD-1239-7F44-8128-FBE9CF4B716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D8C57-92B9-9143-859F-E922183A3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48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D8C57-92B9-9143-859F-E922183A37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89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B285-F1DE-E754-4716-0DD495187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9E19-E433-1592-86B7-79E5D9516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68038-A0CB-5BEE-0037-05527DF5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51BEE-61CB-A669-D922-0BE216AE1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F0FE3-2AE4-98EB-4B8C-534E22D67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B5D3-8ABF-8E38-E936-A095E2851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8F424-C333-BB51-7912-8360149E2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B0A84-725A-7F3B-BFE3-F5673EDD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940D3-AF94-0EEF-5319-FB91180A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2FCC4-3AB0-B88B-CB82-CFA90B1DA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7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1F94-8C64-9A7B-0219-B045EE56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EA4A6-6F90-35EA-B459-CD6551066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6FB59-2FC9-270F-4C47-421861AB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78253-9636-E895-0F32-422C9A4E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60CAC-C78B-C055-7F80-EB1342398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2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1166-CBED-3C72-F2F0-F0410F65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71598-DA65-7CDE-08F5-512F4427A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0C947-0B61-4506-0965-6C4296A21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FFE7B-4D5D-05BB-BF30-8428C38CF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5585B-E8C4-FB28-EAEC-B71A0F752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F4AE55-C2D6-CA4D-D7A9-C38B4381B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5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9F5EA-1D5F-A812-841F-F70ABC5DD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6335A-2F5D-09E5-53D9-B838A915B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6D5887-DF78-BD98-5187-5A53F54B5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D888DD-5B2F-22B6-E987-C1470EDD1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8F954-F2AC-42EE-5EF0-89830C6B3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343D4E-C649-2307-FAB5-5C7D4D6E1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B1E99-D18F-83F2-35B1-2EC2EF9D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5014E2-D6C6-4298-F283-6434D077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6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9559-2771-39B1-3079-B52DF555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03AAF-B539-14FA-B56F-571205C8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51F1F-381B-9069-077F-77C97A6A8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B3C65-9CE0-A05D-374F-42863BF2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3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3C93CC-BD03-09BD-7557-B6FB911B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48D500-1BE7-DAA7-0E52-06D009BB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0D610-9ABF-F351-CD9C-CAE0ABCF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4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D6833-3B2A-3D98-571D-A63853A2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33336-A282-FA40-E1EA-37809D35C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8F4E1-9807-97C5-0D48-6FC2DD244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823CE-6296-3AEE-9030-5CFEABC1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CA76E-2EAD-5569-89C2-C98D2E2E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28C60-D8D9-DBA0-6FC1-08A2D003B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6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CDE5-02B4-8710-D907-0E120412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8EB49-210A-B66F-ADDA-7E58F70F2C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882C4-7A55-36DA-1B3B-DD9C43213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FCBDD-E258-134E-621B-AC746F835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8019C-0708-43D0-4E50-AA406BDD8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38BE1-04F8-BD1B-CCF9-A370CC7F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4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ED1D-37F0-9105-8FCA-FD637E0A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A139A-50F1-BAEA-8776-29237242B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5A13F-A029-3AAD-F86C-86D73A140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BF090-F287-D695-14FD-B2066FFA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DBB6E-6554-1CFE-6ED1-36B73760B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5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99D0F3-C802-6802-7542-CC84DEB82B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993AAB-2805-6B7D-0337-916D6008E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B90B8-57E2-96B6-91DC-B9C919C5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6B013-94CF-5D42-4752-3C767B05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477C5-6E9E-0126-8661-63056841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2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71908B-81D7-E49B-C884-32DA79FF2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94944-551F-0F51-8EB9-D336767A0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635FD-E3E1-3420-A360-382A385C29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C2AB1F-BE80-B649-946B-9C2E58476341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56391-836C-5E62-DB15-B22A97227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CAFD-B8A1-C816-2761-E68C5B92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6BA0A-07D6-D849-8A57-CD560487E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3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5675FB-EA50-B2E1-57EF-CA723978BB7B}"/>
              </a:ext>
            </a:extLst>
          </p:cNvPr>
          <p:cNvSpPr/>
          <p:nvPr/>
        </p:nvSpPr>
        <p:spPr>
          <a:xfrm>
            <a:off x="-21231" y="0"/>
            <a:ext cx="12213231" cy="45771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A6A22-DCDB-80BD-F7F5-DBDC60ECB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"/>
            <a:ext cx="9144000" cy="4577197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5600" b="1" spc="90" dirty="0">
                <a:solidFill>
                  <a:schemeClr val="bg1"/>
                </a:solidFill>
                <a:latin typeface="Avenir Next LT Pro" panose="020B0504020202020204" pitchFamily="34" charset="77"/>
              </a:rPr>
              <a:t>Value Proposition </a:t>
            </a:r>
            <a:br>
              <a:rPr lang="en-US" sz="4400" b="1" spc="9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US" sz="4200" spc="90" dirty="0">
                <a:solidFill>
                  <a:schemeClr val="bg2"/>
                </a:solidFill>
                <a:latin typeface="Avenir Next LT Pro Demi" panose="020B0704020202020204" pitchFamily="34" charset="77"/>
              </a:rPr>
              <a:t>of the Childhood Cancer Collaborative Platform Trials </a:t>
            </a:r>
            <a:r>
              <a:rPr lang="en-US" sz="4200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(</a:t>
            </a:r>
            <a:r>
              <a:rPr lang="en-US" sz="4200" u="sng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C3PT</a:t>
            </a:r>
            <a:r>
              <a:rPr lang="en-US" sz="4200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) </a:t>
            </a:r>
            <a:r>
              <a:rPr lang="en-US" sz="4200" spc="90" dirty="0">
                <a:solidFill>
                  <a:schemeClr val="bg2"/>
                </a:solidFill>
                <a:latin typeface="Avenir Next LT Pro Demi" panose="020B0704020202020204" pitchFamily="34" charset="77"/>
              </a:rPr>
              <a:t>to Industry Partners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18376E-9392-4261-4788-6EEAC7AD8B0C}"/>
              </a:ext>
            </a:extLst>
          </p:cNvPr>
          <p:cNvSpPr/>
          <p:nvPr/>
        </p:nvSpPr>
        <p:spPr>
          <a:xfrm>
            <a:off x="0" y="4638666"/>
            <a:ext cx="12192000" cy="2234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41A0CD8-41FF-3BEB-F530-686E9C4FD9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0199" y="4674592"/>
            <a:ext cx="12213231" cy="219838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90EAC59-5372-C86B-B4DD-A33D597528A6}"/>
              </a:ext>
            </a:extLst>
          </p:cNvPr>
          <p:cNvSpPr txBox="1">
            <a:spLocks/>
          </p:cNvSpPr>
          <p:nvPr/>
        </p:nvSpPr>
        <p:spPr>
          <a:xfrm>
            <a:off x="105769" y="247984"/>
            <a:ext cx="1074102" cy="550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spc="90" dirty="0">
                <a:solidFill>
                  <a:schemeClr val="bg2">
                    <a:alpha val="73000"/>
                  </a:schemeClr>
                </a:solidFill>
                <a:latin typeface="Avenir Next LT Pro" panose="020B0504020202020204" pitchFamily="34" charset="77"/>
              </a:rPr>
              <a:t>2026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283F3C-DB0C-8CDC-75C9-DB0686D00C6F}"/>
              </a:ext>
            </a:extLst>
          </p:cNvPr>
          <p:cNvSpPr txBox="1">
            <a:spLocks/>
          </p:cNvSpPr>
          <p:nvPr/>
        </p:nvSpPr>
        <p:spPr>
          <a:xfrm>
            <a:off x="11025213" y="247984"/>
            <a:ext cx="1074102" cy="550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500" b="1" spc="90" dirty="0">
                <a:solidFill>
                  <a:schemeClr val="bg2">
                    <a:alpha val="73000"/>
                  </a:schemeClr>
                </a:solidFill>
                <a:latin typeface="Avenir Next LT Pro" panose="020B0504020202020204" pitchFamily="34" charset="77"/>
              </a:rPr>
              <a:t>v 1.0</a:t>
            </a:r>
          </a:p>
        </p:txBody>
      </p:sp>
    </p:spTree>
    <p:extLst>
      <p:ext uri="{BB962C8B-B14F-4D97-AF65-F5344CB8AC3E}">
        <p14:creationId xmlns:p14="http://schemas.microsoft.com/office/powerpoint/2010/main" val="180216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" grpId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AF926-374A-B100-0480-0AC97898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9E3A7-FB08-EAF4-06F3-DACE0FD7E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69" y="152400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Key Issues Identified by Industry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1FFC13-18EF-D4A2-8943-D303CCFE8554}"/>
              </a:ext>
            </a:extLst>
          </p:cNvPr>
          <p:cNvSpPr txBox="1"/>
          <p:nvPr/>
        </p:nvSpPr>
        <p:spPr>
          <a:xfrm>
            <a:off x="504321" y="1499483"/>
            <a:ext cx="3602183" cy="4847749"/>
          </a:xfrm>
          <a:prstGeom prst="roundRect">
            <a:avLst>
              <a:gd name="adj" fmla="val 4359"/>
            </a:avLst>
          </a:prstGeom>
          <a:noFill/>
          <a:ln w="50800" cmpd="dbl">
            <a:solidFill>
              <a:schemeClr val="accent2"/>
            </a:solidFill>
            <a:round/>
          </a:ln>
        </p:spPr>
        <p:txBody>
          <a:bodyPr wrap="square" lIns="274320" tIns="274320" rIns="274320" bIns="274320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2000" b="1" u="sng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Regulatory Complexity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US RACE for Children Act and EU Legislation require early </a:t>
            </a:r>
            <a:r>
              <a:rPr lang="en-US" dirty="0" err="1">
                <a:latin typeface="Avenir Next LT Pro" panose="020B0504020202020204" pitchFamily="34" charset="77"/>
              </a:rPr>
              <a:t>paediatric</a:t>
            </a:r>
            <a:r>
              <a:rPr lang="en-US" dirty="0">
                <a:latin typeface="Avenir Next LT Pro" panose="020B0504020202020204" pitchFamily="34" charset="77"/>
              </a:rPr>
              <a:t> development plans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Avenir Next LT Pro" panose="020B0504020202020204" pitchFamily="34" charset="77"/>
              </a:rPr>
              <a:t>iPSP</a:t>
            </a:r>
            <a:r>
              <a:rPr lang="en-US" dirty="0">
                <a:latin typeface="Avenir Next LT Pro" panose="020B0504020202020204" pitchFamily="34" charset="77"/>
              </a:rPr>
              <a:t>/PIP submissions often required before adult efficacy data are available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Differing expectations from FDA and EMA, despite increased  coordination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7B7C5-F89B-4240-EB92-91766761F965}"/>
              </a:ext>
            </a:extLst>
          </p:cNvPr>
          <p:cNvSpPr txBox="1"/>
          <p:nvPr/>
        </p:nvSpPr>
        <p:spPr>
          <a:xfrm>
            <a:off x="4363954" y="1499483"/>
            <a:ext cx="3464091" cy="4847749"/>
          </a:xfrm>
          <a:prstGeom prst="roundRect">
            <a:avLst>
              <a:gd name="adj" fmla="val 4359"/>
            </a:avLst>
          </a:prstGeom>
          <a:noFill/>
          <a:ln w="50800" cmpd="dbl">
            <a:solidFill>
              <a:schemeClr val="accent2"/>
            </a:solidFill>
            <a:round/>
          </a:ln>
        </p:spPr>
        <p:txBody>
          <a:bodyPr wrap="square" lIns="274320" tIns="274320" rIns="274320" bIns="274320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2000" b="1" u="sng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Recruitment Feasibility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Small patient populations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Competing studies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Rare molecularly defined cancers</a:t>
            </a: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br>
              <a:rPr lang="en-US" dirty="0">
                <a:latin typeface="Avenir Next LT Pro" panose="020B0504020202020204" pitchFamily="34" charset="77"/>
              </a:rPr>
            </a:br>
            <a:endParaRPr lang="en-US" dirty="0">
              <a:latin typeface="Avenir Next LT Pro" panose="020B050402020202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CC8903-7111-C42A-BA75-20A4FFF8BDBB}"/>
              </a:ext>
            </a:extLst>
          </p:cNvPr>
          <p:cNvSpPr txBox="1"/>
          <p:nvPr/>
        </p:nvSpPr>
        <p:spPr>
          <a:xfrm>
            <a:off x="8054542" y="1499483"/>
            <a:ext cx="3602184" cy="4863286"/>
          </a:xfrm>
          <a:prstGeom prst="roundRect">
            <a:avLst>
              <a:gd name="adj" fmla="val 4359"/>
            </a:avLst>
          </a:prstGeom>
          <a:noFill/>
          <a:ln w="50800" cmpd="dbl">
            <a:solidFill>
              <a:schemeClr val="accent2"/>
            </a:solidFill>
            <a:round/>
          </a:ln>
        </p:spPr>
        <p:txBody>
          <a:bodyPr wrap="square" lIns="274320" tIns="274320" rIns="274320" bIns="411480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2000" b="1" u="sng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Study Delivery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Avenir Next LT Pro" panose="020B0504020202020204" pitchFamily="34" charset="77"/>
              </a:rPr>
              <a:t>Paediatric</a:t>
            </a:r>
            <a:r>
              <a:rPr lang="en-US" dirty="0">
                <a:latin typeface="Avenir Next LT Pro" panose="020B0504020202020204" pitchFamily="34" charset="77"/>
              </a:rPr>
              <a:t> specific dosing, formulation and safety considerations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Ethical and consent requirements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Commercial incentives inadequate for compelling business case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venir Next LT Pro" panose="020B0504020202020204" pitchFamily="34" charset="77"/>
              </a:rPr>
              <a:t>Pressure to deliver rapidly</a:t>
            </a:r>
            <a:br>
              <a:rPr lang="en-US" dirty="0">
                <a:latin typeface="Avenir Next LT Pro" panose="020B0504020202020204" pitchFamily="34" charset="77"/>
              </a:rPr>
            </a:br>
            <a:endParaRPr lang="en-US" dirty="0">
              <a:latin typeface="Avenir Next LT Pro" panose="020B0504020202020204" pitchFamily="34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48B4A45-DA3D-1E52-6054-806E920A85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5172386" y="-6083629"/>
            <a:ext cx="6159830" cy="615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90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A2EB9EC-80DA-09E2-BC93-964775278842}"/>
              </a:ext>
            </a:extLst>
          </p:cNvPr>
          <p:cNvSpPr/>
          <p:nvPr/>
        </p:nvSpPr>
        <p:spPr>
          <a:xfrm>
            <a:off x="-3866451" y="-5991936"/>
            <a:ext cx="19924902" cy="19924902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26974-955B-69F4-593B-0A802408A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85800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chemeClr val="bg2"/>
                </a:solidFill>
                <a:latin typeface="Avenir Next LT Pro Demi" panose="020B0704020202020204" pitchFamily="34" charset="77"/>
              </a:rPr>
              <a:t>Our </a:t>
            </a:r>
            <a:r>
              <a:rPr lang="en-US" sz="3600" b="1" u="sng" dirty="0">
                <a:solidFill>
                  <a:schemeClr val="bg2"/>
                </a:solidFill>
                <a:latin typeface="Avenir Next LT Pro Demi" panose="020B0704020202020204" pitchFamily="34" charset="77"/>
              </a:rPr>
              <a:t>proposed solution </a:t>
            </a:r>
            <a:r>
              <a:rPr lang="en-US" sz="3600" b="1" dirty="0">
                <a:solidFill>
                  <a:schemeClr val="bg2"/>
                </a:solidFill>
                <a:latin typeface="Avenir Next LT Pro Demi" panose="020B0704020202020204" pitchFamily="34" charset="77"/>
              </a:rPr>
              <a:t>is the utilization of</a:t>
            </a:r>
          </a:p>
          <a:p>
            <a:pPr marL="0" indent="0" algn="ctr">
              <a:lnSpc>
                <a:spcPct val="130000"/>
              </a:lnSpc>
              <a:buNone/>
            </a:pPr>
            <a:r>
              <a:rPr lang="en-US" sz="4200" b="1" spc="90" dirty="0">
                <a:solidFill>
                  <a:schemeClr val="bg1"/>
                </a:solidFill>
                <a:latin typeface="Avenir Next LT Pro" panose="020B0504020202020204" pitchFamily="34" charset="77"/>
              </a:rPr>
              <a:t>Academic-sponsored Platform Trials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8D8575C-449B-47A0-FD58-3E75A4F1F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461818" y="1095182"/>
            <a:ext cx="1070264" cy="107026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E371844-B81A-9C95-1D70-2FE2540EBF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4410" y="322087"/>
            <a:ext cx="1676747" cy="167674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9CE91C8-34F1-6984-3902-78B1B85BD3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55458" y="639040"/>
            <a:ext cx="845128" cy="8451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A3AF5F4-E833-4FF6-A984-EB61C81681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0590" y="5116932"/>
            <a:ext cx="845128" cy="84512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7A09144-E8D8-B1AC-E2D0-51C7742B44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334" y="5539496"/>
            <a:ext cx="621722" cy="62172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EABAA72-CD92-5F10-6B6A-72A13E5B9A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827790" y="4925388"/>
            <a:ext cx="1676747" cy="167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05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6878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BAD5243-080F-E7DC-C5EB-9F08B70CF10A}"/>
              </a:ext>
            </a:extLst>
          </p:cNvPr>
          <p:cNvSpPr/>
          <p:nvPr/>
        </p:nvSpPr>
        <p:spPr>
          <a:xfrm>
            <a:off x="-4022293" y="-1383224"/>
            <a:ext cx="9624448" cy="9624448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0895DD-4ACF-681F-98B5-C7B78CC5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83" y="1203953"/>
            <a:ext cx="4489523" cy="4450094"/>
          </a:xfrm>
        </p:spPr>
        <p:txBody>
          <a:bodyPr anchor="ctr">
            <a:normAutofit/>
          </a:bodyPr>
          <a:lstStyle/>
          <a:p>
            <a:pPr algn="r">
              <a:lnSpc>
                <a:spcPct val="110000"/>
              </a:lnSpc>
            </a:pPr>
            <a:r>
              <a:rPr lang="en-US" altLang="en-US" sz="4200" b="1" spc="90" dirty="0">
                <a:solidFill>
                  <a:schemeClr val="bg1"/>
                </a:solidFill>
                <a:latin typeface="Avenir Next LT Pro" panose="020B0504020202020204" pitchFamily="34" charset="77"/>
              </a:rPr>
              <a:t>Why Industry Should Engage </a:t>
            </a:r>
            <a:r>
              <a:rPr lang="en-US" altLang="en-US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with Academic Platform Trials</a:t>
            </a:r>
            <a:r>
              <a:rPr lang="en-US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C932F-8C57-360D-2A4E-4BA344C7817C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60486" y="737538"/>
            <a:ext cx="4903575" cy="672162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spcBef>
                <a:spcPts val="2500"/>
              </a:spcBef>
              <a:spcAft>
                <a:spcPct val="0"/>
              </a:spcAft>
              <a:buNone/>
            </a:pPr>
            <a:r>
              <a:rPr lang="en-US" altLang="en-US" sz="2000" b="1" spc="90" dirty="0">
                <a:solidFill>
                  <a:schemeClr val="accent1"/>
                </a:solidFill>
                <a:latin typeface="Avenir Next LT Pro Demi" panose="020B0704020202020204" pitchFamily="34" charset="77"/>
              </a:rPr>
              <a:t>PATIENT ACCESS: </a:t>
            </a:r>
            <a:b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</a:rPr>
            </a:br>
            <a:r>
              <a:rPr lang="en-US" altLang="en-US" sz="2000" dirty="0">
                <a:latin typeface="Avenir Next LT Pro" panose="020B0504020202020204" pitchFamily="34" charset="77"/>
              </a:rPr>
              <a:t>Faster enrollment and quality data</a:t>
            </a:r>
            <a:endParaRPr lang="en-US" altLang="en-US" sz="20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8CC77C-07E0-13B0-C41D-8B3C35334D17}"/>
              </a:ext>
            </a:extLst>
          </p:cNvPr>
          <p:cNvCxnSpPr>
            <a:cxnSpLocks/>
          </p:cNvCxnSpPr>
          <p:nvPr/>
        </p:nvCxnSpPr>
        <p:spPr>
          <a:xfrm>
            <a:off x="6498493" y="4928461"/>
            <a:ext cx="4754880" cy="0"/>
          </a:xfrm>
          <a:prstGeom prst="line">
            <a:avLst/>
          </a:prstGeom>
          <a:ln w="21717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19C7A2-28D7-4D68-2DFE-9D84B32A4849}"/>
              </a:ext>
            </a:extLst>
          </p:cNvPr>
          <p:cNvCxnSpPr>
            <a:cxnSpLocks/>
          </p:cNvCxnSpPr>
          <p:nvPr/>
        </p:nvCxnSpPr>
        <p:spPr>
          <a:xfrm>
            <a:off x="6498493" y="3967566"/>
            <a:ext cx="4754880" cy="0"/>
          </a:xfrm>
          <a:prstGeom prst="line">
            <a:avLst/>
          </a:prstGeom>
          <a:ln w="21717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5D7958-E135-15A5-5B93-8DB48C0B797B}"/>
              </a:ext>
            </a:extLst>
          </p:cNvPr>
          <p:cNvCxnSpPr>
            <a:cxnSpLocks/>
          </p:cNvCxnSpPr>
          <p:nvPr/>
        </p:nvCxnSpPr>
        <p:spPr>
          <a:xfrm>
            <a:off x="6498493" y="2774197"/>
            <a:ext cx="4754880" cy="0"/>
          </a:xfrm>
          <a:prstGeom prst="line">
            <a:avLst/>
          </a:prstGeom>
          <a:ln w="21717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847A90-71A2-2925-44D2-890F1D816285}"/>
              </a:ext>
            </a:extLst>
          </p:cNvPr>
          <p:cNvCxnSpPr>
            <a:cxnSpLocks/>
          </p:cNvCxnSpPr>
          <p:nvPr/>
        </p:nvCxnSpPr>
        <p:spPr>
          <a:xfrm>
            <a:off x="6498493" y="1503336"/>
            <a:ext cx="4754880" cy="0"/>
          </a:xfrm>
          <a:prstGeom prst="line">
            <a:avLst/>
          </a:prstGeom>
          <a:ln w="21717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35A68C-1529-4EFB-EE14-0D53230CB213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60486" y="1705359"/>
            <a:ext cx="4903575" cy="843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ts val="32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000" b="1" spc="90" dirty="0">
                <a:solidFill>
                  <a:schemeClr val="accent1"/>
                </a:solidFill>
                <a:latin typeface="Avenir Next LT Pro Demi" panose="020B0704020202020204" pitchFamily="34" charset="77"/>
              </a:rPr>
              <a:t>OPERATIONAL EFFICIENCY: </a:t>
            </a:r>
            <a:b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</a:rPr>
            </a:br>
            <a:r>
              <a:rPr lang="en-US" altLang="en-US" sz="2000" dirty="0">
                <a:latin typeface="Avenir Next LT Pro" panose="020B0504020202020204" pitchFamily="34" charset="77"/>
              </a:rPr>
              <a:t>Proven frameworks reduce setup time and costs</a:t>
            </a:r>
            <a:endParaRPr lang="en-US" altLang="en-US" sz="20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5B3E59-1E72-9C5E-AD06-04822EE3A0D6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60486" y="2936827"/>
            <a:ext cx="4903575" cy="843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ts val="32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000" b="1" spc="90" dirty="0">
                <a:solidFill>
                  <a:schemeClr val="accent1"/>
                </a:solidFill>
                <a:latin typeface="Avenir Next LT Pro Demi" panose="020B0704020202020204" pitchFamily="34" charset="77"/>
              </a:rPr>
              <a:t>REGULATORY ADVANTAGE: </a:t>
            </a:r>
            <a:b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</a:rPr>
            </a:br>
            <a:r>
              <a:rPr lang="en-US" altLang="en-US" sz="2000" dirty="0">
                <a:latin typeface="Avenir Next LT Pro" panose="020B0504020202020204" pitchFamily="34" charset="77"/>
              </a:rPr>
              <a:t>Supports PIP/</a:t>
            </a:r>
            <a:r>
              <a:rPr lang="en-US" altLang="en-US" sz="2000" dirty="0" err="1">
                <a:latin typeface="Avenir Next LT Pro" panose="020B0504020202020204" pitchFamily="34" charset="77"/>
              </a:rPr>
              <a:t>iPSP</a:t>
            </a:r>
            <a:r>
              <a:rPr lang="en-US" altLang="en-US" sz="2000" dirty="0">
                <a:latin typeface="Avenir Next LT Pro" panose="020B0504020202020204" pitchFamily="34" charset="77"/>
              </a:rPr>
              <a:t> obligations and speeds approvals</a:t>
            </a:r>
            <a:endParaRPr lang="en-US" altLang="en-US" sz="2000" b="1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3591E5-EBDC-E1C7-8C6B-6AF2B552AC5A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60486" y="4158142"/>
            <a:ext cx="4903575" cy="629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ts val="32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000" b="1" spc="90" dirty="0">
                <a:solidFill>
                  <a:schemeClr val="accent1"/>
                </a:solidFill>
                <a:latin typeface="Avenir Next LT Pro Demi" panose="020B0704020202020204" pitchFamily="34" charset="77"/>
              </a:rPr>
              <a:t>ESTABLISHED TRACK RECORD: </a:t>
            </a:r>
            <a:b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</a:rPr>
            </a:br>
            <a:r>
              <a:rPr lang="en-US" altLang="en-US" sz="2000" dirty="0">
                <a:latin typeface="Avenir Next LT Pro" panose="020B0504020202020204" pitchFamily="34" charset="77"/>
              </a:rPr>
              <a:t>Successful global collaborations</a:t>
            </a:r>
            <a:endParaRPr lang="en-US" altLang="en-US" sz="20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ADB66F-43D1-930A-8DC2-CEF253E90258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560486" y="5135535"/>
            <a:ext cx="4903575" cy="11226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ts val="32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000" b="1" spc="90" dirty="0">
                <a:solidFill>
                  <a:schemeClr val="accent1"/>
                </a:solidFill>
                <a:latin typeface="Avenir Next LT Pro Demi" panose="020B0704020202020204" pitchFamily="34" charset="77"/>
              </a:rPr>
              <a:t>PATIENT BENEFIT:  </a:t>
            </a:r>
            <a:b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</a:rPr>
            </a:br>
            <a:r>
              <a:rPr lang="en-US" altLang="en-US" sz="2000" dirty="0">
                <a:latin typeface="Avenir Next LT Pro" panose="020B0504020202020204" pitchFamily="34" charset="77"/>
              </a:rPr>
              <a:t>Expedited development of safe and effective treatments for children and young people with cancer</a:t>
            </a:r>
          </a:p>
          <a:p>
            <a:pPr marL="0" indent="0" eaLnBrk="0" fontAlgn="base" hangingPunct="0">
              <a:spcBef>
                <a:spcPts val="25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2000" b="1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F1C841-C6F9-D362-D0A6-5677365C14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728491" y="-1383224"/>
            <a:ext cx="4516059" cy="451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0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10" grpId="0" build="p"/>
      <p:bldP spid="11" grpId="0" build="p"/>
      <p:bldP spid="1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8355-C6E5-B6C7-4C88-4B2C40DC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21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What is a </a:t>
            </a:r>
            <a:r>
              <a:rPr lang="en-US" sz="36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Platform Trial</a:t>
            </a:r>
            <a:r>
              <a:rPr lang="en-US" sz="3600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7469E-3B9E-ABEB-109C-43DF60B99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858" y="3339415"/>
            <a:ext cx="10005447" cy="9853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venir Next LT Pro" panose="020B0504020202020204" pitchFamily="34" charset="77"/>
              </a:rPr>
              <a:t>A </a:t>
            </a:r>
            <a:r>
              <a:rPr lang="en-US" sz="2000" b="1" dirty="0">
                <a:latin typeface="Avenir Next LT Pro" panose="020B0504020202020204" pitchFamily="34" charset="77"/>
              </a:rPr>
              <a:t>platform clinical trial </a:t>
            </a:r>
            <a:r>
              <a:rPr lang="en-US" sz="2000" dirty="0">
                <a:latin typeface="Avenir Next LT Pro" panose="020B0504020202020204" pitchFamily="34" charset="77"/>
              </a:rPr>
              <a:t>is designed to </a:t>
            </a:r>
            <a:r>
              <a:rPr lang="en-US" sz="2000" b="1" dirty="0">
                <a:latin typeface="Avenir Next LT Pro" panose="020B0504020202020204" pitchFamily="34" charset="77"/>
              </a:rPr>
              <a:t>evaluate multiple treatments </a:t>
            </a:r>
            <a:r>
              <a:rPr lang="en-US" sz="2000" dirty="0">
                <a:latin typeface="Avenir Next LT Pro" panose="020B0504020202020204" pitchFamily="34" charset="77"/>
              </a:rPr>
              <a:t>at the same time within a single, ongoing trial structure, usually for the same disease or condition.</a:t>
            </a:r>
          </a:p>
          <a:p>
            <a:pPr marL="0" indent="0">
              <a:buNone/>
            </a:pPr>
            <a:r>
              <a:rPr lang="en-US" sz="2000" dirty="0">
                <a:latin typeface="Avenir Next LT Pro" panose="020B0504020202020204" pitchFamily="34" charset="77"/>
              </a:rPr>
              <a:t>Treatments are evaluated for safety and /or efficacy in </a:t>
            </a:r>
            <a:r>
              <a:rPr lang="en-US" sz="2000" b="1" dirty="0">
                <a:latin typeface="Avenir Next LT Pro" panose="020B0504020202020204" pitchFamily="34" charset="77"/>
              </a:rPr>
              <a:t>independent arms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FF2F8-7C2A-AE89-29F1-E714F35C820C}"/>
              </a:ext>
            </a:extLst>
          </p:cNvPr>
          <p:cNvSpPr txBox="1"/>
          <p:nvPr/>
        </p:nvSpPr>
        <p:spPr>
          <a:xfrm>
            <a:off x="774919" y="2787645"/>
            <a:ext cx="17203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>
                <a:solidFill>
                  <a:schemeClr val="tx2"/>
                </a:solidFill>
                <a:latin typeface="Avenir Next LT Pro Light" panose="020B0304020202020204" pitchFamily="34" charset="77"/>
              </a:rPr>
              <a:t>[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B1DC1C-121B-0FC2-F81E-82397E73729E}"/>
              </a:ext>
            </a:extLst>
          </p:cNvPr>
          <p:cNvSpPr txBox="1"/>
          <p:nvPr/>
        </p:nvSpPr>
        <p:spPr>
          <a:xfrm>
            <a:off x="11076125" y="2787645"/>
            <a:ext cx="17203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>
                <a:solidFill>
                  <a:schemeClr val="tx2"/>
                </a:solidFill>
                <a:latin typeface="Avenir Next LT Pro Light" panose="020B0304020202020204" pitchFamily="34" charset="77"/>
              </a:rPr>
              <a:t>]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B110E88-C67F-364B-BAAD-75005DBDC3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20675" y="5038799"/>
            <a:ext cx="1377899" cy="13778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D5E827B-79B2-7E5A-82CD-B27D359D4F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5312" y="815670"/>
            <a:ext cx="1676747" cy="167674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9BDABF7-1160-B0B3-6E43-4B911BA6DF02}"/>
              </a:ext>
            </a:extLst>
          </p:cNvPr>
          <p:cNvGrpSpPr/>
          <p:nvPr/>
        </p:nvGrpSpPr>
        <p:grpSpPr>
          <a:xfrm>
            <a:off x="10786990" y="585985"/>
            <a:ext cx="756070" cy="763282"/>
            <a:chOff x="10623131" y="874649"/>
            <a:chExt cx="756070" cy="763282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6513701-40D2-0837-F975-CE3ABA7F8FFC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-3601" t="-4165" r="-3601" b="-4061"/>
            <a:stretch>
              <a:fillRect/>
            </a:stretch>
          </p:blipFill>
          <p:spPr>
            <a:xfrm>
              <a:off x="10623131" y="874649"/>
              <a:ext cx="756070" cy="763282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0FCD190-2F40-F9D3-C369-C35E61AE2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58064" y="913391"/>
              <a:ext cx="685800" cy="685800"/>
            </a:xfrm>
            <a:prstGeom prst="ellipse">
              <a:avLst/>
            </a:prstGeom>
            <a:noFill/>
            <a:ln w="38100">
              <a:solidFill>
                <a:srgbClr val="056D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B6B5B5-C1BB-4F75-E100-7F340838853B}"/>
              </a:ext>
            </a:extLst>
          </p:cNvPr>
          <p:cNvGrpSpPr/>
          <p:nvPr/>
        </p:nvGrpSpPr>
        <p:grpSpPr>
          <a:xfrm>
            <a:off x="1947790" y="5813937"/>
            <a:ext cx="756070" cy="763282"/>
            <a:chOff x="10623131" y="874649"/>
            <a:chExt cx="756070" cy="763282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2C6484F-00B3-3AF1-9A5D-A62DAD0885CF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-3601" t="-4165" r="-3601" b="-4061"/>
            <a:stretch>
              <a:fillRect/>
            </a:stretch>
          </p:blipFill>
          <p:spPr>
            <a:xfrm>
              <a:off x="10623131" y="874649"/>
              <a:ext cx="756070" cy="763282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8C5C18C-F857-7550-6545-F5241517D0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58064" y="913391"/>
              <a:ext cx="685800" cy="685800"/>
            </a:xfrm>
            <a:prstGeom prst="ellipse">
              <a:avLst/>
            </a:prstGeom>
            <a:noFill/>
            <a:ln w="38100">
              <a:solidFill>
                <a:srgbClr val="056DA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950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ECD75E-9AD0-7A1C-1F24-25FC83A1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A04C96E-D520-45BE-6586-3B94A3FA59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614350" y="-954304"/>
            <a:ext cx="6977417" cy="697741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77075A1-0886-B1DA-0CE9-AA0FA65B8AFE}"/>
              </a:ext>
            </a:extLst>
          </p:cNvPr>
          <p:cNvSpPr/>
          <p:nvPr/>
        </p:nvSpPr>
        <p:spPr>
          <a:xfrm>
            <a:off x="195942" y="1866654"/>
            <a:ext cx="13551233" cy="1355440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FB2D5D-0020-CC89-E59D-B67C33918B17}"/>
              </a:ext>
            </a:extLst>
          </p:cNvPr>
          <p:cNvSpPr txBox="1"/>
          <p:nvPr/>
        </p:nvSpPr>
        <p:spPr>
          <a:xfrm>
            <a:off x="593034" y="626558"/>
            <a:ext cx="3958520" cy="21807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Academic-led </a:t>
            </a:r>
            <a:br>
              <a:rPr lang="en-GB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</a:br>
            <a:r>
              <a:rPr lang="en-GB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Platform Trials </a:t>
            </a:r>
            <a:br>
              <a:rPr lang="en-GB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</a:br>
            <a:r>
              <a:rPr lang="en-GB" sz="4200" b="1" spc="90" dirty="0">
                <a:solidFill>
                  <a:schemeClr val="bg1"/>
                </a:solidFill>
                <a:latin typeface="Avenir Next LT Pro Demi" panose="020B0704020202020204" pitchFamily="34" charset="77"/>
              </a:rPr>
              <a:t>Offer: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1D2F3C-5208-506B-B592-5CF5182D09A9}"/>
              </a:ext>
            </a:extLst>
          </p:cNvPr>
          <p:cNvSpPr txBox="1"/>
          <p:nvPr/>
        </p:nvSpPr>
        <p:spPr>
          <a:xfrm>
            <a:off x="3533079" y="3082378"/>
            <a:ext cx="6830121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Structured paediatric oncology networks with </a:t>
            </a:r>
            <a:br>
              <a:rPr lang="en-GB" sz="2000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</a:b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disease and site expertise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Established framework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for rapid setup, efficient recruitment, and cost-effective delivery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Regulatory endorsement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via EMA and FDA scientific advice 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Avoidance of competition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venir Next LT Pro" panose="020B0504020202020204" pitchFamily="34" charset="77"/>
              </a:rPr>
              <a:t>for patients between independent industry trials</a:t>
            </a:r>
          </a:p>
        </p:txBody>
      </p:sp>
    </p:spTree>
    <p:extLst>
      <p:ext uri="{BB962C8B-B14F-4D97-AF65-F5344CB8AC3E}">
        <p14:creationId xmlns:p14="http://schemas.microsoft.com/office/powerpoint/2010/main" val="1078644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B69CF-E759-C097-BF78-9F7F40A1F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088A9424-1C45-1827-74E4-06E89DC9DEDA}"/>
              </a:ext>
            </a:extLst>
          </p:cNvPr>
          <p:cNvSpPr txBox="1"/>
          <p:nvPr/>
        </p:nvSpPr>
        <p:spPr>
          <a:xfrm>
            <a:off x="593034" y="510588"/>
            <a:ext cx="6860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What is our </a:t>
            </a:r>
            <a:r>
              <a:rPr lang="en-US" sz="36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Value Proposition</a:t>
            </a:r>
            <a:r>
              <a:rPr lang="en-US" sz="3600" b="1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AA3C14-5038-44A8-73AC-1D4A4D65A130}"/>
              </a:ext>
            </a:extLst>
          </p:cNvPr>
          <p:cNvSpPr txBox="1"/>
          <p:nvPr/>
        </p:nvSpPr>
        <p:spPr>
          <a:xfrm>
            <a:off x="1907922" y="1688162"/>
            <a:ext cx="85106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Patient Access: </a:t>
            </a:r>
            <a:b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</a:br>
            <a:r>
              <a:rPr lang="en-GB" sz="2000" dirty="0">
                <a:latin typeface="Avenir Next LT Pro" panose="020B0504020202020204" pitchFamily="34" charset="77"/>
              </a:rPr>
              <a:t>Platform trials deliver quality data in a rare patient population that could lead more rapidly to patient benefit.</a:t>
            </a:r>
          </a:p>
          <a:p>
            <a:endParaRPr lang="en-GB" sz="2000" dirty="0">
              <a:latin typeface="Avenir Next LT Pro" panose="020B0504020202020204" pitchFamily="34" charset="77"/>
            </a:endParaRPr>
          </a:p>
          <a:p>
            <a: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Operational Effectiveness: </a:t>
            </a:r>
            <a:b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</a:br>
            <a:r>
              <a:rPr lang="en-GB" sz="2000" dirty="0">
                <a:latin typeface="Avenir Next LT Pro" panose="020B0504020202020204" pitchFamily="34" charset="77"/>
              </a:rPr>
              <a:t>Platform trials provide Pharma and Biotech access to subject area expertise and an efficient trial delivery mechanism, with clear budgets and timelines</a:t>
            </a:r>
          </a:p>
          <a:p>
            <a:endParaRPr lang="en-GB" sz="2000" dirty="0">
              <a:latin typeface="Avenir Next LT Pro" panose="020B0504020202020204" pitchFamily="34" charset="77"/>
            </a:endParaRPr>
          </a:p>
          <a:p>
            <a: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Regulatory Alignment: </a:t>
            </a:r>
            <a:br>
              <a:rPr lang="en-GB" sz="2000" b="1" spc="90" dirty="0">
                <a:solidFill>
                  <a:schemeClr val="tx2"/>
                </a:solidFill>
                <a:latin typeface="Avenir Next LT Pro" panose="020B0504020202020204" pitchFamily="34" charset="77"/>
              </a:rPr>
            </a:br>
            <a:r>
              <a:rPr lang="en-GB" sz="2000" dirty="0">
                <a:latin typeface="Avenir Next LT Pro" panose="020B0504020202020204" pitchFamily="34" charset="77"/>
              </a:rPr>
              <a:t>Platform trials are an effective mechanism whereby paediatric strategies and development plans can be met efficiently with real time access to regulatory authorities and can support paediatric regulatory obligations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CFAC420-0D5E-8E43-3DDE-76E81174F6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838" y="510588"/>
            <a:ext cx="845128" cy="84512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A7F65EF-1DC9-C54D-63E7-5305B89C28E9}"/>
              </a:ext>
            </a:extLst>
          </p:cNvPr>
          <p:cNvSpPr>
            <a:spLocks noChangeAspect="1"/>
          </p:cNvSpPr>
          <p:nvPr/>
        </p:nvSpPr>
        <p:spPr>
          <a:xfrm>
            <a:off x="10757151" y="516986"/>
            <a:ext cx="832104" cy="832104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83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BA1EC-02F2-E0A8-434E-F9F8D7C1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0" y="1606828"/>
            <a:ext cx="8763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="1" dirty="0"/>
          </a:p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Access to patients is unparalleled: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Academic Platform Trials are delivered within well-established academic consortia comprising international networks of leading specialist </a:t>
            </a:r>
            <a:r>
              <a:rPr lang="en-US" sz="2000" dirty="0" err="1">
                <a:latin typeface="Avenir Next LT Pro" panose="020B0504020202020204" pitchFamily="34" charset="77"/>
              </a:rPr>
              <a:t>paediatric</a:t>
            </a:r>
            <a:r>
              <a:rPr lang="en-US" sz="2000" dirty="0">
                <a:latin typeface="Avenir Next LT Pro" panose="020B0504020202020204" pitchFamily="34" charset="77"/>
              </a:rPr>
              <a:t> oncology </a:t>
            </a:r>
            <a:r>
              <a:rPr lang="en-US" sz="2000" dirty="0" err="1">
                <a:latin typeface="Avenir Next LT Pro" panose="020B0504020202020204" pitchFamily="34" charset="77"/>
              </a:rPr>
              <a:t>centres</a:t>
            </a:r>
            <a:r>
              <a:rPr lang="en-US" sz="2000" dirty="0">
                <a:latin typeface="Avenir Next LT Pro" panose="020B0504020202020204" pitchFamily="34" charset="77"/>
              </a:rPr>
              <a:t>, facilitating ease of enrollment</a:t>
            </a:r>
          </a:p>
          <a:p>
            <a:pPr lvl="1"/>
            <a:endParaRPr lang="en-US" sz="2000" dirty="0">
              <a:latin typeface="Avenir Next LT Pro" panose="020B0504020202020204" pitchFamily="34" charset="77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Access to topic-specific expertise: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Academic Platform Trials are led by KOLs who are experienced clinical investigators with topic-specific expertise and extensive hands–on experience in </a:t>
            </a:r>
            <a:r>
              <a:rPr lang="en-US" sz="2000" dirty="0" err="1">
                <a:latin typeface="Avenir Next LT Pro" panose="020B0504020202020204" pitchFamily="34" charset="77"/>
              </a:rPr>
              <a:t>paediatric</a:t>
            </a:r>
            <a:r>
              <a:rPr lang="en-US" sz="2000" dirty="0">
                <a:latin typeface="Avenir Next LT Pro" panose="020B0504020202020204" pitchFamily="34" charset="77"/>
              </a:rPr>
              <a:t> oncology patient care and designing trials alongside patient advocates for patient benefit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84D14-0074-421A-2C92-5F4E3703112D}"/>
              </a:ext>
            </a:extLst>
          </p:cNvPr>
          <p:cNvSpPr txBox="1"/>
          <p:nvPr/>
        </p:nvSpPr>
        <p:spPr>
          <a:xfrm>
            <a:off x="593034" y="779241"/>
            <a:ext cx="3484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Patient Access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4B90289-EFC5-749C-3C15-59AE1474C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77500" y="1006936"/>
            <a:ext cx="1459175" cy="14591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548FC5-4076-6280-7741-85AA2C34C671}"/>
              </a:ext>
            </a:extLst>
          </p:cNvPr>
          <p:cNvGrpSpPr/>
          <p:nvPr/>
        </p:nvGrpSpPr>
        <p:grpSpPr>
          <a:xfrm>
            <a:off x="9158480" y="411189"/>
            <a:ext cx="845128" cy="845128"/>
            <a:chOff x="10753838" y="510588"/>
            <a:chExt cx="845128" cy="8451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2D76B355-3909-9489-C596-5DE8926389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838" y="510588"/>
              <a:ext cx="845128" cy="845128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C1869D8-64B9-1AF2-3AA1-CC27FBB518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7151" y="516986"/>
              <a:ext cx="832104" cy="832104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8E7719D-49D3-93CD-61C4-9E77F8884A61}"/>
              </a:ext>
            </a:extLst>
          </p:cNvPr>
          <p:cNvSpPr txBox="1"/>
          <p:nvPr/>
        </p:nvSpPr>
        <p:spPr>
          <a:xfrm>
            <a:off x="593034" y="294920"/>
            <a:ext cx="2549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90" dirty="0">
                <a:solidFill>
                  <a:schemeClr val="accent3">
                    <a:lumMod val="90000"/>
                  </a:schemeClr>
                </a:solidFill>
                <a:latin typeface="Avenir Next LT Pro" panose="020B0504020202020204" pitchFamily="34" charset="77"/>
              </a:rPr>
              <a:t>VALUE PROPOSITION</a:t>
            </a:r>
            <a:endParaRPr lang="en-US" sz="1600" b="1" spc="90" dirty="0">
              <a:solidFill>
                <a:schemeClr val="accent3">
                  <a:lumMod val="90000"/>
                </a:schemeClr>
              </a:solidFill>
              <a:latin typeface="Avenir Next LT Pro Demi" panose="020B07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98266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D8A4FA-0835-1AFD-101D-35C00210B818}"/>
              </a:ext>
            </a:extLst>
          </p:cNvPr>
          <p:cNvSpPr txBox="1">
            <a:spLocks/>
          </p:cNvSpPr>
          <p:nvPr/>
        </p:nvSpPr>
        <p:spPr>
          <a:xfrm>
            <a:off x="1714500" y="1623453"/>
            <a:ext cx="8763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Experienced Operational Team: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 Accelerated site set-up through direct access to clinical operations and methodology experts with specialist </a:t>
            </a:r>
            <a:r>
              <a:rPr lang="en-US" sz="2000" dirty="0" err="1">
                <a:latin typeface="Avenir Next LT Pro" panose="020B0504020202020204" pitchFamily="34" charset="77"/>
              </a:rPr>
              <a:t>paediatric</a:t>
            </a:r>
            <a:r>
              <a:rPr lang="en-US" sz="2000" dirty="0">
                <a:latin typeface="Avenir Next LT Pro" panose="020B0504020202020204" pitchFamily="34" charset="77"/>
              </a:rPr>
              <a:t> oncology expertise, helping sites navigate complex study-specific and operational challenges</a:t>
            </a:r>
          </a:p>
          <a:p>
            <a:pPr marL="457200" lvl="1" indent="0">
              <a:buNone/>
            </a:pPr>
            <a:endParaRPr lang="en-US" sz="2000" dirty="0">
              <a:latin typeface="Avenir Next LT Pro" panose="020B0504020202020204" pitchFamily="34" charset="77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Operational Ease and Cost-Efficient Delivery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Track record in delivering adaptive designs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Addition of new ‘arms’ to established and open Academic Platform Trials is time and resource efficient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Established platforms have agreed regulatory endorsed endpoints/designs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Less time taken overall which translates to less operational costs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59A990B-079C-C610-C989-052C9649C6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28426" y="5412606"/>
            <a:ext cx="1742999" cy="17429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410A1C3-D150-56A9-8AA1-1E7311E3908F}"/>
              </a:ext>
            </a:extLst>
          </p:cNvPr>
          <p:cNvGrpSpPr/>
          <p:nvPr/>
        </p:nvGrpSpPr>
        <p:grpSpPr>
          <a:xfrm>
            <a:off x="10753838" y="734355"/>
            <a:ext cx="845128" cy="845128"/>
            <a:chOff x="10753838" y="510588"/>
            <a:chExt cx="845128" cy="84512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52DEAF7-ED93-435B-BDC3-A73F701A54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838" y="510588"/>
              <a:ext cx="845128" cy="845128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0A5481C-058F-24CA-8847-DEF842151F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7151" y="516986"/>
              <a:ext cx="832104" cy="832104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807A143-430B-6B35-E72E-3255888ADB5C}"/>
              </a:ext>
            </a:extLst>
          </p:cNvPr>
          <p:cNvGrpSpPr/>
          <p:nvPr/>
        </p:nvGrpSpPr>
        <p:grpSpPr>
          <a:xfrm>
            <a:off x="867144" y="4740489"/>
            <a:ext cx="845128" cy="845128"/>
            <a:chOff x="10753838" y="510588"/>
            <a:chExt cx="845128" cy="845128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DEB298D-CFD7-3291-B741-7E1CB619C7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838" y="510588"/>
              <a:ext cx="845128" cy="845128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124B9C2-9069-4C37-B84F-935B19CFCC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7151" y="516986"/>
              <a:ext cx="832104" cy="832104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0CAE747-1A6B-52A0-501B-E0B80E524510}"/>
              </a:ext>
            </a:extLst>
          </p:cNvPr>
          <p:cNvSpPr txBox="1"/>
          <p:nvPr/>
        </p:nvSpPr>
        <p:spPr>
          <a:xfrm>
            <a:off x="593034" y="779241"/>
            <a:ext cx="5937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Operational Effectiveness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B292FD-EF04-F957-43BA-61FFCC67975E}"/>
              </a:ext>
            </a:extLst>
          </p:cNvPr>
          <p:cNvSpPr txBox="1"/>
          <p:nvPr/>
        </p:nvSpPr>
        <p:spPr>
          <a:xfrm>
            <a:off x="593034" y="294920"/>
            <a:ext cx="2549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90" dirty="0">
                <a:solidFill>
                  <a:schemeClr val="accent3">
                    <a:lumMod val="90000"/>
                  </a:schemeClr>
                </a:solidFill>
                <a:latin typeface="Avenir Next LT Pro" panose="020B0504020202020204" pitchFamily="34" charset="77"/>
              </a:rPr>
              <a:t>VALUE PROPOSITION</a:t>
            </a:r>
            <a:endParaRPr lang="en-US" sz="1600" b="1" spc="90" dirty="0">
              <a:solidFill>
                <a:schemeClr val="accent3">
                  <a:lumMod val="90000"/>
                </a:schemeClr>
              </a:solidFill>
              <a:latin typeface="Avenir Next LT Pro Demi" panose="020B07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92029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C83A24-8F09-1517-F3BE-75F30B53C7E3}"/>
              </a:ext>
            </a:extLst>
          </p:cNvPr>
          <p:cNvSpPr txBox="1">
            <a:spLocks/>
          </p:cNvSpPr>
          <p:nvPr/>
        </p:nvSpPr>
        <p:spPr>
          <a:xfrm>
            <a:off x="1712037" y="1349543"/>
            <a:ext cx="8678884" cy="5115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Academic Platform Trials can enable companies to: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Deliver </a:t>
            </a:r>
            <a:r>
              <a:rPr lang="en-US" sz="2000" dirty="0" err="1">
                <a:latin typeface="Avenir Next LT Pro" panose="020B0504020202020204" pitchFamily="34" charset="77"/>
              </a:rPr>
              <a:t>paediatric</a:t>
            </a:r>
            <a:r>
              <a:rPr lang="en-US" sz="2000" dirty="0">
                <a:latin typeface="Avenir Next LT Pro" panose="020B0504020202020204" pitchFamily="34" charset="77"/>
              </a:rPr>
              <a:t> strategies and development plans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Meet regulatory obligations for agreed PIPs and </a:t>
            </a:r>
            <a:r>
              <a:rPr lang="en-US" sz="2000" dirty="0" err="1">
                <a:latin typeface="Avenir Next LT Pro" panose="020B0504020202020204" pitchFamily="34" charset="77"/>
              </a:rPr>
              <a:t>iPSPs</a:t>
            </a:r>
            <a:r>
              <a:rPr lang="en-US" sz="2000" dirty="0">
                <a:latin typeface="Avenir Next LT Pro" panose="020B0504020202020204" pitchFamily="34" charset="77"/>
              </a:rPr>
              <a:t>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Access added </a:t>
            </a:r>
            <a:r>
              <a:rPr lang="en-US" sz="2000" dirty="0" err="1">
                <a:latin typeface="Avenir Next LT Pro" panose="020B0504020202020204" pitchFamily="34" charset="77"/>
              </a:rPr>
              <a:t>paediatric</a:t>
            </a:r>
            <a:r>
              <a:rPr lang="en-US" sz="2000" dirty="0">
                <a:latin typeface="Avenir Next LT Pro" panose="020B0504020202020204" pitchFamily="34" charset="77"/>
              </a:rPr>
              <a:t> oncology expertise </a:t>
            </a:r>
          </a:p>
          <a:p>
            <a:pPr marL="457200" lvl="1" indent="0">
              <a:buNone/>
            </a:pPr>
            <a:endParaRPr lang="en-US" sz="2000" dirty="0">
              <a:latin typeface="Avenir Next LT Pro" panose="020B0504020202020204" pitchFamily="34" charset="77"/>
            </a:endParaRPr>
          </a:p>
          <a:p>
            <a:r>
              <a:rPr lang="en-US" sz="2000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Academic Platform Trials’ prior engagement with regulatory authorities provides: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Endorsement of the trial specific methodology</a:t>
            </a:r>
          </a:p>
          <a:p>
            <a:pPr lvl="2"/>
            <a:r>
              <a:rPr lang="en-US" dirty="0">
                <a:latin typeface="Avenir Next LT Pro" panose="020B0504020202020204" pitchFamily="34" charset="77"/>
              </a:rPr>
              <a:t>Assurance on the acceptability of the trial’s patient population, trial endpoints and statistical principles </a:t>
            </a:r>
          </a:p>
          <a:p>
            <a:pPr lvl="1"/>
            <a:r>
              <a:rPr lang="en-US" sz="2000" dirty="0">
                <a:latin typeface="Avenir Next LT Pro" panose="020B0504020202020204" pitchFamily="34" charset="77"/>
              </a:rPr>
              <a:t>Regulatory authority familiarity with the platform trial</a:t>
            </a:r>
          </a:p>
          <a:p>
            <a:pPr lvl="2"/>
            <a:r>
              <a:rPr lang="en-US" dirty="0">
                <a:latin typeface="Avenir Next LT Pro" panose="020B0504020202020204" pitchFamily="34" charset="77"/>
              </a:rPr>
              <a:t>Potential for more efficient regulatory negotiation timelines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6CEA0BE-562E-EC93-1F47-662F761FA7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27466" y="-360912"/>
            <a:ext cx="1742999" cy="17429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848BF5D-0460-447D-D93E-2CF8F2BE56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665" y="5689909"/>
            <a:ext cx="1742999" cy="17429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6A91AE-50C6-D64F-F481-F1108588809E}"/>
              </a:ext>
            </a:extLst>
          </p:cNvPr>
          <p:cNvGrpSpPr/>
          <p:nvPr/>
        </p:nvGrpSpPr>
        <p:grpSpPr>
          <a:xfrm>
            <a:off x="10311409" y="1355699"/>
            <a:ext cx="845128" cy="845128"/>
            <a:chOff x="10753838" y="510588"/>
            <a:chExt cx="845128" cy="84512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0C07CDB-8415-51C1-E6AD-C661B542BA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838" y="510588"/>
              <a:ext cx="845128" cy="845128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AA5F8A9-3451-458C-D02F-130A314D2E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7151" y="516986"/>
              <a:ext cx="832104" cy="832104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6233353-23DE-3358-CD1D-0622EACCEE51}"/>
              </a:ext>
            </a:extLst>
          </p:cNvPr>
          <p:cNvGrpSpPr/>
          <p:nvPr/>
        </p:nvGrpSpPr>
        <p:grpSpPr>
          <a:xfrm>
            <a:off x="236865" y="4858033"/>
            <a:ext cx="845128" cy="845128"/>
            <a:chOff x="10753838" y="510588"/>
            <a:chExt cx="845128" cy="845128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E8B3394-9AA7-398D-9990-3AAF7C05A0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838" y="510588"/>
              <a:ext cx="845128" cy="845128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F2F9030-52EC-BFD4-BB08-D237EE3B80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7151" y="516986"/>
              <a:ext cx="832104" cy="832104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1290CD2-5EE5-CD26-26CF-16B962F6C42B}"/>
              </a:ext>
            </a:extLst>
          </p:cNvPr>
          <p:cNvSpPr txBox="1"/>
          <p:nvPr/>
        </p:nvSpPr>
        <p:spPr>
          <a:xfrm>
            <a:off x="593034" y="779241"/>
            <a:ext cx="5341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pc="90" dirty="0">
                <a:solidFill>
                  <a:schemeClr val="accent2"/>
                </a:solidFill>
                <a:latin typeface="Avenir Next LT Pro" panose="020B0504020202020204" pitchFamily="34" charset="77"/>
              </a:rPr>
              <a:t>Regulatory Alignment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FE1B39-1695-6F72-4057-4E158429A4FC}"/>
              </a:ext>
            </a:extLst>
          </p:cNvPr>
          <p:cNvSpPr txBox="1"/>
          <p:nvPr/>
        </p:nvSpPr>
        <p:spPr>
          <a:xfrm>
            <a:off x="593034" y="294920"/>
            <a:ext cx="2549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90" dirty="0">
                <a:solidFill>
                  <a:schemeClr val="accent3">
                    <a:lumMod val="90000"/>
                  </a:schemeClr>
                </a:solidFill>
                <a:latin typeface="Avenir Next LT Pro" panose="020B0504020202020204" pitchFamily="34" charset="77"/>
              </a:rPr>
              <a:t>VALUE PROPOSITION</a:t>
            </a:r>
            <a:endParaRPr lang="en-US" sz="1600" b="1" spc="90" dirty="0">
              <a:solidFill>
                <a:schemeClr val="accent3">
                  <a:lumMod val="90000"/>
                </a:schemeClr>
              </a:solidFill>
              <a:latin typeface="Avenir Next LT Pro Demi" panose="020B07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74687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FB05C9C-2709-B4A0-0D97-ECDA6CC70D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-894450" y="3708118"/>
            <a:ext cx="2515580" cy="251558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ADB0302-80CA-C82B-FD76-0D2CA5D812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65637" y="-507166"/>
            <a:ext cx="5742584" cy="57425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2D7E55-D28B-0BDD-E5D2-6B94922FC9C5}"/>
              </a:ext>
            </a:extLst>
          </p:cNvPr>
          <p:cNvSpPr/>
          <p:nvPr/>
        </p:nvSpPr>
        <p:spPr>
          <a:xfrm>
            <a:off x="6092746" y="2013758"/>
            <a:ext cx="4743859" cy="3737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691A2-38A1-4377-9CB5-F48B5979B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584" y="325369"/>
            <a:ext cx="10515600" cy="1460500"/>
          </a:xfrm>
        </p:spPr>
        <p:txBody>
          <a:bodyPr>
            <a:normAutofit/>
          </a:bodyPr>
          <a:lstStyle/>
          <a:p>
            <a:r>
              <a:rPr lang="en-US" sz="3600" b="1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Established Track Record: </a:t>
            </a:r>
            <a:br>
              <a:rPr lang="en-US" sz="3600" b="1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</a:br>
            <a:r>
              <a:rPr lang="en-US" sz="3600" b="1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Delivering for Industry and Patients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2810B52-50E6-10E9-9748-C5E1164282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464935"/>
              </p:ext>
            </p:extLst>
          </p:nvPr>
        </p:nvGraphicFramePr>
        <p:xfrm>
          <a:off x="1348887" y="2013758"/>
          <a:ext cx="9487718" cy="3737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3859">
                  <a:extLst>
                    <a:ext uri="{9D8B030D-6E8A-4147-A177-3AD203B41FA5}">
                      <a16:colId xmlns:a16="http://schemas.microsoft.com/office/drawing/2014/main" val="3116176410"/>
                    </a:ext>
                  </a:extLst>
                </a:gridCol>
                <a:gridCol w="4743859">
                  <a:extLst>
                    <a:ext uri="{9D8B030D-6E8A-4147-A177-3AD203B41FA5}">
                      <a16:colId xmlns:a16="http://schemas.microsoft.com/office/drawing/2014/main" val="977340767"/>
                    </a:ext>
                  </a:extLst>
                </a:gridCol>
              </a:tblGrid>
              <a:tr h="7474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50" dirty="0">
                          <a:effectLst/>
                          <a:latin typeface="Avenir Next LT Pro" panose="020B0504020202020204" pitchFamily="34" charset="77"/>
                        </a:rPr>
                        <a:t>Measure</a:t>
                      </a:r>
                      <a:endParaRPr lang="en-GB" sz="165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50" dirty="0">
                          <a:effectLst/>
                          <a:latin typeface="Avenir Next LT Pro" panose="020B0504020202020204" pitchFamily="34" charset="77"/>
                        </a:rPr>
                        <a:t>Across the 3 Platforms*</a:t>
                      </a:r>
                      <a:endParaRPr lang="en-GB" sz="165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149068"/>
                  </a:ext>
                </a:extLst>
              </a:tr>
              <a:tr h="7474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i="0" dirty="0">
                          <a:effectLst/>
                          <a:latin typeface="Avenir Next LT Pro Demi" panose="020B0704020202020204" pitchFamily="34" charset="77"/>
                        </a:rPr>
                        <a:t>Years of operation</a:t>
                      </a:r>
                      <a:endParaRPr lang="en-GB" sz="1600" b="1" i="0" dirty="0">
                        <a:effectLst/>
                        <a:latin typeface="Avenir Next LT Pro Demi" panose="020B07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  <a:latin typeface="Avenir Next LT Pro" panose="020B0504020202020204" pitchFamily="34" charset="77"/>
                        </a:rPr>
                        <a:t>2015-2025+</a:t>
                      </a:r>
                      <a:endParaRPr lang="en-GB" sz="160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bg2">
                        <a:alpha val="5411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983057"/>
                  </a:ext>
                </a:extLst>
              </a:tr>
              <a:tr h="7474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i="0">
                          <a:effectLst/>
                          <a:latin typeface="Avenir Next LT Pro Demi" panose="020B0704020202020204" pitchFamily="34" charset="77"/>
                        </a:rPr>
                        <a:t>Industry assets included</a:t>
                      </a:r>
                      <a:endParaRPr lang="en-GB" sz="1600" b="1" i="0">
                        <a:effectLst/>
                        <a:latin typeface="Avenir Next LT Pro Demi" panose="020B07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  <a:latin typeface="Avenir Next LT Pro" panose="020B0504020202020204" pitchFamily="34" charset="77"/>
                        </a:rPr>
                        <a:t>21+</a:t>
                      </a:r>
                      <a:endParaRPr lang="en-GB" sz="160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811044"/>
                  </a:ext>
                </a:extLst>
              </a:tr>
              <a:tr h="7474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i="0">
                          <a:effectLst/>
                          <a:latin typeface="Avenir Next LT Pro Demi" panose="020B0704020202020204" pitchFamily="34" charset="77"/>
                        </a:rPr>
                        <a:t>Company partnerships</a:t>
                      </a:r>
                      <a:endParaRPr lang="en-GB" sz="1600" b="1" i="0">
                        <a:effectLst/>
                        <a:latin typeface="Avenir Next LT Pro Demi" panose="020B07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  <a:latin typeface="Avenir Next LT Pro" panose="020B0504020202020204" pitchFamily="34" charset="77"/>
                        </a:rPr>
                        <a:t>12+</a:t>
                      </a:r>
                      <a:endParaRPr lang="en-GB" sz="160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bg2">
                        <a:alpha val="53725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065353"/>
                  </a:ext>
                </a:extLst>
              </a:tr>
              <a:tr h="7474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i="0" dirty="0">
                          <a:effectLst/>
                          <a:latin typeface="Avenir Next LT Pro Demi" panose="020B0704020202020204" pitchFamily="34" charset="77"/>
                        </a:rPr>
                        <a:t>Regulatory programmes supported</a:t>
                      </a:r>
                      <a:endParaRPr lang="en-GB" sz="1600" b="1" i="0" dirty="0">
                        <a:effectLst/>
                        <a:latin typeface="Avenir Next LT Pro Demi" panose="020B07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  <a:latin typeface="Avenir Next LT Pro" panose="020B0504020202020204" pitchFamily="34" charset="77"/>
                        </a:rPr>
                        <a:t>Multiple PIPs/</a:t>
                      </a:r>
                      <a:r>
                        <a:rPr lang="en-GB" sz="1600" dirty="0" err="1">
                          <a:effectLst/>
                          <a:latin typeface="Avenir Next LT Pro" panose="020B0504020202020204" pitchFamily="34" charset="77"/>
                        </a:rPr>
                        <a:t>iPSPs</a:t>
                      </a:r>
                      <a:r>
                        <a:rPr lang="en-GB" sz="1600" dirty="0">
                          <a:effectLst/>
                          <a:latin typeface="Avenir Next LT Pro" panose="020B0504020202020204" pitchFamily="34" charset="77"/>
                        </a:rPr>
                        <a:t>, FDA and EMA submissions</a:t>
                      </a:r>
                      <a:endParaRPr lang="en-GB" sz="1600" dirty="0">
                        <a:effectLst/>
                        <a:latin typeface="Avenir Next LT Pro" panose="020B0504020202020204" pitchFamily="34" charset="77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46" marR="4246" marT="4246" marB="4246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62056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A76A036-9203-D032-A1E9-F40E0B4C7EB6}"/>
              </a:ext>
            </a:extLst>
          </p:cNvPr>
          <p:cNvSpPr txBox="1"/>
          <p:nvPr/>
        </p:nvSpPr>
        <p:spPr>
          <a:xfrm>
            <a:off x="1348885" y="5993806"/>
            <a:ext cx="9487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latin typeface="Avenir Next LT Pro" panose="020B0504020202020204" pitchFamily="34" charset="77"/>
              </a:rPr>
              <a:t>*Based on Exemplar Academic-Industry Collaborative Platform Trials include: </a:t>
            </a:r>
            <a:r>
              <a:rPr lang="en-US" sz="1300" dirty="0" err="1">
                <a:latin typeface="Avenir Next LT Pro" panose="020B0504020202020204" pitchFamily="34" charset="77"/>
              </a:rPr>
              <a:t>AcSe</a:t>
            </a:r>
            <a:r>
              <a:rPr lang="en-US" sz="1300" dirty="0">
                <a:latin typeface="Avenir Next LT Pro" panose="020B0504020202020204" pitchFamily="34" charset="77"/>
              </a:rPr>
              <a:t>-ESMART, Glo-BNHL, Hemi-</a:t>
            </a:r>
            <a:r>
              <a:rPr lang="en-US" sz="1300" dirty="0" err="1">
                <a:latin typeface="Avenir Next LT Pro" panose="020B0504020202020204" pitchFamily="34" charset="77"/>
              </a:rPr>
              <a:t>iSMART</a:t>
            </a:r>
            <a:r>
              <a:rPr lang="en-US" sz="1300" dirty="0">
                <a:latin typeface="Avenir Next LT Pro" panose="020B0504020202020204" pitchFamily="34" charset="77"/>
              </a:rPr>
              <a:t> </a:t>
            </a:r>
          </a:p>
          <a:p>
            <a:endParaRPr lang="en-US" sz="13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F39751E-0AED-B764-8030-D3CCAB3D60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1648" y="-4297078"/>
            <a:ext cx="3789912" cy="378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23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9CA8FA6-69F2-0BBD-F45E-CAB5295EE14C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399752" y="-4333828"/>
            <a:ext cx="15525656" cy="15525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921A83-AF05-765C-D179-11F44D7B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104" y="999738"/>
            <a:ext cx="10959789" cy="2475356"/>
          </a:xfrm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GB" sz="4500" b="1" spc="90" dirty="0">
                <a:solidFill>
                  <a:schemeClr val="bg2"/>
                </a:solidFill>
                <a:latin typeface="Avenir Next LT Pro" panose="020B0504020202020204" pitchFamily="34" charset="77"/>
                <a:ea typeface="+mn-ea"/>
                <a:cs typeface="+mn-cs"/>
              </a:rPr>
              <a:t>Industry Engagement with </a:t>
            </a:r>
            <a:br>
              <a:rPr lang="en-GB" sz="4500" b="1" spc="90" dirty="0">
                <a:solidFill>
                  <a:schemeClr val="bg2"/>
                </a:solidFill>
                <a:latin typeface="Avenir Next LT Pro" panose="020B0504020202020204" pitchFamily="34" charset="77"/>
                <a:ea typeface="+mn-ea"/>
                <a:cs typeface="+mn-cs"/>
              </a:rPr>
            </a:br>
            <a:r>
              <a:rPr lang="en-GB" sz="4500" b="1" spc="90" dirty="0">
                <a:solidFill>
                  <a:schemeClr val="bg2"/>
                </a:solidFill>
                <a:latin typeface="Avenir Next LT Pro" panose="020B0504020202020204" pitchFamily="34" charset="77"/>
                <a:ea typeface="+mn-ea"/>
                <a:cs typeface="+mn-cs"/>
              </a:rPr>
              <a:t>Academic Platform Trials</a:t>
            </a:r>
            <a:endParaRPr lang="en-US" sz="4500" b="1" spc="90" dirty="0">
              <a:solidFill>
                <a:schemeClr val="bg2"/>
              </a:solidFill>
              <a:latin typeface="Avenir Next L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F172D-89FE-7809-A189-506C7F634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922" y="2949963"/>
            <a:ext cx="8774154" cy="2937374"/>
          </a:xfrm>
        </p:spPr>
        <p:txBody>
          <a:bodyPr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GB" dirty="0">
                <a:solidFill>
                  <a:schemeClr val="bg1"/>
                </a:solidFill>
                <a:latin typeface="Gotham" pitchFamily="2" charset="0"/>
                <a:cs typeface="Gotham" pitchFamily="2" charset="0"/>
              </a:rPr>
              <a:t>Transform promising therapies into patient benefit faster through patient access, trial efficiency, regulatory readiness, and proven multistakeholder collaboration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8744A3C-97F7-CD9B-C1F0-FC97714D2A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4899" y="-788551"/>
            <a:ext cx="3789912" cy="378991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367AD37-E6FF-687C-9C0D-48D233908F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95716" y="5135945"/>
            <a:ext cx="2475356" cy="247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9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304881F8-4C05-FB8B-57A2-A938E60EC8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52956" y="1351304"/>
            <a:ext cx="4711132" cy="471113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7D0545E-3DB5-07C9-BD1C-994B987D806A}"/>
              </a:ext>
            </a:extLst>
          </p:cNvPr>
          <p:cNvSpPr/>
          <p:nvPr/>
        </p:nvSpPr>
        <p:spPr>
          <a:xfrm>
            <a:off x="8899071" y="3838470"/>
            <a:ext cx="2857500" cy="2562329"/>
          </a:xfrm>
          <a:prstGeom prst="roundRect">
            <a:avLst>
              <a:gd name="adj" fmla="val 5346"/>
            </a:avLst>
          </a:prstGeom>
          <a:solidFill>
            <a:schemeClr val="bg2">
              <a:alpha val="37000"/>
            </a:schemeClr>
          </a:solidFill>
          <a:ln w="317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4AB097-7398-E59A-A524-9B2C53084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2018" y="338017"/>
            <a:ext cx="4576658" cy="2137554"/>
          </a:xfrm>
        </p:spPr>
        <p:txBody>
          <a:bodyPr anchor="t">
            <a:normAutofit/>
          </a:bodyPr>
          <a:lstStyle/>
          <a:p>
            <a:pPr algn="r">
              <a:lnSpc>
                <a:spcPct val="11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b="1" u="sng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C3PT</a:t>
            </a:r>
            <a:br>
              <a:rPr lang="en-US" b="1" u="sng" spc="90" dirty="0">
                <a:solidFill>
                  <a:schemeClr val="tx2"/>
                </a:solidFill>
                <a:latin typeface="Avenir Next LT Pro" panose="020B0504020202020204" pitchFamily="34" charset="77"/>
              </a:rPr>
            </a:br>
            <a:r>
              <a:rPr lang="en-US" sz="3600" i="1" spc="9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A Multistakeholder Collaborative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310896-C136-9270-E3F2-C9EE20D6FFD0}"/>
              </a:ext>
            </a:extLst>
          </p:cNvPr>
          <p:cNvSpPr/>
          <p:nvPr/>
        </p:nvSpPr>
        <p:spPr>
          <a:xfrm>
            <a:off x="1902581" y="1172582"/>
            <a:ext cx="5129062" cy="51290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E69B41-CE94-31AD-3176-65A3CAAA6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370" r="2370"/>
          <a:stretch/>
        </p:blipFill>
        <p:spPr>
          <a:xfrm>
            <a:off x="266418" y="-25556"/>
            <a:ext cx="8401388" cy="704684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0BD2E91-3A4E-F912-C9CE-E070D3832B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-21231" y="7326829"/>
            <a:ext cx="12267823" cy="148576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9EAA1A-4EF4-A6CA-A065-251B3C36E2D4}"/>
              </a:ext>
            </a:extLst>
          </p:cNvPr>
          <p:cNvCxnSpPr>
            <a:cxnSpLocks/>
          </p:cNvCxnSpPr>
          <p:nvPr/>
        </p:nvCxnSpPr>
        <p:spPr>
          <a:xfrm>
            <a:off x="-21231" y="8826290"/>
            <a:ext cx="12213231" cy="0"/>
          </a:xfrm>
          <a:prstGeom prst="line">
            <a:avLst/>
          </a:prstGeom>
          <a:ln w="41275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F103BD4-0587-1525-7F7C-17E2BAE327BB}"/>
              </a:ext>
            </a:extLst>
          </p:cNvPr>
          <p:cNvSpPr txBox="1"/>
          <p:nvPr/>
        </p:nvSpPr>
        <p:spPr>
          <a:xfrm>
            <a:off x="9113854" y="4106389"/>
            <a:ext cx="2468126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The path is laid.</a:t>
            </a:r>
            <a:br>
              <a:rPr lang="en-US" b="1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</a:br>
            <a:endParaRPr lang="en-US" b="1" dirty="0">
              <a:solidFill>
                <a:schemeClr val="tx2"/>
              </a:solidFill>
              <a:latin typeface="Gotham" pitchFamily="2" charset="0"/>
              <a:cs typeface="Gotham" pitchFamily="2" charset="0"/>
            </a:endParaRPr>
          </a:p>
          <a:p>
            <a:r>
              <a:rPr lang="en-US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Use the </a:t>
            </a:r>
            <a:r>
              <a:rPr lang="en-US" u="sng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C3PT Position Narrative </a:t>
            </a:r>
            <a:r>
              <a:rPr lang="en-US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and </a:t>
            </a:r>
            <a:r>
              <a:rPr lang="en-US" u="sng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tools</a:t>
            </a:r>
            <a:r>
              <a:rPr lang="en-US" dirty="0">
                <a:solidFill>
                  <a:schemeClr val="tx2"/>
                </a:solidFill>
                <a:latin typeface="Gotham" pitchFamily="2" charset="0"/>
                <a:cs typeface="Gotham" pitchFamily="2" charset="0"/>
              </a:rPr>
              <a:t> to move from interest to informed action.</a:t>
            </a:r>
          </a:p>
        </p:txBody>
      </p:sp>
    </p:spTree>
    <p:extLst>
      <p:ext uri="{BB962C8B-B14F-4D97-AF65-F5344CB8AC3E}">
        <p14:creationId xmlns:p14="http://schemas.microsoft.com/office/powerpoint/2010/main" val="3486499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7" grpId="0" animBg="1"/>
      <p:bldP spid="10" grpId="0" uiExpand="1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E0845-524C-A156-6A55-20EC81635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1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900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For </a:t>
            </a:r>
            <a:r>
              <a:rPr lang="en-US" sz="3900" u="sng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more information </a:t>
            </a:r>
            <a:r>
              <a:rPr lang="en-US" sz="3900" spc="90" dirty="0">
                <a:solidFill>
                  <a:schemeClr val="tx2"/>
                </a:solidFill>
                <a:latin typeface="Avenir Next LT Pro" panose="020B0504020202020204" pitchFamily="34" charset="77"/>
              </a:rPr>
              <a:t>on C3PT: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D33CC-D2F5-4E15-1112-CCDC72B1A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9241"/>
            <a:ext cx="12192000" cy="221185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500" b="1" spc="11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https://</a:t>
            </a:r>
            <a:r>
              <a:rPr lang="en-US" sz="4500" b="1" spc="110" dirty="0" err="1">
                <a:solidFill>
                  <a:schemeClr val="tx2"/>
                </a:solidFill>
                <a:latin typeface="Avenir Next LT Pro Demi" panose="020B0704020202020204" pitchFamily="34" charset="77"/>
              </a:rPr>
              <a:t>MRCTcenter.org</a:t>
            </a:r>
            <a:r>
              <a:rPr lang="en-US" sz="4500" b="1" spc="110" dirty="0">
                <a:solidFill>
                  <a:schemeClr val="tx2"/>
                </a:solidFill>
                <a:latin typeface="Avenir Next LT Pro Demi" panose="020B0704020202020204" pitchFamily="34" charset="77"/>
              </a:rPr>
              <a:t>/C3PT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7DDAC7-D45A-4E30-C305-EF86B51FA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459912"/>
            <a:ext cx="10527310" cy="9149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DC72EE0-5BE1-2BCF-F8D3-C113759A97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21231" y="3375947"/>
            <a:ext cx="12267823" cy="148576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6B20EB-D357-B9DB-9576-64CCFEB7F62A}"/>
              </a:ext>
            </a:extLst>
          </p:cNvPr>
          <p:cNvCxnSpPr>
            <a:cxnSpLocks/>
          </p:cNvCxnSpPr>
          <p:nvPr/>
        </p:nvCxnSpPr>
        <p:spPr>
          <a:xfrm>
            <a:off x="-21231" y="4892033"/>
            <a:ext cx="12213231" cy="0"/>
          </a:xfrm>
          <a:prstGeom prst="line">
            <a:avLst/>
          </a:prstGeom>
          <a:ln w="73025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085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2" presetClass="emph" presetSubtype="0" fill="hold" grpId="1" nodeType="afterEffect">
                                  <p:stCondLst>
                                    <p:cond delay="15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Office Theme">
  <a:themeElements>
    <a:clrScheme name="C3PT">
      <a:dk1>
        <a:srgbClr val="221F20"/>
      </a:dk1>
      <a:lt1>
        <a:srgbClr val="FFFFFF"/>
      </a:lt1>
      <a:dk2>
        <a:srgbClr val="781155"/>
      </a:dk2>
      <a:lt2>
        <a:srgbClr val="EAD7EE"/>
      </a:lt2>
      <a:accent1>
        <a:srgbClr val="003B58"/>
      </a:accent1>
      <a:accent2>
        <a:srgbClr val="660043"/>
      </a:accent2>
      <a:accent3>
        <a:srgbClr val="C5D5DD"/>
      </a:accent3>
      <a:accent4>
        <a:srgbClr val="0079C5"/>
      </a:accent4>
      <a:accent5>
        <a:srgbClr val="618F2B"/>
      </a:accent5>
      <a:accent6>
        <a:srgbClr val="D31831"/>
      </a:accent6>
      <a:hlink>
        <a:srgbClr val="00819B"/>
      </a:hlink>
      <a:folHlink>
        <a:srgbClr val="036778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13543</TotalTime>
  <Words>725</Words>
  <Application>Microsoft Macintosh PowerPoint</Application>
  <PresentationFormat>Widescreen</PresentationFormat>
  <Paragraphs>92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Arial</vt:lpstr>
      <vt:lpstr>Avenir Next LT Pro</vt:lpstr>
      <vt:lpstr>Avenir Next LT Pro Demi</vt:lpstr>
      <vt:lpstr>Avenir Next LT Pro Light</vt:lpstr>
      <vt:lpstr>Century Gothic</vt:lpstr>
      <vt:lpstr>Gotham</vt:lpstr>
      <vt:lpstr>Palatino Linotype</vt:lpstr>
      <vt:lpstr>Office Theme</vt:lpstr>
      <vt:lpstr>Value Proposition  of the Childhood Cancer Collaborative Platform Trials (C3PT) to Industry Partners</vt:lpstr>
      <vt:lpstr>Key Issues Identified by Industry</vt:lpstr>
      <vt:lpstr>PowerPoint Presentation</vt:lpstr>
      <vt:lpstr>Why Industry Should Engage with Academic Platform Trials?</vt:lpstr>
      <vt:lpstr>What is a Platform Trial?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Established Track Record:  Delivering for Industry and Patients</vt:lpstr>
      <vt:lpstr>Industry Engagement with  Academic Platform Trials</vt:lpstr>
      <vt:lpstr>C3PT A Multistakeholder Collaborative</vt:lpstr>
      <vt:lpstr>For more information on C3PT: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Borgman</dc:creator>
  <cp:lastModifiedBy>Lindsey Henriques</cp:lastModifiedBy>
  <cp:revision>62</cp:revision>
  <dcterms:created xsi:type="dcterms:W3CDTF">2025-09-30T17:39:35Z</dcterms:created>
  <dcterms:modified xsi:type="dcterms:W3CDTF">2026-09-17T21:59:43Z</dcterms:modified>
</cp:coreProperties>
</file>