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16" r:id="rId3"/>
  </p:sldMasterIdLst>
  <p:notesMasterIdLst>
    <p:notesMasterId r:id="rId31"/>
  </p:notesMasterIdLst>
  <p:handoutMasterIdLst>
    <p:handoutMasterId r:id="rId32"/>
  </p:handoutMasterIdLst>
  <p:sldIdLst>
    <p:sldId id="2147473316" r:id="rId4"/>
    <p:sldId id="2145705921" r:id="rId5"/>
    <p:sldId id="276" r:id="rId6"/>
    <p:sldId id="2147473266" r:id="rId7"/>
    <p:sldId id="2147473276" r:id="rId8"/>
    <p:sldId id="2147473264" r:id="rId9"/>
    <p:sldId id="2147473277" r:id="rId10"/>
    <p:sldId id="2147473278" r:id="rId11"/>
    <p:sldId id="2147473279" r:id="rId12"/>
    <p:sldId id="2147473280" r:id="rId13"/>
    <p:sldId id="2147473281" r:id="rId14"/>
    <p:sldId id="2147473282" r:id="rId15"/>
    <p:sldId id="2147473283" r:id="rId16"/>
    <p:sldId id="2147473284" r:id="rId17"/>
    <p:sldId id="2147473285" r:id="rId18"/>
    <p:sldId id="2147473287" r:id="rId19"/>
    <p:sldId id="2147473288" r:id="rId20"/>
    <p:sldId id="2147473289" r:id="rId21"/>
    <p:sldId id="2147473275" r:id="rId22"/>
    <p:sldId id="2147473290" r:id="rId23"/>
    <p:sldId id="2147473291" r:id="rId24"/>
    <p:sldId id="2147473292" r:id="rId25"/>
    <p:sldId id="2147473294" r:id="rId26"/>
    <p:sldId id="2147473295" r:id="rId27"/>
    <p:sldId id="2147473296" r:id="rId28"/>
    <p:sldId id="2147473265" r:id="rId29"/>
    <p:sldId id="2147473317" r:id="rId30"/>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27BF06-6653-545E-EAF2-6B214842A775}" name="Chloe de Campos" initials="Cd" userId="095c6b23f6dc735d" providerId="Windows Live"/>
  <p188:author id="{29BDA039-C264-70F3-E26B-2503ADA42532}" name="Ahmed, Hayat" initials="AH" userId="S::hahmed@bwh.harvard.edu::5bc55f66-3d44-4d98-8621-1bfe02324b61" providerId="AD"/>
  <p188:author id="{48DE5B3E-7A9E-54D5-2CDA-3DC60DB70DE9}" name="Decormier Plosky, Willyanne" initials="DPW" userId="S::wdecormierplosky@bwh.harvard.edu::6e2f9c3e-741c-4daf-8f99-b629666cf6a4" providerId="AD"/>
  <p188:author id="{CDA71A59-7D9C-F139-E773-E3D01D3966EF}" name="Alison Barkoff" initials="ANB" userId="Alison Barkoff" providerId="None"/>
  <p188:author id="{7364DA69-92EB-2075-8ECF-EDB30FC10BD4}" name="Meloney, Laura" initials="ML" userId="S::lmeloney@bwh.harvard.edu::b8d8e263-8a35-418d-8f08-c533b66d1e6e" providerId="AD"/>
  <p188:author id="{2922C26A-259B-891E-46A8-FED39FA6B83A}" name="White, Sarah Alicia" initials="SW" userId="S::SAWHITE@BWH.HARVARD.EDU::68dd742b-4f41-4b82-a4d3-1e54b712fde1" providerId="AD"/>
  <p188:author id="{2390986E-673E-715C-132B-F40127939AF5}" name="Nannie Clough" initials="NC" userId="eAx+NRoXig+QWZjwVA+1gU6GC/LvnARXZiY+VSx5wDk=" providerId="None"/>
  <p188:author id="{F2196FB0-261F-D791-9CBE-7DE976D32FAF}" name="White, Sarah Alicia" initials="WSA" userId="S::sawhite@bwh.harvard.edu::68dd742b-4f41-4b82-a4d3-1e54b712fde1" providerId="AD"/>
  <p188:author id="{F4DB23CC-F521-7319-6CD5-A516C2670F05}" name="Aldinger, Carmen" initials="AC" userId="S::CALDINGER@BWH.HARVARD.EDU::ed76d6ac-b0e4-4a4b-b74f-06746625e6c9" providerId="AD"/>
  <p188:author id="{7A411EEB-F926-A423-C44B-7D1F0B318001}" name="Katharine Wright" initials="KW" userId="cc173c012e44352b" providerId="Windows Live"/>
  <p188:author id="{952895EB-120A-688D-A72A-68E0E5133D4E}" name="Bierer, Barbara E.,M.D." initials="BBE" userId="S::bbierer@bwh.harvard.edu::082d91ee-80b5-4fc7-8f4d-59fcd6ebac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erer, Barbara E.,M.D." initials="" lastIdx="14" clrIdx="0"/>
  <p:cmAuthor id="2" name="White, Sarah Alicia" initials="" lastIdx="2" clrIdx="1"/>
  <p:cmAuthor id="3" name="Unknown User1" initials="Unknown User1" lastIdx="14" clrIdx="2"/>
  <p:cmAuthor id="4" name="Myers, Laurie" initials="" lastIdx="1" clrIdx="3"/>
  <p:cmAuthor id="5" name="Unknown User2" initials="Unknown User2" lastIdx="3" clrIdx="4"/>
  <p:cmAuthor id="6" name="Baedorf Kassis, Sylvia" initials="" lastIdx="2" clrIdx="5"/>
  <p:cmAuthor id="7" name="Aldinger, Carmen" initials="AC" lastIdx="10" clrIdx="6">
    <p:extLst>
      <p:ext uri="{19B8F6BF-5375-455C-9EA6-DF929625EA0E}">
        <p15:presenceInfo xmlns:p15="http://schemas.microsoft.com/office/powerpoint/2012/main" userId="Aldinger, Carmen" providerId="None"/>
      </p:ext>
    </p:extLst>
  </p:cmAuthor>
  <p:cmAuthor id="8" name="White, Sarah Alicia" initials="WSA" lastIdx="155" clrIdx="7">
    <p:extLst>
      <p:ext uri="{19B8F6BF-5375-455C-9EA6-DF929625EA0E}">
        <p15:presenceInfo xmlns:p15="http://schemas.microsoft.com/office/powerpoint/2012/main" userId="S::sawhite@bwh.harvard.edu::68dd742b-4f41-4b82-a4d3-1e54b712fde1" providerId="AD"/>
      </p:ext>
    </p:extLst>
  </p:cmAuthor>
  <p:cmAuthor id="9" name="Koppelman, Elisa" initials="KE" lastIdx="42" clrIdx="8"/>
  <p:cmAuthor id="10" name="Bierer, Barbara E.,M.D." initials="BBE" lastIdx="73" clrIdx="9"/>
  <p:cmAuthor id="11" name="Ewing, Jennifer M." initials="EJM" lastIdx="14" clrIdx="10">
    <p:extLst>
      <p:ext uri="{19B8F6BF-5375-455C-9EA6-DF929625EA0E}">
        <p15:presenceInfo xmlns:p15="http://schemas.microsoft.com/office/powerpoint/2012/main" userId="S::jmewing@bwh.harvard.edu::6c5b27db-0c2b-4ea1-a525-be1d523ec188" providerId="AD"/>
      </p:ext>
    </p:extLst>
  </p:cmAuthor>
  <p:cmAuthor id="12" name="Baedorf Kassis, Sylvia" initials="BKS" lastIdx="1" clrIdx="11">
    <p:extLst>
      <p:ext uri="{19B8F6BF-5375-455C-9EA6-DF929625EA0E}">
        <p15:presenceInfo xmlns:p15="http://schemas.microsoft.com/office/powerpoint/2012/main" userId="Baedorf Kassis, Sylvia" providerId="None"/>
      </p:ext>
    </p:extLst>
  </p:cmAuthor>
  <p:cmAuthor id="13" name="Meloney, Laura" initials="ML" lastIdx="18" clrIdx="12">
    <p:extLst>
      <p:ext uri="{19B8F6BF-5375-455C-9EA6-DF929625EA0E}">
        <p15:presenceInfo xmlns:p15="http://schemas.microsoft.com/office/powerpoint/2012/main" userId="S::lmeloney@bwh.harvard.edu::b8d8e263-8a35-418d-8f08-c533b66d1e6e" providerId="AD"/>
      </p:ext>
    </p:extLst>
  </p:cmAuthor>
  <p:cmAuthor id="14" name="Baedorf Kassis, Sylvia" initials="BKS [2]" lastIdx="3" clrIdx="13">
    <p:extLst>
      <p:ext uri="{19B8F6BF-5375-455C-9EA6-DF929625EA0E}">
        <p15:presenceInfo xmlns:p15="http://schemas.microsoft.com/office/powerpoint/2012/main" userId="S::sbaedorfkassis@bwh.harvard.edu::276dbed4-734b-457f-baf1-4ffeaf26232b" providerId="AD"/>
      </p:ext>
    </p:extLst>
  </p:cmAuthor>
  <p:cmAuthor id="15" name="Aldinger, Carmen" initials="AC [2]" lastIdx="13" clrIdx="14">
    <p:extLst>
      <p:ext uri="{19B8F6BF-5375-455C-9EA6-DF929625EA0E}">
        <p15:presenceInfo xmlns:p15="http://schemas.microsoft.com/office/powerpoint/2012/main" userId="S::CALDINGER@BWH.HARVARD.EDU::ed76d6ac-b0e4-4a4b-b74f-06746625e6c9" providerId="AD"/>
      </p:ext>
    </p:extLst>
  </p:cmAuthor>
  <p:cmAuthor id="16" name="Decormier Plosky, Willyanne" initials="DPW" lastIdx="1" clrIdx="15">
    <p:extLst>
      <p:ext uri="{19B8F6BF-5375-455C-9EA6-DF929625EA0E}">
        <p15:presenceInfo xmlns:p15="http://schemas.microsoft.com/office/powerpoint/2012/main" userId="S::wdecormierplosky@bwh.harvard.edu::6e2f9c3e-741c-4daf-8f99-b629666cf6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6D9F1"/>
    <a:srgbClr val="17375E"/>
    <a:srgbClr val="558ED5"/>
    <a:srgbClr val="7BA8DF"/>
    <a:srgbClr val="8EB4E3"/>
    <a:srgbClr val="375BA6"/>
    <a:srgbClr val="06374F"/>
    <a:srgbClr val="285890"/>
    <a:srgbClr val="036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71" autoAdjust="0"/>
    <p:restoredTop sz="86259" autoAdjust="0"/>
  </p:normalViewPr>
  <p:slideViewPr>
    <p:cSldViewPr snapToGrid="0" snapToObjects="1">
      <p:cViewPr varScale="1">
        <p:scale>
          <a:sx n="57" d="100"/>
          <a:sy n="57" d="100"/>
        </p:scale>
        <p:origin x="616" y="48"/>
      </p:cViewPr>
      <p:guideLst>
        <p:guide orient="horz" pos="2160"/>
        <p:guide pos="3816"/>
      </p:guideLst>
    </p:cSldViewPr>
  </p:slideViewPr>
  <p:outlineViewPr>
    <p:cViewPr>
      <p:scale>
        <a:sx n="33" d="100"/>
        <a:sy n="33" d="100"/>
      </p:scale>
      <p:origin x="0" y="-3184"/>
    </p:cViewPr>
  </p:outlineViewPr>
  <p:notesTextViewPr>
    <p:cViewPr>
      <p:scale>
        <a:sx n="3" d="2"/>
        <a:sy n="3" d="2"/>
      </p:scale>
      <p:origin x="0" y="0"/>
    </p:cViewPr>
  </p:notesTextViewPr>
  <p:sorterViewPr>
    <p:cViewPr>
      <p:scale>
        <a:sx n="160" d="100"/>
        <a:sy n="160" d="100"/>
      </p:scale>
      <p:origin x="0" y="-9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48ACAD-463D-684C-A8F9-1276A9C663E3}"/>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14C6D15-68D3-7242-AC28-82E9D29358BC}"/>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charset="-128"/>
              </a:defRPr>
            </a:lvl1pPr>
          </a:lstStyle>
          <a:p>
            <a:pPr>
              <a:defRPr/>
            </a:pPr>
            <a:fld id="{AE08E9CE-DFBD-5B43-ABB3-4DEE00F2E128}" type="datetimeFigureOut">
              <a:rPr lang="en-US" altLang="en-US"/>
              <a:pPr>
                <a:defRPr/>
              </a:pPr>
              <a:t>10/18/2024</a:t>
            </a:fld>
            <a:endParaRPr lang="en-US" altLang="en-US"/>
          </a:p>
        </p:txBody>
      </p:sp>
      <p:sp>
        <p:nvSpPr>
          <p:cNvPr id="4" name="Footer Placeholder 3">
            <a:extLst>
              <a:ext uri="{FF2B5EF4-FFF2-40B4-BE49-F238E27FC236}">
                <a16:creationId xmlns:a16="http://schemas.microsoft.com/office/drawing/2014/main" id="{A4AC9EDF-3141-014A-93F6-E6C1A5615D77}"/>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D962E4DB-A020-8049-8152-59D8982BCFFF}"/>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charset="-128"/>
              </a:defRPr>
            </a:lvl1pPr>
          </a:lstStyle>
          <a:p>
            <a:pPr>
              <a:defRPr/>
            </a:pPr>
            <a:fld id="{0005D835-A5CC-584F-AE45-CD80623A3C50}" type="slidenum">
              <a:rPr lang="en-US" altLang="en-US"/>
              <a:pPr>
                <a:defRPr/>
              </a:pPr>
              <a:t>‹#›</a:t>
            </a:fld>
            <a:endParaRPr lang="en-US" altLang="en-US"/>
          </a:p>
        </p:txBody>
      </p:sp>
    </p:spTree>
    <p:extLst>
      <p:ext uri="{BB962C8B-B14F-4D97-AF65-F5344CB8AC3E}">
        <p14:creationId xmlns:p14="http://schemas.microsoft.com/office/powerpoint/2010/main" val="3108762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2250E8-2EAD-3441-9284-24ED86BB434C}"/>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6796CF4-278D-8645-8A90-1E91B7B9C093}"/>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charset="-128"/>
              </a:defRPr>
            </a:lvl1pPr>
          </a:lstStyle>
          <a:p>
            <a:pPr>
              <a:defRPr/>
            </a:pPr>
            <a:fld id="{596ACFC4-3A9D-E34F-8BAE-0333EE558A74}" type="datetimeFigureOut">
              <a:rPr lang="en-US" altLang="en-US"/>
              <a:pPr>
                <a:defRPr/>
              </a:pPr>
              <a:t>10/18/2024</a:t>
            </a:fld>
            <a:endParaRPr lang="en-US" altLang="en-US"/>
          </a:p>
        </p:txBody>
      </p:sp>
      <p:sp>
        <p:nvSpPr>
          <p:cNvPr id="4" name="Slide Image Placeholder 3">
            <a:extLst>
              <a:ext uri="{FF2B5EF4-FFF2-40B4-BE49-F238E27FC236}">
                <a16:creationId xmlns:a16="http://schemas.microsoft.com/office/drawing/2014/main" id="{8DF1F8C9-7890-D149-B552-EF1038D5531F}"/>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848969D-1772-E040-A046-B5507EE9EA49}"/>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D2F6BE7-D92D-534A-8E12-3D19F1632597}"/>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7D90E7A-25E4-1B4B-A8C4-8C5E59CA0511}"/>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charset="-128"/>
              </a:defRPr>
            </a:lvl1pPr>
          </a:lstStyle>
          <a:p>
            <a:pPr>
              <a:defRPr/>
            </a:pPr>
            <a:fld id="{AB19BA66-BBF0-0A47-AD80-887CA2F9EB73}" type="slidenum">
              <a:rPr lang="en-US" altLang="en-US"/>
              <a:pPr>
                <a:defRPr/>
              </a:pPr>
              <a:t>‹#›</a:t>
            </a:fld>
            <a:endParaRPr lang="en-US" altLang="en-US"/>
          </a:p>
        </p:txBody>
      </p:sp>
    </p:spTree>
    <p:extLst>
      <p:ext uri="{BB962C8B-B14F-4D97-AF65-F5344CB8AC3E}">
        <p14:creationId xmlns:p14="http://schemas.microsoft.com/office/powerpoint/2010/main" val="3942784618"/>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AB19BA66-BBF0-0A47-AD80-887CA2F9EB73}" type="slidenum">
              <a:rPr lang="en-US" altLang="en-US" smtClean="0"/>
              <a:pPr>
                <a:defRPr/>
              </a:pPr>
              <a:t>2</a:t>
            </a:fld>
            <a:endParaRPr lang="en-US" altLang="en-US"/>
          </a:p>
        </p:txBody>
      </p:sp>
    </p:spTree>
    <p:extLst>
      <p:ext uri="{BB962C8B-B14F-4D97-AF65-F5344CB8AC3E}">
        <p14:creationId xmlns:p14="http://schemas.microsoft.com/office/powerpoint/2010/main" val="96240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130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7847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667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947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086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8677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2741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3004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24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02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6084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2667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446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23</a:t>
            </a:fld>
            <a:endParaRPr lang="en-US"/>
          </a:p>
        </p:txBody>
      </p:sp>
    </p:spTree>
    <p:extLst>
      <p:ext uri="{BB962C8B-B14F-4D97-AF65-F5344CB8AC3E}">
        <p14:creationId xmlns:p14="http://schemas.microsoft.com/office/powerpoint/2010/main" val="3026619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24</a:t>
            </a:fld>
            <a:endParaRPr lang="en-US"/>
          </a:p>
        </p:txBody>
      </p:sp>
    </p:spTree>
    <p:extLst>
      <p:ext uri="{BB962C8B-B14F-4D97-AF65-F5344CB8AC3E}">
        <p14:creationId xmlns:p14="http://schemas.microsoft.com/office/powerpoint/2010/main" val="1415650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25</a:t>
            </a:fld>
            <a:endParaRPr lang="en-US"/>
          </a:p>
        </p:txBody>
      </p:sp>
    </p:spTree>
    <p:extLst>
      <p:ext uri="{BB962C8B-B14F-4D97-AF65-F5344CB8AC3E}">
        <p14:creationId xmlns:p14="http://schemas.microsoft.com/office/powerpoint/2010/main" val="3031326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8518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ＭＳ Ｐゴシック" charset="-128"/>
              <a:cs typeface="+mn-cs"/>
            </a:endParaRPr>
          </a:p>
        </p:txBody>
      </p:sp>
    </p:spTree>
    <p:extLst>
      <p:ext uri="{BB962C8B-B14F-4D97-AF65-F5344CB8AC3E}">
        <p14:creationId xmlns:p14="http://schemas.microsoft.com/office/powerpoint/2010/main" val="74788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650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659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158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530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235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12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0108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_Horizontal">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662837" y="490141"/>
            <a:ext cx="6855708" cy="1542565"/>
          </a:xfrm>
          <a:prstGeom prst="rect">
            <a:avLst/>
          </a:prstGeom>
        </p:spPr>
        <p:txBody>
          <a:bodyPr/>
          <a:lstStyle>
            <a:lvl1pPr>
              <a:defRPr sz="4400" b="1" i="0" spc="50" baseline="0">
                <a:solidFill>
                  <a:schemeClr val="tx2"/>
                </a:solidFill>
                <a:latin typeface="Avenir Next LT Pro Demi"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3428999"/>
            <a:ext cx="12192000" cy="1978063"/>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TextBox 2">
            <a:extLst>
              <a:ext uri="{FF2B5EF4-FFF2-40B4-BE49-F238E27FC236}">
                <a16:creationId xmlns:a16="http://schemas.microsoft.com/office/drawing/2014/main" id="{5E802209-A491-7FF4-406D-82C967B17CD0}"/>
              </a:ext>
            </a:extLst>
          </p:cNvPr>
          <p:cNvSpPr txBox="1">
            <a:spLocks/>
          </p:cNvSpPr>
          <p:nvPr userDrawn="1"/>
        </p:nvSpPr>
        <p:spPr>
          <a:xfrm>
            <a:off x="671557" y="5598294"/>
            <a:ext cx="5333678" cy="276999"/>
          </a:xfrm>
          <a:prstGeom prst="rect">
            <a:avLst/>
          </a:prstGeom>
          <a:noFill/>
        </p:spPr>
        <p:txBody>
          <a:bodyPr wrap="square" rtlCol="0">
            <a:spAutoFit/>
          </a:bodyPr>
          <a:lstStyle/>
          <a:p>
            <a:r>
              <a:rPr lang="en-US" sz="1200" b="1" spc="100" dirty="0">
                <a:solidFill>
                  <a:srgbClr val="828E99"/>
                </a:solidFill>
                <a:latin typeface="Avenir Next LT Pro" panose="020B0504020202020204" pitchFamily="34" charset="77"/>
              </a:rPr>
              <a:t>CONTENT CREATED BY: </a:t>
            </a:r>
          </a:p>
        </p:txBody>
      </p:sp>
      <p:sp>
        <p:nvSpPr>
          <p:cNvPr id="5" name="TextBox 4">
            <a:extLst>
              <a:ext uri="{FF2B5EF4-FFF2-40B4-BE49-F238E27FC236}">
                <a16:creationId xmlns:a16="http://schemas.microsoft.com/office/drawing/2014/main" id="{498691F6-BC4B-2BDF-85BE-7D7CA7AFAA46}"/>
              </a:ext>
            </a:extLst>
          </p:cNvPr>
          <p:cNvSpPr txBox="1">
            <a:spLocks/>
          </p:cNvSpPr>
          <p:nvPr userDrawn="1"/>
        </p:nvSpPr>
        <p:spPr>
          <a:xfrm>
            <a:off x="6986954" y="6109382"/>
            <a:ext cx="4621722" cy="379143"/>
          </a:xfrm>
          <a:prstGeom prst="rect">
            <a:avLst/>
          </a:prstGeom>
          <a:noFill/>
        </p:spPr>
        <p:txBody>
          <a:bodyPr wrap="square">
            <a:spAutoFit/>
          </a:bodyPr>
          <a:lstStyle/>
          <a:p>
            <a:pPr algn="r">
              <a:lnSpc>
                <a:spcPct val="150000"/>
              </a:lnSpc>
            </a:pPr>
            <a:r>
              <a:rPr lang="en-US" sz="1400" b="1" spc="30" dirty="0">
                <a:solidFill>
                  <a:srgbClr val="023C54"/>
                </a:solidFill>
                <a:latin typeface="Avenir Next LT Pro Demi" panose="020B0504020202020204" pitchFamily="34" charset="77"/>
              </a:rPr>
              <a:t>Learn more at </a:t>
            </a:r>
            <a:r>
              <a:rPr lang="en-US" sz="1400" b="1" spc="30" dirty="0" err="1">
                <a:solidFill>
                  <a:srgbClr val="023C54"/>
                </a:solidFill>
                <a:latin typeface="Avenir Next LT Pro Demi" panose="020B0504020202020204" pitchFamily="34" charset="77"/>
              </a:rPr>
              <a:t>www.mrctcenter.org</a:t>
            </a:r>
            <a:endParaRPr lang="en-US" sz="1400" b="1" spc="30" dirty="0">
              <a:solidFill>
                <a:srgbClr val="023C54"/>
              </a:solidFill>
              <a:latin typeface="Avenir Next LT Pro Demi" panose="020B0504020202020204" pitchFamily="34" charset="77"/>
            </a:endParaRPr>
          </a:p>
        </p:txBody>
      </p:sp>
      <p:pic>
        <p:nvPicPr>
          <p:cNvPr id="7" name="Picture 8">
            <a:extLst>
              <a:ext uri="{FF2B5EF4-FFF2-40B4-BE49-F238E27FC236}">
                <a16:creationId xmlns:a16="http://schemas.microsoft.com/office/drawing/2014/main" id="{03292050-2D67-48BE-9850-75C11E9979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380848" y="0"/>
            <a:ext cx="4811152" cy="2672862"/>
          </a:xfrm>
          <a:prstGeom prst="rect">
            <a:avLst/>
          </a:prstGeom>
        </p:spPr>
      </p:pic>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662837" y="5893153"/>
            <a:ext cx="2962275" cy="438150"/>
          </a:xfrm>
          <a:prstGeom prst="rect">
            <a:avLst/>
          </a:prstGeom>
        </p:spPr>
        <p:txBody>
          <a:bodyPr>
            <a:normAutofit/>
          </a:bodyPr>
          <a:lstStyle>
            <a:lvl1pPr>
              <a:defRPr sz="1400" i="0">
                <a:solidFill>
                  <a:srgbClr val="818E99"/>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685799" y="2032706"/>
            <a:ext cx="6866467" cy="1139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8284313" y="5611785"/>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Tree>
    <p:extLst>
      <p:ext uri="{BB962C8B-B14F-4D97-AF65-F5344CB8AC3E}">
        <p14:creationId xmlns:p14="http://schemas.microsoft.com/office/powerpoint/2010/main" val="17695956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7603958" y="1219199"/>
            <a:ext cx="3597442" cy="4256879"/>
          </a:xfrm>
          <a:prstGeom prst="rect">
            <a:avLst/>
          </a:prstGeom>
        </p:spPr>
        <p:txBody>
          <a:bodyPr/>
          <a:lstStyle/>
          <a:p>
            <a:endParaRPr lang="en-US" dirty="0"/>
          </a:p>
        </p:txBody>
      </p:sp>
      <p:sp>
        <p:nvSpPr>
          <p:cNvPr id="7" name="Text Placeholder 10">
            <a:extLst>
              <a:ext uri="{FF2B5EF4-FFF2-40B4-BE49-F238E27FC236}">
                <a16:creationId xmlns:a16="http://schemas.microsoft.com/office/drawing/2014/main" id="{7D9C6C57-748C-870D-E301-54B698008A83}"/>
              </a:ext>
            </a:extLst>
          </p:cNvPr>
          <p:cNvSpPr>
            <a:spLocks noGrp="1"/>
          </p:cNvSpPr>
          <p:nvPr>
            <p:ph type="body" sz="quarter" idx="10" hasCustomPrompt="1"/>
          </p:nvPr>
        </p:nvSpPr>
        <p:spPr>
          <a:xfrm>
            <a:off x="876300" y="1219199"/>
            <a:ext cx="6404810" cy="4516589"/>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a:lnSpc>
                <a:spcPct val="110000"/>
              </a:lnSpc>
              <a:spcAft>
                <a:spcPts val="1400"/>
              </a:spcAft>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9" name="Title 8">
            <a:extLst>
              <a:ext uri="{FF2B5EF4-FFF2-40B4-BE49-F238E27FC236}">
                <a16:creationId xmlns:a16="http://schemas.microsoft.com/office/drawing/2014/main" id="{5E6320BF-B7FE-F0C4-8CA0-F7A7285A4764}"/>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3561FF-C997-2E2B-29F8-BF03233F8E96}"/>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10" name="TextBox 9">
                <a:extLst>
                  <a:ext uri="{FF2B5EF4-FFF2-40B4-BE49-F238E27FC236}">
                    <a16:creationId xmlns:a16="http://schemas.microsoft.com/office/drawing/2014/main" id="{B03561FF-C997-2E2B-29F8-BF03233F8E96}"/>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1" name="Text Placeholder 11">
            <a:extLst>
              <a:ext uri="{FF2B5EF4-FFF2-40B4-BE49-F238E27FC236}">
                <a16:creationId xmlns:a16="http://schemas.microsoft.com/office/drawing/2014/main" id="{9B78DF1D-7484-B276-B48A-FE2C934E10AA}"/>
              </a:ext>
            </a:extLst>
          </p:cNvPr>
          <p:cNvSpPr>
            <a:spLocks noGrp="1"/>
          </p:cNvSpPr>
          <p:nvPr>
            <p:ph type="body" sz="quarter" idx="12" hasCustomPrompt="1"/>
          </p:nvPr>
        </p:nvSpPr>
        <p:spPr>
          <a:xfrm>
            <a:off x="7603958" y="5476078"/>
            <a:ext cx="3597442" cy="327822"/>
          </a:xfrm>
          <a:prstGeom prst="rect">
            <a:avLst/>
          </a:prstGeom>
        </p:spPr>
        <p:txBody>
          <a:bodyPr/>
          <a:lstStyle>
            <a:lvl1pPr algn="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4040555128"/>
      </p:ext>
    </p:extLst>
  </p:cSld>
  <p:clrMapOvr>
    <a:masterClrMapping/>
  </p:clrMapOvr>
  <p:extLst>
    <p:ext uri="{DCECCB84-F9BA-43D5-87BE-67443E8EF086}">
      <p15:sldGuideLst xmlns:p15="http://schemas.microsoft.com/office/powerpoint/2012/main">
        <p15:guide id="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381000" y="1219199"/>
            <a:ext cx="11430000" cy="4526213"/>
          </a:xfrm>
          <a:prstGeom prst="rect">
            <a:avLst/>
          </a:prstGeom>
        </p:spPr>
        <p:txBody>
          <a:bodyPr/>
          <a:lstStyle/>
          <a:p>
            <a:endParaRPr lang="en-US" dirty="0"/>
          </a:p>
        </p:txBody>
      </p:sp>
      <p:sp>
        <p:nvSpPr>
          <p:cNvPr id="7" name="Title 6">
            <a:extLst>
              <a:ext uri="{FF2B5EF4-FFF2-40B4-BE49-F238E27FC236}">
                <a16:creationId xmlns:a16="http://schemas.microsoft.com/office/drawing/2014/main" id="{FEF93BC5-2CEF-19A9-8387-4E59BCA02815}"/>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681299-B82C-8BBC-D1BB-DA2307DFAF9C}"/>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9" name="TextBox 8">
                <a:extLst>
                  <a:ext uri="{FF2B5EF4-FFF2-40B4-BE49-F238E27FC236}">
                    <a16:creationId xmlns:a16="http://schemas.microsoft.com/office/drawing/2014/main" id="{BB681299-B82C-8BBC-D1BB-DA2307DFAF9C}"/>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0" name="Text Placeholder 11">
            <a:extLst>
              <a:ext uri="{FF2B5EF4-FFF2-40B4-BE49-F238E27FC236}">
                <a16:creationId xmlns:a16="http://schemas.microsoft.com/office/drawing/2014/main" id="{47047D15-6A47-9A48-9FDB-33082AF13945}"/>
              </a:ext>
            </a:extLst>
          </p:cNvPr>
          <p:cNvSpPr>
            <a:spLocks noGrp="1"/>
          </p:cNvSpPr>
          <p:nvPr>
            <p:ph type="body" sz="quarter" idx="12" hasCustomPrompt="1"/>
          </p:nvPr>
        </p:nvSpPr>
        <p:spPr>
          <a:xfrm>
            <a:off x="8610600" y="5868135"/>
            <a:ext cx="2590800" cy="229165"/>
          </a:xfrm>
          <a:prstGeom prst="rect">
            <a:avLst/>
          </a:prstGeom>
        </p:spPr>
        <p:txBody>
          <a:bodyPr/>
          <a:lstStyle>
            <a:lvl1pPr algn="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293239949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Empt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CE342D-6807-93FB-1935-057ADBE9D50B}"/>
              </a:ext>
            </a:extLst>
          </p:cNvPr>
          <p:cNvSpPr txBox="1">
            <a:spLocks/>
          </p:cNvSpPr>
          <p:nvPr userDrawn="1"/>
        </p:nvSpPr>
        <p:spPr>
          <a:xfrm>
            <a:off x="332096" y="6380433"/>
            <a:ext cx="3599823" cy="261610"/>
          </a:xfrm>
          <a:prstGeom prst="rect">
            <a:avLst/>
          </a:prstGeom>
          <a:solidFill>
            <a:schemeClr val="bg1"/>
          </a:solidFill>
        </p:spPr>
        <p:txBody>
          <a:bodyPr wrap="square" rtlCol="0">
            <a:spAutoFit/>
          </a:bodyPr>
          <a:lstStyle/>
          <a:p>
            <a:r>
              <a:rPr lang="en-US" sz="1100" dirty="0">
                <a:solidFill>
                  <a:srgbClr val="828E99">
                    <a:alpha val="73000"/>
                  </a:srgbClr>
                </a:solidFill>
                <a:latin typeface="Avenir Next LT Pro" panose="020B0504020202020204" pitchFamily="34" charset="77"/>
              </a:rPr>
              <a:t>Presentation Title_10/29/2024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1BB338-7BB9-CAB1-2429-4EC09809F116}"/>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5" name="TextBox 4">
                <a:extLst>
                  <a:ext uri="{FF2B5EF4-FFF2-40B4-BE49-F238E27FC236}">
                    <a16:creationId xmlns:a16="http://schemas.microsoft.com/office/drawing/2014/main" id="{301BB338-7BB9-CAB1-2429-4EC09809F116}"/>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85DFD5D6-FFA1-00B3-40B5-988A62D7AA1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821840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B62252-53FF-6BA5-8935-463842CF9261}"/>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11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485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87B22-D529-624F-95DA-747386F05834}"/>
              </a:ext>
            </a:extLst>
          </p:cNvPr>
          <p:cNvSpPr>
            <a:spLocks noGrp="1"/>
          </p:cNvSpPr>
          <p:nvPr>
            <p:ph type="dt" sz="half" idx="10"/>
          </p:nvPr>
        </p:nvSpPr>
        <p:spPr/>
        <p:txBody>
          <a:bodyPr/>
          <a:lstStyle>
            <a:lvl1pPr>
              <a:defRPr/>
            </a:lvl1pPr>
          </a:lstStyle>
          <a:p>
            <a:pPr>
              <a:defRPr/>
            </a:pPr>
            <a:fld id="{61B4FAC1-8DE8-4F0D-92B2-4C38FCCB5F6F}" type="datetime1">
              <a:rPr lang="en-US" altLang="en-US" smtClean="0"/>
              <a:t>10/18/2024</a:t>
            </a:fld>
            <a:endParaRPr lang="en-US" altLang="en-US"/>
          </a:p>
        </p:txBody>
      </p:sp>
      <p:sp>
        <p:nvSpPr>
          <p:cNvPr id="5" name="Footer Placeholder 4">
            <a:extLst>
              <a:ext uri="{FF2B5EF4-FFF2-40B4-BE49-F238E27FC236}">
                <a16:creationId xmlns:a16="http://schemas.microsoft.com/office/drawing/2014/main" id="{522D968A-F985-634C-B4BC-26EA979AE57F}"/>
              </a:ext>
            </a:extLst>
          </p:cNvPr>
          <p:cNvSpPr>
            <a:spLocks noGrp="1"/>
          </p:cNvSpPr>
          <p:nvPr>
            <p:ph type="ftr" sz="quarter" idx="11"/>
          </p:nvPr>
        </p:nvSpPr>
        <p:spPr/>
        <p:txBody>
          <a:bodyPr/>
          <a:lstStyle>
            <a:lvl1pPr>
              <a:defRPr/>
            </a:lvl1pPr>
          </a:lstStyle>
          <a:p>
            <a:r>
              <a:rPr lang="en-US" altLang="en-US"/>
              <a:t>© 2023 MRCT Center. CC BY-NC-SA 4.0 license.</a:t>
            </a:r>
          </a:p>
        </p:txBody>
      </p:sp>
      <p:sp>
        <p:nvSpPr>
          <p:cNvPr id="6" name="Slide Number Placeholder 5">
            <a:extLst>
              <a:ext uri="{FF2B5EF4-FFF2-40B4-BE49-F238E27FC236}">
                <a16:creationId xmlns:a16="http://schemas.microsoft.com/office/drawing/2014/main" id="{9FDF1231-9492-5D4D-8F97-FF5786FAE82A}"/>
              </a:ext>
            </a:extLst>
          </p:cNvPr>
          <p:cNvSpPr>
            <a:spLocks noGrp="1"/>
          </p:cNvSpPr>
          <p:nvPr>
            <p:ph type="sldNum" sz="quarter" idx="12"/>
          </p:nvPr>
        </p:nvSpPr>
        <p:spPr/>
        <p:txBody>
          <a:bodyPr/>
          <a:lstStyle>
            <a:lvl1pPr>
              <a:defRPr/>
            </a:lvl1pPr>
          </a:lstStyle>
          <a:p>
            <a:pPr>
              <a:defRPr/>
            </a:pPr>
            <a:fld id="{C97CE21B-8E7A-3341-91CF-9031FEC3DA95}" type="slidenum">
              <a:rPr lang="en-US" altLang="en-US"/>
              <a:pPr>
                <a:defRPr/>
              </a:pPr>
              <a:t>‹#›</a:t>
            </a:fld>
            <a:endParaRPr lang="en-US" altLang="en-US"/>
          </a:p>
        </p:txBody>
      </p:sp>
      <p:pic>
        <p:nvPicPr>
          <p:cNvPr id="7" name="Picture 6" descr="A close up of a sign&#10;&#10;Description automatically generated">
            <a:extLst>
              <a:ext uri="{FF2B5EF4-FFF2-40B4-BE49-F238E27FC236}">
                <a16:creationId xmlns:a16="http://schemas.microsoft.com/office/drawing/2014/main" id="{F06D49B8-D879-7347-8109-1727AB7F45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242622" y="5820424"/>
            <a:ext cx="789381" cy="1037576"/>
          </a:xfrm>
          <a:prstGeom prst="rect">
            <a:avLst/>
          </a:prstGeom>
        </p:spPr>
      </p:pic>
    </p:spTree>
    <p:extLst>
      <p:ext uri="{BB962C8B-B14F-4D97-AF65-F5344CB8AC3E}">
        <p14:creationId xmlns:p14="http://schemas.microsoft.com/office/powerpoint/2010/main" val="131399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Page_Vertic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6D2759-27BD-A3D7-001E-853800E48A35}"/>
              </a:ext>
            </a:extLst>
          </p:cNvPr>
          <p:cNvSpPr/>
          <p:nvPr userDrawn="1"/>
        </p:nvSpPr>
        <p:spPr>
          <a:xfrm>
            <a:off x="0" y="6343098"/>
            <a:ext cx="12192000" cy="514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7956550" y="5931948"/>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3495386" y="2744287"/>
            <a:ext cx="6855708" cy="1542565"/>
          </a:xfrm>
          <a:prstGeom prst="rect">
            <a:avLst/>
          </a:prstGeom>
        </p:spPr>
        <p:txBody>
          <a:bodyPr>
            <a:normAutofit/>
          </a:bodyPr>
          <a:lstStyle>
            <a:lvl1pPr>
              <a:defRPr sz="5000" b="1" i="0" spc="50" baseline="0">
                <a:solidFill>
                  <a:schemeClr val="tx2"/>
                </a:solidFill>
                <a:latin typeface="Avenir Next LT Pro Demi"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0"/>
            <a:ext cx="2962275" cy="6857999"/>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3486666" y="5904949"/>
            <a:ext cx="2962275" cy="438150"/>
          </a:xfrm>
          <a:prstGeom prst="rect">
            <a:avLst/>
          </a:prstGeom>
        </p:spPr>
        <p:txBody>
          <a:bodyPr>
            <a:normAutofit/>
          </a:bodyPr>
          <a:lstStyle>
            <a:lvl1pPr>
              <a:defRPr sz="1400" i="0">
                <a:solidFill>
                  <a:schemeClr val="accent6"/>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3518348" y="4286852"/>
            <a:ext cx="6866467" cy="1139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pic>
        <p:nvPicPr>
          <p:cNvPr id="6" name="Picture 8">
            <a:extLst>
              <a:ext uri="{FF2B5EF4-FFF2-40B4-BE49-F238E27FC236}">
                <a16:creationId xmlns:a16="http://schemas.microsoft.com/office/drawing/2014/main" id="{051F37F5-D470-3955-201E-0409DD3E56D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128" t="25976" r="14111" b="25976"/>
          <a:stretch/>
        </p:blipFill>
        <p:spPr>
          <a:xfrm>
            <a:off x="3411500" y="500407"/>
            <a:ext cx="4431237" cy="1648238"/>
          </a:xfrm>
          <a:prstGeom prst="rect">
            <a:avLst/>
          </a:prstGeom>
        </p:spPr>
      </p:pic>
      <p:sp>
        <p:nvSpPr>
          <p:cNvPr id="10" name="Rectangle 9">
            <a:extLst>
              <a:ext uri="{FF2B5EF4-FFF2-40B4-BE49-F238E27FC236}">
                <a16:creationId xmlns:a16="http://schemas.microsoft.com/office/drawing/2014/main" id="{557A80EF-693F-6AA0-3F74-344A277581D4}"/>
              </a:ext>
            </a:extLst>
          </p:cNvPr>
          <p:cNvSpPr/>
          <p:nvPr userDrawn="1"/>
        </p:nvSpPr>
        <p:spPr>
          <a:xfrm flipH="1">
            <a:off x="2969894" y="1"/>
            <a:ext cx="8119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0510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ED21E7-751D-5028-D7D0-FC6B95C6B3D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20632"/>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9" name="Title 17">
            <a:extLst>
              <a:ext uri="{FF2B5EF4-FFF2-40B4-BE49-F238E27FC236}">
                <a16:creationId xmlns:a16="http://schemas.microsoft.com/office/drawing/2014/main" id="{6C70D457-5B31-E01E-3093-B6C347330D68}"/>
              </a:ext>
            </a:extLst>
          </p:cNvPr>
          <p:cNvSpPr>
            <a:spLocks noGrp="1"/>
          </p:cNvSpPr>
          <p:nvPr>
            <p:ph type="title"/>
          </p:nvPr>
        </p:nvSpPr>
        <p:spPr>
          <a:xfrm>
            <a:off x="685799" y="1828800"/>
            <a:ext cx="7953703" cy="644543"/>
          </a:xfrm>
          <a:prstGeom prst="rect">
            <a:avLst/>
          </a:prstGeom>
        </p:spPr>
        <p:txBody>
          <a:bodyPr/>
          <a:lstStyle>
            <a:lvl1pPr>
              <a:defRPr sz="4400" b="1" i="0">
                <a:solidFill>
                  <a:schemeClr val="tx2"/>
                </a:solidFill>
                <a:latin typeface="Avenir Next LT Pro Demi" panose="020B0504020202020204" pitchFamily="34" charset="77"/>
              </a:defRPr>
            </a:lvl1pPr>
          </a:lstStyle>
          <a:p>
            <a:r>
              <a:rPr lang="en-US" dirty="0"/>
              <a:t>Click to edit Master title style</a:t>
            </a:r>
          </a:p>
        </p:txBody>
      </p:sp>
    </p:spTree>
    <p:extLst>
      <p:ext uri="{BB962C8B-B14F-4D97-AF65-F5344CB8AC3E}">
        <p14:creationId xmlns:p14="http://schemas.microsoft.com/office/powerpoint/2010/main" val="40038220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36396"/>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7" name="Picture Placeholder 7">
            <a:extLst>
              <a:ext uri="{FF2B5EF4-FFF2-40B4-BE49-F238E27FC236}">
                <a16:creationId xmlns:a16="http://schemas.microsoft.com/office/drawing/2014/main" id="{2FEDC8B6-A38A-1439-C413-14DA2F8D8D1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8" name="Title 17">
            <a:extLst>
              <a:ext uri="{FF2B5EF4-FFF2-40B4-BE49-F238E27FC236}">
                <a16:creationId xmlns:a16="http://schemas.microsoft.com/office/drawing/2014/main" id="{7A6417FE-E732-9F46-A380-7B48BDF2993E}"/>
              </a:ext>
            </a:extLst>
          </p:cNvPr>
          <p:cNvSpPr>
            <a:spLocks noGrp="1"/>
          </p:cNvSpPr>
          <p:nvPr>
            <p:ph type="title"/>
          </p:nvPr>
        </p:nvSpPr>
        <p:spPr>
          <a:xfrm>
            <a:off x="685799" y="1828800"/>
            <a:ext cx="7953703" cy="644543"/>
          </a:xfrm>
          <a:prstGeom prst="rect">
            <a:avLst/>
          </a:prstGeom>
        </p:spPr>
        <p:txBody>
          <a:bodyPr/>
          <a:lstStyle>
            <a:lvl1pPr>
              <a:defRPr sz="4400" b="1" i="0">
                <a:solidFill>
                  <a:schemeClr val="tx2"/>
                </a:solidFill>
                <a:latin typeface="Avenir Next LT Pro Demi" panose="020B0504020202020204" pitchFamily="34" charset="77"/>
              </a:defRPr>
            </a:lvl1pPr>
          </a:lstStyle>
          <a:p>
            <a:r>
              <a:rPr lang="en-US" dirty="0"/>
              <a:t>Click to edit Master title style</a:t>
            </a:r>
          </a:p>
        </p:txBody>
      </p:sp>
    </p:spTree>
    <p:extLst>
      <p:ext uri="{BB962C8B-B14F-4D97-AF65-F5344CB8AC3E}">
        <p14:creationId xmlns:p14="http://schemas.microsoft.com/office/powerpoint/2010/main" val="1952454844"/>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Quote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010A5C-FC4E-18F5-D157-55157968A66B}"/>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6" name="TextBox 5">
                <a:extLst>
                  <a:ext uri="{FF2B5EF4-FFF2-40B4-BE49-F238E27FC236}">
                    <a16:creationId xmlns:a16="http://schemas.microsoft.com/office/drawing/2014/main" id="{99010A5C-FC4E-18F5-D157-55157968A66B}"/>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5" name="Round Single Corner Rectangle 4">
            <a:extLst>
              <a:ext uri="{FF2B5EF4-FFF2-40B4-BE49-F238E27FC236}">
                <a16:creationId xmlns:a16="http://schemas.microsoft.com/office/drawing/2014/main" id="{8B914271-9FB1-7166-6FAA-5CFA43F2EFC6}"/>
              </a:ext>
            </a:extLst>
          </p:cNvPr>
          <p:cNvSpPr/>
          <p:nvPr userDrawn="1"/>
        </p:nvSpPr>
        <p:spPr>
          <a:xfrm rot="5400000">
            <a:off x="802825" y="1096312"/>
            <a:ext cx="4686302" cy="4932079"/>
          </a:xfrm>
          <a:prstGeom prst="round1Rect">
            <a:avLst>
              <a:gd name="adj" fmla="val 34403"/>
            </a:avLst>
          </a:prstGeom>
          <a:solidFill>
            <a:srgbClr val="013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17CE36-7124-F43D-92CE-10CCE46E3E0A}"/>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
        <p:nvSpPr>
          <p:cNvPr id="15" name="Text Placeholder 14">
            <a:extLst>
              <a:ext uri="{FF2B5EF4-FFF2-40B4-BE49-F238E27FC236}">
                <a16:creationId xmlns:a16="http://schemas.microsoft.com/office/drawing/2014/main" id="{6F9E753D-AE93-7F92-0F31-5A2063AFC2C8}"/>
              </a:ext>
            </a:extLst>
          </p:cNvPr>
          <p:cNvSpPr>
            <a:spLocks noGrp="1"/>
          </p:cNvSpPr>
          <p:nvPr>
            <p:ph type="body" sz="quarter" idx="10" hasCustomPrompt="1"/>
          </p:nvPr>
        </p:nvSpPr>
        <p:spPr>
          <a:xfrm>
            <a:off x="1027993" y="2909622"/>
            <a:ext cx="3103739" cy="1038755"/>
          </a:xfrm>
          <a:prstGeom prst="rect">
            <a:avLst/>
          </a:prstGeom>
        </p:spPr>
        <p:txBody>
          <a:bodyPr/>
          <a:lstStyle/>
          <a:p>
            <a:pPr marL="0" marR="0" lvl="0" indent="0" algn="l" defTabSz="914400" rtl="0" eaLnBrk="1" fontAlgn="auto" latinLnBrk="0" hangingPunct="1">
              <a:lnSpc>
                <a:spcPct val="120000"/>
              </a:lnSpc>
              <a:spcBef>
                <a:spcPts val="0"/>
              </a:spcBef>
              <a:spcAft>
                <a:spcPts val="14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Stand-out </a:t>
            </a:r>
            <a:b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b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Sentence/Quote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Text Placeholder 16">
            <a:extLst>
              <a:ext uri="{FF2B5EF4-FFF2-40B4-BE49-F238E27FC236}">
                <a16:creationId xmlns:a16="http://schemas.microsoft.com/office/drawing/2014/main" id="{4648BE80-90BA-371B-5FF7-3CF0D53C8709}"/>
              </a:ext>
            </a:extLst>
          </p:cNvPr>
          <p:cNvSpPr>
            <a:spLocks noGrp="1"/>
          </p:cNvSpPr>
          <p:nvPr>
            <p:ph type="body" sz="quarter" idx="11" hasCustomPrompt="1"/>
          </p:nvPr>
        </p:nvSpPr>
        <p:spPr>
          <a:xfrm>
            <a:off x="6096000" y="1219200"/>
            <a:ext cx="5147733" cy="2209800"/>
          </a:xfrm>
          <a:prstGeom prst="rect">
            <a:avLst/>
          </a:prstGeom>
        </p:spPr>
        <p:txBody>
          <a:bodyPr/>
          <a:lstStyle>
            <a:lvl1pPr marL="0" indent="0">
              <a:buNone/>
              <a:defRPr/>
            </a:lvl1pPr>
            <a:lvl2pPr marL="457200" indent="0">
              <a:buNone/>
              <a:defRPr/>
            </a:lvl2pPr>
          </a:lstStyle>
          <a:p>
            <a:pPr marL="342900" indent="-34290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Write Text here</a:t>
            </a:r>
          </a:p>
        </p:txBody>
      </p:sp>
      <p:sp>
        <p:nvSpPr>
          <p:cNvPr id="14" name="Title 13">
            <a:extLst>
              <a:ext uri="{FF2B5EF4-FFF2-40B4-BE49-F238E27FC236}">
                <a16:creationId xmlns:a16="http://schemas.microsoft.com/office/drawing/2014/main" id="{10755325-0224-C3CF-EBB9-A61A980885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000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4" y="1219200"/>
            <a:ext cx="4757521" cy="5011738"/>
          </a:xfrm>
          <a:prstGeom prst="rect">
            <a:avLst/>
          </a:prstGeom>
        </p:spPr>
        <p:txBody>
          <a:bodyPr/>
          <a:lstStyle>
            <a:lvl1pPr>
              <a:lnSpc>
                <a:spcPct val="110000"/>
              </a:lnSpc>
              <a:spcAft>
                <a:spcPts val="1400"/>
              </a:spcAft>
              <a:defRPr sz="1500"/>
            </a:lvl1pPr>
          </a:lstStyle>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First column of Text: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eiusmod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tempor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incididunt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labore et dolore magna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cras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semper auctor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Pulvinar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Lacus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posuere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Pharetra magna 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placerat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feugiat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egestas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diam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arcu</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cursus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euismod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viverra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nibh</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Urna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duis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convallis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tellus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velit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est.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Imperdiet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dui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accumsan</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facilisi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morbi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tempus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iaculis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porttitor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massa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733402D1-9C42-5D18-0F95-8C35B42C83FF}"/>
              </a:ext>
            </a:extLst>
          </p:cNvPr>
          <p:cNvSpPr>
            <a:spLocks noGrp="1"/>
          </p:cNvSpPr>
          <p:nvPr>
            <p:ph type="body" sz="quarter" idx="11" hasCustomPrompt="1"/>
          </p:nvPr>
        </p:nvSpPr>
        <p:spPr>
          <a:xfrm>
            <a:off x="6096000" y="1219200"/>
            <a:ext cx="4757521" cy="5011738"/>
          </a:xfrm>
          <a:prstGeom prst="rect">
            <a:avLst/>
          </a:prstGeom>
        </p:spPr>
        <p:txBody>
          <a:bodyPr/>
          <a:lstStyle>
            <a:lvl1pPr>
              <a:lnSpc>
                <a:spcPct val="110000"/>
              </a:lnSpc>
              <a:spcBef>
                <a:spcPts val="0"/>
              </a:spcBef>
              <a:spcAft>
                <a:spcPts val="1400"/>
              </a:spcAft>
              <a:defRPr sz="1500"/>
            </a:lvl1pPr>
          </a:lstStyle>
          <a:p>
            <a:pPr>
              <a:lnSpc>
                <a:spcPct val="110000"/>
              </a:lnSpc>
              <a:spcAft>
                <a:spcPts val="1400"/>
              </a:spcAft>
            </a:pPr>
            <a:r>
              <a:rPr lang="en-US" sz="1500" dirty="0">
                <a:solidFill>
                  <a:srgbClr val="002A44"/>
                </a:solidFill>
                <a:latin typeface="Avenir Next LT Pro" panose="020B0504020202020204" pitchFamily="34" charset="77"/>
              </a:rPr>
              <a:t>Second column of Text:</a:t>
            </a:r>
          </a:p>
          <a:p>
            <a:pPr>
              <a:lnSpc>
                <a:spcPct val="110000"/>
              </a:lnSpc>
              <a:spcAft>
                <a:spcPts val="1400"/>
              </a:spcAft>
            </a:pP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7" name="Title 6">
            <a:extLst>
              <a:ext uri="{FF2B5EF4-FFF2-40B4-BE49-F238E27FC236}">
                <a16:creationId xmlns:a16="http://schemas.microsoft.com/office/drawing/2014/main" id="{DFF86A60-3B67-538C-5F5B-26878B9FE7A2}"/>
              </a:ext>
            </a:extLst>
          </p:cNvPr>
          <p:cNvSpPr>
            <a:spLocks noGrp="1"/>
          </p:cNvSpPr>
          <p:nvPr>
            <p:ph type="title"/>
          </p:nvPr>
        </p:nvSpPr>
        <p:spPr/>
        <p:txBody>
          <a:bodyPr/>
          <a:lstStyle/>
          <a:p>
            <a:r>
              <a:rPr lang="en-US" dirty="0"/>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056BCF-F8F6-2591-45F4-396C5A9AB9AC}"/>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64056BCF-F8F6-2591-45F4-396C5A9AB9AC}"/>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100323094"/>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_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5" y="1219200"/>
            <a:ext cx="8461616" cy="3833247"/>
          </a:xfrm>
          <a:prstGeom prst="rect">
            <a:avLst/>
          </a:prstGeom>
        </p:spPr>
        <p:txBody>
          <a:bodyPr/>
          <a:lstStyle>
            <a:lvl1pPr>
              <a:lnSpc>
                <a:spcPct val="110000"/>
              </a:lnSpc>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4EF6B02-3FBA-8D20-402F-90073A09FF6B}"/>
              </a:ext>
            </a:extLst>
          </p:cNvPr>
          <p:cNvSpPr>
            <a:spLocks noGrp="1"/>
          </p:cNvSpPr>
          <p:nvPr>
            <p:ph type="title"/>
          </p:nvPr>
        </p:nvSpPr>
        <p:spPr/>
        <p:txBody>
          <a:bodyPr/>
          <a:lstStyle/>
          <a:p>
            <a:r>
              <a:rPr lang="en-US" dirty="0"/>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187AEF-0663-7D77-4AA3-2865F25060E8}"/>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36187AEF-0663-7D77-4AA3-2865F25060E8}"/>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969100400"/>
      </p:ext>
    </p:extLst>
  </p:cSld>
  <p:clrMapOvr>
    <a:masterClrMapping/>
  </p:clrMapOvr>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Subheader">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DDB19A-FAC6-568E-EE9B-C96B4FBC13C8}"/>
              </a:ext>
            </a:extLst>
          </p:cNvPr>
          <p:cNvSpPr>
            <a:spLocks noGrp="1"/>
          </p:cNvSpPr>
          <p:nvPr>
            <p:ph type="body" sz="quarter" idx="11" hasCustomPrompt="1"/>
          </p:nvPr>
        </p:nvSpPr>
        <p:spPr>
          <a:xfrm>
            <a:off x="381000" y="945523"/>
            <a:ext cx="5758948" cy="417094"/>
          </a:xfrm>
          <a:prstGeom prst="rect">
            <a:avLst/>
          </a:prstGeom>
        </p:spPr>
        <p:txBody>
          <a:bodyPr/>
          <a:lstStyle>
            <a:lvl1pPr>
              <a:defRPr sz="2400"/>
            </a:lvl1pPr>
          </a:lstStyle>
          <a:p>
            <a:pPr lvl="0"/>
            <a:r>
              <a:rPr lang="en-US" dirty="0"/>
              <a:t>Slide Sub-header</a:t>
            </a:r>
          </a:p>
        </p:txBody>
      </p:sp>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900449" y="1614770"/>
            <a:ext cx="8628562" cy="4064135"/>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When you need to add a sub-header, use the second guideline from the top to start your body type. This gives breathing space between your header section and your body type.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899438F-68AB-9DF8-46F2-F954CD55AEFB}"/>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323EA5-125D-D193-EE20-26824C542640}"/>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CB323EA5-125D-D193-EE20-26824C542640}"/>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893086579"/>
      </p:ext>
    </p:extLst>
  </p:cSld>
  <p:clrMapOvr>
    <a:masterClrMapping/>
  </p:clrMapOvr>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5855369" y="1131201"/>
            <a:ext cx="5213684" cy="4594194"/>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685800" y="1131200"/>
            <a:ext cx="4495800" cy="4432453"/>
          </a:xfrm>
          <a:prstGeom prst="rect">
            <a:avLst/>
          </a:prstGeom>
        </p:spPr>
        <p:txBody>
          <a:bodyPr/>
          <a:lstStyle/>
          <a:p>
            <a:endParaRPr lang="en-US"/>
          </a:p>
        </p:txBody>
      </p:sp>
      <p:sp>
        <p:nvSpPr>
          <p:cNvPr id="5" name="Title 4">
            <a:extLst>
              <a:ext uri="{FF2B5EF4-FFF2-40B4-BE49-F238E27FC236}">
                <a16:creationId xmlns:a16="http://schemas.microsoft.com/office/drawing/2014/main" id="{B51A9373-F459-2042-AA0E-4B76FB76240D}"/>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43897E7-9170-DE42-CF1C-08C2C2AFCCD4}"/>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9" name="TextBox 8">
                <a:extLst>
                  <a:ext uri="{FF2B5EF4-FFF2-40B4-BE49-F238E27FC236}">
                    <a16:creationId xmlns:a16="http://schemas.microsoft.com/office/drawing/2014/main" id="{143897E7-9170-DE42-CF1C-08C2C2AFCCD4}"/>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2" name="Text Placeholder 11">
            <a:extLst>
              <a:ext uri="{FF2B5EF4-FFF2-40B4-BE49-F238E27FC236}">
                <a16:creationId xmlns:a16="http://schemas.microsoft.com/office/drawing/2014/main" id="{6C97A105-351F-392D-F845-8C64895695ED}"/>
              </a:ext>
            </a:extLst>
          </p:cNvPr>
          <p:cNvSpPr>
            <a:spLocks noGrp="1"/>
          </p:cNvSpPr>
          <p:nvPr>
            <p:ph type="body" sz="quarter" idx="12" hasCustomPrompt="1"/>
          </p:nvPr>
        </p:nvSpPr>
        <p:spPr>
          <a:xfrm>
            <a:off x="685800" y="5563653"/>
            <a:ext cx="4495800" cy="365936"/>
          </a:xfrm>
          <a:prstGeom prst="rect">
            <a:avLst/>
          </a:prstGeom>
        </p:spPr>
        <p:txBody>
          <a:bodyPr/>
          <a:lstStyle>
            <a:lvl1pP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372905856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D3AE67-5AD3-00AA-745B-C1BD33B3CC9D}"/>
              </a:ext>
            </a:extLst>
          </p:cNvPr>
          <p:cNvSpPr>
            <a:spLocks noGrp="1"/>
          </p:cNvSpPr>
          <p:nvPr>
            <p:ph type="title"/>
          </p:nvPr>
        </p:nvSpPr>
        <p:spPr>
          <a:xfrm>
            <a:off x="368300" y="268554"/>
            <a:ext cx="10972800" cy="496710"/>
          </a:xfrm>
          <a:prstGeom prst="rect">
            <a:avLst/>
          </a:prstGeom>
        </p:spPr>
        <p:txBody>
          <a:bodyPr vert="horz" lIns="91440" tIns="45720" rIns="91440" bIns="45720" rtlCol="0" anchor="ctr">
            <a:normAutofit/>
          </a:bodyPr>
          <a:lstStyle/>
          <a:p>
            <a:r>
              <a:rPr lang="en-US" dirty="0"/>
              <a:t>Click to edit Master title style</a:t>
            </a:r>
          </a:p>
        </p:txBody>
      </p:sp>
      <p:sp>
        <p:nvSpPr>
          <p:cNvPr id="3" name="Round Single Corner Rectangle 2">
            <a:extLst>
              <a:ext uri="{FF2B5EF4-FFF2-40B4-BE49-F238E27FC236}">
                <a16:creationId xmlns:a16="http://schemas.microsoft.com/office/drawing/2014/main" id="{043ABDBE-7BCC-23C4-920B-EBA4A0778A52}"/>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C86567-A97C-7376-9C13-4073216B41C9}"/>
              </a:ext>
            </a:extLst>
          </p:cNvPr>
          <p:cNvSpPr txBox="1">
            <a:spLocks/>
          </p:cNvSpPr>
          <p:nvPr userDrawn="1"/>
        </p:nvSpPr>
        <p:spPr>
          <a:xfrm>
            <a:off x="332096" y="6351858"/>
            <a:ext cx="5278129" cy="246221"/>
          </a:xfrm>
          <a:prstGeom prst="rect">
            <a:avLst/>
          </a:prstGeom>
          <a:solidFill>
            <a:schemeClr val="bg1"/>
          </a:solidFill>
        </p:spPr>
        <p:txBody>
          <a:bodyPr wrap="square" rtlCol="0">
            <a:spAutoFit/>
          </a:bodyPr>
          <a:lstStyle/>
          <a:p>
            <a:r>
              <a:rPr lang="en-US" sz="1000" spc="100" dirty="0">
                <a:solidFill>
                  <a:srgbClr val="818E99"/>
                </a:solidFill>
                <a:latin typeface="Avenir Next LT Pro" panose="020B0504020202020204" pitchFamily="34" charset="0"/>
              </a:rPr>
              <a:t>Accessibility 101 Training Module 5_Using Plain Language</a:t>
            </a:r>
            <a:endParaRPr lang="en-US" sz="1000" dirty="0">
              <a:solidFill>
                <a:srgbClr val="818E99"/>
              </a:solidFill>
              <a:latin typeface="Avenir Next LT Pro" panose="020B0504020202020204" pitchFamily="34" charset="0"/>
            </a:endParaRPr>
          </a:p>
        </p:txBody>
      </p:sp>
    </p:spTree>
    <p:extLst>
      <p:ext uri="{BB962C8B-B14F-4D97-AF65-F5344CB8AC3E}">
        <p14:creationId xmlns:p14="http://schemas.microsoft.com/office/powerpoint/2010/main" val="4188231721"/>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Lst>
  <p:hf sldNum="0" hdr="0" ftr="0" dt="0"/>
  <p:txStyles>
    <p:titleStyle>
      <a:lvl1pPr algn="l" defTabSz="914400" rtl="0" eaLnBrk="1" latinLnBrk="0" hangingPunct="1">
        <a:lnSpc>
          <a:spcPct val="90000"/>
        </a:lnSpc>
        <a:spcBef>
          <a:spcPct val="0"/>
        </a:spcBef>
        <a:buNone/>
        <a:defRPr sz="3300" b="1" i="0" kern="1200">
          <a:solidFill>
            <a:srgbClr val="013B57"/>
          </a:solidFill>
          <a:latin typeface="Avenir Next LT Pro Demi" panose="020B0504020202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p15:clr>
            <a:srgbClr val="F26B43"/>
          </p15:clr>
        </p15:guide>
        <p15:guide id="4" pos="240">
          <p15:clr>
            <a:srgbClr val="F26B43"/>
          </p15:clr>
        </p15:guide>
        <p15:guide id="5" pos="7056">
          <p15:clr>
            <a:srgbClr val="F26B43"/>
          </p15:clr>
        </p15:guide>
        <p15:guide id="7" pos="7440">
          <p15:clr>
            <a:srgbClr val="F26B43"/>
          </p15:clr>
        </p15:guide>
        <p15:guide id="8" orient="horz" pos="768">
          <p15:clr>
            <a:srgbClr val="F26B43"/>
          </p15:clr>
        </p15:guide>
        <p15:guide id="9" orient="horz" pos="912">
          <p15:clr>
            <a:srgbClr val="F26B43"/>
          </p15:clr>
        </p15:guide>
        <p15:guide id="10" orient="horz" pos="3744">
          <p15:clr>
            <a:srgbClr val="F26B43"/>
          </p15:clr>
        </p15:guide>
        <p15:guide id="11" pos="5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mrctcenter.org/clinical-research-glossary/"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mrctcenter.org/glossaryterm/data/"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nkedin.com/advice/1/what-most-effective-ways-create-accessible-word-pzk4f"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creativecommons.org/licenses/by-nc-sa/4.0/legalcode" TargetMode="External"/><Relationship Id="rId4" Type="http://schemas.openxmlformats.org/officeDocument/2006/relationships/hyperlink" Target="https://mrctcenter.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mrctcenter.org/glossaryterm/data/"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mrctcenter.org/glossaryterm/clinical-trial/"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mrctcenter.org/health-literacy/tools/overview/plain-language/"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hyperlink" Target="https://iod.unh.edu/resource/plain-language-strategies" TargetMode="External"/><Relationship Id="rId5" Type="http://schemas.openxmlformats.org/officeDocument/2006/relationships/hyperlink" Target="https://catalyst.harvard.edu/wp-content/uploads/2023/02/Plain-language-checklist-FINAL-fillable.pdf" TargetMode="External"/><Relationship Id="rId4" Type="http://schemas.openxmlformats.org/officeDocument/2006/relationships/hyperlink" Target="https://www.plainlanguage.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rctcenter.org/?sfid=229&amp;_sf_s=accessibility%20101"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hyperlink" Target="https://mrctcenter.org/wp-content/uploads/2024/03/REACH-Resource-List-BB.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sydneyhealthliteracylab.org.au/health-literacy-editor"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7DA73-609C-9486-8367-DB0553688E17}"/>
              </a:ext>
            </a:extLst>
          </p:cNvPr>
          <p:cNvSpPr>
            <a:spLocks noGrp="1"/>
          </p:cNvSpPr>
          <p:nvPr>
            <p:ph type="body" sz="quarter" idx="13"/>
          </p:nvPr>
        </p:nvSpPr>
        <p:spPr/>
        <p:txBody>
          <a:bodyPr/>
          <a:lstStyle/>
          <a:p>
            <a:r>
              <a:rPr lang="en-US" dirty="0"/>
              <a:t>10/22/24</a:t>
            </a:r>
          </a:p>
        </p:txBody>
      </p:sp>
      <p:sp>
        <p:nvSpPr>
          <p:cNvPr id="3" name="Title 2">
            <a:extLst>
              <a:ext uri="{FF2B5EF4-FFF2-40B4-BE49-F238E27FC236}">
                <a16:creationId xmlns:a16="http://schemas.microsoft.com/office/drawing/2014/main" id="{9105BFBD-7AD0-FA36-092A-9A5AB51187F3}"/>
              </a:ext>
            </a:extLst>
          </p:cNvPr>
          <p:cNvSpPr>
            <a:spLocks noGrp="1"/>
          </p:cNvSpPr>
          <p:nvPr>
            <p:ph type="title"/>
          </p:nvPr>
        </p:nvSpPr>
        <p:spPr>
          <a:xfrm>
            <a:off x="3495385" y="2744287"/>
            <a:ext cx="7979219" cy="1542565"/>
          </a:xfrm>
        </p:spPr>
        <p:txBody>
          <a:bodyPr>
            <a:normAutofit/>
          </a:bodyPr>
          <a:lstStyle/>
          <a:p>
            <a:r>
              <a:rPr lang="en-US" dirty="0"/>
              <a:t>Using Plain Language</a:t>
            </a:r>
          </a:p>
        </p:txBody>
      </p:sp>
      <p:pic>
        <p:nvPicPr>
          <p:cNvPr id="8" name="Picture Placeholder 7">
            <a:extLst>
              <a:ext uri="{FF2B5EF4-FFF2-40B4-BE49-F238E27FC236}">
                <a16:creationId xmlns:a16="http://schemas.microsoft.com/office/drawing/2014/main" id="{EFA5D491-3BFF-879C-F71D-BF2EFB82D7D2}"/>
              </a:ext>
              <a:ext uri="{C183D7F6-B498-43B3-948B-1728B52AA6E4}">
                <adec:decorative xmlns:adec="http://schemas.microsoft.com/office/drawing/2017/decorative" val="1"/>
              </a:ext>
            </a:extLst>
          </p:cNvPr>
          <p:cNvPicPr>
            <a:picLocks noGrp="1" noChangeAspect="1"/>
          </p:cNvPicPr>
          <p:nvPr>
            <p:ph type="pic" sz="quarter" idx="14"/>
          </p:nvPr>
        </p:nvPicPr>
        <p:blipFill>
          <a:blip r:embed="rId2"/>
          <a:srcRect t="32627" b="32627"/>
          <a:stretch>
            <a:fillRect/>
          </a:stretch>
        </p:blipFill>
        <p:spPr>
          <a:xfrm>
            <a:off x="1" y="0"/>
            <a:ext cx="2973426" cy="6857999"/>
          </a:xfrm>
        </p:spPr>
      </p:pic>
      <p:sp>
        <p:nvSpPr>
          <p:cNvPr id="5" name="Content Placeholder 4">
            <a:extLst>
              <a:ext uri="{FF2B5EF4-FFF2-40B4-BE49-F238E27FC236}">
                <a16:creationId xmlns:a16="http://schemas.microsoft.com/office/drawing/2014/main" id="{63594B99-43E8-6751-D7CC-7295493E7F53}"/>
              </a:ext>
            </a:extLst>
          </p:cNvPr>
          <p:cNvSpPr>
            <a:spLocks noGrp="1"/>
          </p:cNvSpPr>
          <p:nvPr>
            <p:ph sz="quarter" idx="10"/>
          </p:nvPr>
        </p:nvSpPr>
        <p:spPr/>
        <p:txBody>
          <a:bodyPr>
            <a:normAutofit lnSpcReduction="10000"/>
          </a:bodyPr>
          <a:lstStyle/>
          <a:p>
            <a:r>
              <a:rPr lang="en-US" dirty="0"/>
              <a:t>Willyanne </a:t>
            </a:r>
            <a:r>
              <a:rPr lang="en-US" dirty="0" err="1"/>
              <a:t>DeCormier</a:t>
            </a:r>
            <a:r>
              <a:rPr lang="en-US" dirty="0"/>
              <a:t> Plosky, Program Director, MRCT Center</a:t>
            </a:r>
          </a:p>
        </p:txBody>
      </p:sp>
      <p:sp>
        <p:nvSpPr>
          <p:cNvPr id="6" name="Text Placeholder 5">
            <a:extLst>
              <a:ext uri="{FF2B5EF4-FFF2-40B4-BE49-F238E27FC236}">
                <a16:creationId xmlns:a16="http://schemas.microsoft.com/office/drawing/2014/main" id="{A1CAFAA5-C3F4-CE5C-D9DE-CE2D6AB9633B}"/>
              </a:ext>
            </a:extLst>
          </p:cNvPr>
          <p:cNvSpPr>
            <a:spLocks noGrp="1"/>
          </p:cNvSpPr>
          <p:nvPr>
            <p:ph type="body" sz="quarter" idx="12"/>
          </p:nvPr>
        </p:nvSpPr>
        <p:spPr>
          <a:xfrm>
            <a:off x="3518348" y="3969928"/>
            <a:ext cx="6866467" cy="1139472"/>
          </a:xfrm>
        </p:spPr>
        <p:txBody>
          <a:bodyPr/>
          <a:lstStyle/>
          <a:p>
            <a:r>
              <a:rPr lang="en-US" sz="2400" dirty="0"/>
              <a:t>Accessibility 101 Training Module Series</a:t>
            </a:r>
          </a:p>
        </p:txBody>
      </p:sp>
    </p:spTree>
    <p:extLst>
      <p:ext uri="{BB962C8B-B14F-4D97-AF65-F5344CB8AC3E}">
        <p14:creationId xmlns:p14="http://schemas.microsoft.com/office/powerpoint/2010/main" val="30783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pPr>
              <a:lnSpc>
                <a:spcPct val="100000"/>
              </a:lnSpc>
            </a:pPr>
            <a:r>
              <a:rPr lang="en-US" sz="3200" dirty="0"/>
              <a:t>Plain Language How-to</a:t>
            </a:r>
            <a:br>
              <a:rPr lang="en-US" dirty="0"/>
            </a:br>
            <a:r>
              <a:rPr lang="en-US" sz="2600" b="0" dirty="0">
                <a:latin typeface="Avenir Next LT Pro" panose="020B0504020202020204" pitchFamily="34" charset="77"/>
              </a:rPr>
              <a:t>Step 2: Test the grade level for your text, cont.</a:t>
            </a:r>
          </a:p>
        </p:txBody>
      </p:sp>
      <p:pic>
        <p:nvPicPr>
          <p:cNvPr id="6" name="Picture 5" descr="Screenshot from the health literacy editor. The two sentences being reviewed are &quot;Throughout the course of this research, identifiable information about your health will be collected.&quot; and &quot;Identifiable information includes your DNA sequencing or genomic data.&quot; The words identifiable, information, collected, DNA, sequencing, and genomic are highlighted.">
            <a:extLst>
              <a:ext uri="{FF2B5EF4-FFF2-40B4-BE49-F238E27FC236}">
                <a16:creationId xmlns:a16="http://schemas.microsoft.com/office/drawing/2014/main" id="{FE0AEA51-368F-5959-229A-7D81381E3D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8300" y="1219200"/>
            <a:ext cx="10294136" cy="4650201"/>
          </a:xfrm>
          <a:prstGeom prst="rect">
            <a:avLst/>
          </a:prstGeom>
        </p:spPr>
      </p:pic>
    </p:spTree>
    <p:extLst>
      <p:ext uri="{BB962C8B-B14F-4D97-AF65-F5344CB8AC3E}">
        <p14:creationId xmlns:p14="http://schemas.microsoft.com/office/powerpoint/2010/main" val="312276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300" y="1484972"/>
            <a:ext cx="7085671" cy="4458628"/>
          </a:xfrm>
        </p:spPr>
        <p:txBody>
          <a:bodyPr/>
          <a:lstStyle/>
          <a:p>
            <a:pPr marL="0" indent="0">
              <a:lnSpc>
                <a:spcPct val="114000"/>
              </a:lnSpc>
              <a:spcBef>
                <a:spcPts val="400"/>
              </a:spcBef>
              <a:spcAft>
                <a:spcPts val="1200"/>
              </a:spcAft>
              <a:buNone/>
            </a:pPr>
            <a:r>
              <a:rPr lang="en-US" sz="2000" dirty="0"/>
              <a:t>Identify words or phrases that may not be clear to some people reading the text. The health literacy editor can help, but by highlighting some of the difficult words (although not all). </a:t>
            </a:r>
          </a:p>
          <a:p>
            <a:pPr marL="0" indent="0">
              <a:lnSpc>
                <a:spcPct val="114000"/>
              </a:lnSpc>
              <a:spcBef>
                <a:spcPts val="400"/>
              </a:spcBef>
              <a:spcAft>
                <a:spcPts val="1200"/>
              </a:spcAft>
              <a:buNone/>
            </a:pPr>
            <a:r>
              <a:rPr lang="en-US" sz="2000" dirty="0"/>
              <a:t>Examples of such words often used in clinical research include identifiable or de-identified, information, collect, and genomic. Note that “data” was not highlighted by the editor, but it is a term that can be a difficult for some people.</a:t>
            </a:r>
          </a:p>
          <a:p>
            <a:pPr marL="0" indent="0">
              <a:lnSpc>
                <a:spcPct val="114000"/>
              </a:lnSpc>
              <a:spcBef>
                <a:spcPts val="400"/>
              </a:spcBef>
              <a:spcAft>
                <a:spcPts val="1200"/>
              </a:spcAft>
              <a:buNone/>
            </a:pPr>
            <a:r>
              <a:rPr lang="en-US" sz="2000" dirty="0"/>
              <a:t>Substitute simpler words for complex ones (e.g., “masked” or “hidden” instead of “de-identified” personal information). </a:t>
            </a:r>
          </a:p>
          <a:p>
            <a:pPr marL="0" indent="0">
              <a:lnSpc>
                <a:spcPct val="114000"/>
              </a:lnSpc>
              <a:spcBef>
                <a:spcPts val="400"/>
              </a:spcBef>
              <a:spcAft>
                <a:spcPts val="1200"/>
              </a:spcAft>
              <a:buNone/>
            </a:pPr>
            <a:endParaRPr lang="en-US" sz="2000" dirty="0">
              <a:solidFill>
                <a:srgbClr val="3E3E3E"/>
              </a:solidFill>
            </a:endParaRPr>
          </a:p>
          <a:p>
            <a:pPr marL="0" indent="0">
              <a:lnSpc>
                <a:spcPct val="114000"/>
              </a:lnSpc>
              <a:spcBef>
                <a:spcPts val="400"/>
              </a:spcBef>
              <a:spcAft>
                <a:spcPts val="1200"/>
              </a:spcAft>
              <a:buNone/>
            </a:pPr>
            <a:endParaRPr lang="en-US" sz="2000" dirty="0">
              <a:solidFill>
                <a:srgbClr val="3E3E3E"/>
              </a:solidFill>
            </a:endParaRPr>
          </a:p>
          <a:p>
            <a:pPr marL="0" indent="0">
              <a:lnSpc>
                <a:spcPct val="114000"/>
              </a:lnSpc>
              <a:spcBef>
                <a:spcPts val="400"/>
              </a:spcBef>
              <a:spcAft>
                <a:spcPts val="1200"/>
              </a:spcAft>
              <a:buNone/>
            </a:pPr>
            <a:endParaRPr lang="en-US" sz="2000" dirty="0">
              <a:solidFill>
                <a:srgbClr val="3E3E3E"/>
              </a:solidFill>
            </a:endParaRP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pPr>
              <a:lnSpc>
                <a:spcPct val="100000"/>
              </a:lnSpc>
            </a:pPr>
            <a:r>
              <a:rPr lang="en-US" sz="3200" dirty="0"/>
              <a:t>Plain Language How-to</a:t>
            </a:r>
            <a:br>
              <a:rPr lang="en-US" dirty="0"/>
            </a:br>
            <a:r>
              <a:rPr lang="en-US" sz="2600" b="0" dirty="0">
                <a:latin typeface="Avenir Next LT Pro" panose="020B0504020202020204" pitchFamily="34" charset="77"/>
              </a:rPr>
              <a:t>Step 3: Identify complex words and substitute simpler ones</a:t>
            </a:r>
          </a:p>
        </p:txBody>
      </p:sp>
      <p:pic>
        <p:nvPicPr>
          <p:cNvPr id="3" name="Picture 4" descr="Illustration of two heads facing each other. One has a tangled string depicted in their head. The string then leads to the brain of the other head and inside the head it is neatly coiled around a gar (symbolizing an idea or concept).">
            <a:extLst>
              <a:ext uri="{FF2B5EF4-FFF2-40B4-BE49-F238E27FC236}">
                <a16:creationId xmlns:a16="http://schemas.microsoft.com/office/drawing/2014/main" id="{09163270-45D0-7F81-716C-B794E81DE9C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39502" y="2385396"/>
            <a:ext cx="3571498" cy="208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6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301" y="1484972"/>
            <a:ext cx="4766216" cy="4458628"/>
          </a:xfrm>
        </p:spPr>
        <p:txBody>
          <a:bodyPr/>
          <a:lstStyle/>
          <a:p>
            <a:pPr marL="0" indent="0">
              <a:lnSpc>
                <a:spcPct val="114000"/>
              </a:lnSpc>
              <a:spcBef>
                <a:spcPts val="400"/>
              </a:spcBef>
              <a:spcAft>
                <a:spcPts val="1200"/>
              </a:spcAft>
              <a:buNone/>
            </a:pPr>
            <a:r>
              <a:rPr lang="en-US" sz="2000" dirty="0"/>
              <a:t>If you must use a complex word, because it is standard in clinical research, such as “data,” include a common definition for it the first time the word is mentioned. </a:t>
            </a:r>
          </a:p>
          <a:p>
            <a:pPr marL="0" indent="0">
              <a:lnSpc>
                <a:spcPct val="114000"/>
              </a:lnSpc>
              <a:spcBef>
                <a:spcPts val="400"/>
              </a:spcBef>
              <a:spcAft>
                <a:spcPts val="1200"/>
              </a:spcAft>
              <a:buNone/>
            </a:pPr>
            <a:r>
              <a:rPr lang="en-US" sz="2000" dirty="0"/>
              <a:t>The MRCT Center Clinical Research Glossary at </a:t>
            </a:r>
            <a:r>
              <a:rPr lang="en-US" sz="2000" dirty="0">
                <a:hlinkClick r:id="rId3">
                  <a:extLst>
                    <a:ext uri="{A12FA001-AC4F-418D-AE19-62706E023703}">
                      <ahyp:hlinkClr xmlns:ahyp="http://schemas.microsoft.com/office/drawing/2018/hyperlinkcolor" val="tx"/>
                    </a:ext>
                  </a:extLst>
                </a:hlinkClick>
              </a:rPr>
              <a:t>https://mrctcenter.org/clinical-research-glossary/</a:t>
            </a:r>
            <a:r>
              <a:rPr lang="en-US" sz="2000" dirty="0"/>
              <a:t> has common definitions and visual graphics for over 100 clinical research terms. </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pPr>
              <a:lnSpc>
                <a:spcPct val="100000"/>
              </a:lnSpc>
            </a:pPr>
            <a:r>
              <a:rPr lang="en-US" sz="3200" dirty="0"/>
              <a:t>Plain Language How-to</a:t>
            </a:r>
            <a:br>
              <a:rPr lang="en-US" dirty="0"/>
            </a:br>
            <a:r>
              <a:rPr lang="en-US" sz="2600" b="0" dirty="0">
                <a:latin typeface="Avenir Next LT Pro" panose="020B0504020202020204" pitchFamily="34" charset="77"/>
              </a:rPr>
              <a:t>Step 4a: Add definitions and weblinks (find the definition)</a:t>
            </a:r>
          </a:p>
        </p:txBody>
      </p:sp>
      <p:pic>
        <p:nvPicPr>
          <p:cNvPr id="5" name="Picture 4" descr="Screenshot of the MRCT Center Clinical Research Glossary page for &quot;data.&quot; The web address for the page is highlighted: https://mrctcenter.org/glossaryterm/data/ ">
            <a:extLst>
              <a:ext uri="{FF2B5EF4-FFF2-40B4-BE49-F238E27FC236}">
                <a16:creationId xmlns:a16="http://schemas.microsoft.com/office/drawing/2014/main" id="{95BB5A06-04DD-150C-424D-ED5343E875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7900" y="1447800"/>
            <a:ext cx="5738116" cy="3862888"/>
          </a:xfrm>
          <a:prstGeom prst="rect">
            <a:avLst/>
          </a:prstGeom>
        </p:spPr>
      </p:pic>
    </p:spTree>
    <p:extLst>
      <p:ext uri="{BB962C8B-B14F-4D97-AF65-F5344CB8AC3E}">
        <p14:creationId xmlns:p14="http://schemas.microsoft.com/office/powerpoint/2010/main" val="6458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300" y="1484972"/>
            <a:ext cx="10934700" cy="4458628"/>
          </a:xfrm>
        </p:spPr>
        <p:txBody>
          <a:bodyPr/>
          <a:lstStyle/>
          <a:p>
            <a:pPr marL="0" indent="0">
              <a:lnSpc>
                <a:spcPct val="114000"/>
              </a:lnSpc>
              <a:spcBef>
                <a:spcPts val="400"/>
              </a:spcBef>
              <a:spcAft>
                <a:spcPts val="1200"/>
              </a:spcAft>
              <a:buNone/>
            </a:pPr>
            <a:r>
              <a:rPr lang="en-US" sz="2000" dirty="0"/>
              <a:t>First find the definition for the word in the Clinical research Glossary, and then add that definition into your sentence. </a:t>
            </a:r>
          </a:p>
          <a:p>
            <a:pPr marL="0" indent="0">
              <a:lnSpc>
                <a:spcPct val="114000"/>
              </a:lnSpc>
              <a:spcBef>
                <a:spcPts val="400"/>
              </a:spcBef>
              <a:spcAft>
                <a:spcPts val="1200"/>
              </a:spcAft>
              <a:buNone/>
            </a:pPr>
            <a:r>
              <a:rPr lang="en-US" sz="2000" dirty="0"/>
              <a:t>To add a weblink, highlight the website address with your cursor, copy it (CTL+ C on a PC, </a:t>
            </a:r>
            <a:r>
              <a:rPr lang="en-US" sz="2000" dirty="0" err="1"/>
              <a:t>Command+C</a:t>
            </a:r>
            <a:r>
              <a:rPr lang="en-US" sz="2000" dirty="0"/>
              <a:t> on a Mac), and paste it (CTL+V on a PC, </a:t>
            </a:r>
            <a:r>
              <a:rPr lang="en-US" sz="2000" dirty="0" err="1"/>
              <a:t>Command+V</a:t>
            </a:r>
            <a:r>
              <a:rPr lang="en-US" sz="2000" dirty="0"/>
              <a:t> on a Mac) into your document after the definition. Using the full link (rather than hyperlinking to the word “</a:t>
            </a:r>
            <a:r>
              <a:rPr lang="en-US" sz="2000" dirty="0">
                <a:hlinkClick r:id="rId3">
                  <a:extLst>
                    <a:ext uri="{A12FA001-AC4F-418D-AE19-62706E023703}">
                      <ahyp:hlinkClr xmlns:ahyp="http://schemas.microsoft.com/office/drawing/2018/hyperlinkcolor" val="tx"/>
                    </a:ext>
                  </a:extLst>
                </a:hlinkClick>
              </a:rPr>
              <a:t>data</a:t>
            </a:r>
            <a:r>
              <a:rPr lang="en-US" sz="2000" dirty="0"/>
              <a:t>”) is more accessible for screen readers.</a:t>
            </a:r>
          </a:p>
          <a:p>
            <a:pPr marL="0" indent="0">
              <a:lnSpc>
                <a:spcPct val="114000"/>
              </a:lnSpc>
              <a:spcBef>
                <a:spcPts val="400"/>
              </a:spcBef>
              <a:spcAft>
                <a:spcPts val="1200"/>
              </a:spcAft>
              <a:buNone/>
            </a:pPr>
            <a:r>
              <a:rPr lang="en-US" sz="2000" dirty="0"/>
              <a:t>For example, in screenshot on the previous slide, there is a sentence that reads, “Researchers use data to answer study questions.” IF that is the first time that we are using the word data in a document are creating, we could adapt the sentence to say, “Researchers use data, or information about you and other people taking part in a research study (see definition at: </a:t>
            </a:r>
            <a:r>
              <a:rPr lang="en-US" sz="2000" dirty="0">
                <a:hlinkClick r:id="rId3">
                  <a:extLst>
                    <a:ext uri="{A12FA001-AC4F-418D-AE19-62706E023703}">
                      <ahyp:hlinkClr xmlns:ahyp="http://schemas.microsoft.com/office/drawing/2018/hyperlinkcolor" val="tx"/>
                    </a:ext>
                  </a:extLst>
                </a:hlinkClick>
              </a:rPr>
              <a:t>https://mrctcenter.org/glossaryterm/data/</a:t>
            </a:r>
            <a:r>
              <a:rPr lang="en-US" sz="2000" dirty="0"/>
              <a:t>), to answer study questions.”</a:t>
            </a:r>
          </a:p>
          <a:p>
            <a:pPr marL="0" indent="0">
              <a:lnSpc>
                <a:spcPct val="114000"/>
              </a:lnSpc>
              <a:spcBef>
                <a:spcPts val="400"/>
              </a:spcBef>
              <a:spcAft>
                <a:spcPts val="1200"/>
              </a:spcAft>
              <a:buNone/>
            </a:pPr>
            <a:endParaRPr lang="en-US" sz="2000" dirty="0">
              <a:solidFill>
                <a:srgbClr val="3E3E3E"/>
              </a:solidFill>
            </a:endParaRPr>
          </a:p>
          <a:p>
            <a:pPr marL="0" indent="0">
              <a:lnSpc>
                <a:spcPct val="114000"/>
              </a:lnSpc>
              <a:spcBef>
                <a:spcPts val="400"/>
              </a:spcBef>
              <a:spcAft>
                <a:spcPts val="1200"/>
              </a:spcAft>
              <a:buNone/>
            </a:pPr>
            <a:endParaRPr lang="en-US" sz="2000" dirty="0">
              <a:solidFill>
                <a:srgbClr val="3E3E3E"/>
              </a:solidFill>
            </a:endParaRP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pPr>
              <a:lnSpc>
                <a:spcPct val="100000"/>
              </a:lnSpc>
            </a:pPr>
            <a:r>
              <a:rPr lang="en-US" dirty="0"/>
              <a:t>Plain Language How-to</a:t>
            </a:r>
            <a:br>
              <a:rPr lang="en-US" dirty="0"/>
            </a:br>
            <a:r>
              <a:rPr lang="en-US" sz="2800" b="0" dirty="0">
                <a:latin typeface="Avenir Next LT Pro" panose="020B0504020202020204" pitchFamily="34" charset="77"/>
              </a:rPr>
              <a:t>Step 4a: Add definitions and weblinks (add the definition and link)</a:t>
            </a:r>
            <a:endParaRPr lang="en-US" b="0" dirty="0">
              <a:latin typeface="Avenir Next LT Pro" panose="020B0504020202020204" pitchFamily="34" charset="77"/>
            </a:endParaRPr>
          </a:p>
        </p:txBody>
      </p:sp>
    </p:spTree>
    <p:extLst>
      <p:ext uri="{BB962C8B-B14F-4D97-AF65-F5344CB8AC3E}">
        <p14:creationId xmlns:p14="http://schemas.microsoft.com/office/powerpoint/2010/main" val="167301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81000" y="1484972"/>
            <a:ext cx="11430000" cy="4458628"/>
          </a:xfrm>
        </p:spPr>
        <p:txBody>
          <a:bodyPr/>
          <a:lstStyle/>
          <a:p>
            <a:pPr>
              <a:lnSpc>
                <a:spcPct val="110000"/>
              </a:lnSpc>
              <a:spcAft>
                <a:spcPts val="1400"/>
              </a:spcAft>
            </a:pPr>
            <a:r>
              <a:rPr lang="en-US" sz="2000" dirty="0"/>
              <a:t>In sentences where authors use the passive voice, the subject comes after the verb (object + verb + subject), or the subject is missing (object + verb). This is confusing because it is contrary to how we speak in English, where we usually make the subject (or the “who”) the focus of the sentence (subject + verb + object). We advise that you change the passive voice to the active voice.</a:t>
            </a:r>
          </a:p>
          <a:p>
            <a:pPr marL="0" indent="0">
              <a:lnSpc>
                <a:spcPct val="114000"/>
              </a:lnSpc>
              <a:spcBef>
                <a:spcPts val="400"/>
              </a:spcBef>
              <a:spcAft>
                <a:spcPts val="1200"/>
              </a:spcAft>
              <a:buNone/>
            </a:pPr>
            <a:r>
              <a:rPr lang="en-US" sz="2000" dirty="0">
                <a:effectLst/>
                <a:ea typeface="Calibri" panose="020F0502020204030204" pitchFamily="34" charset="0"/>
              </a:rPr>
              <a:t>Here is the same first sentence that </a:t>
            </a:r>
            <a:r>
              <a:rPr lang="en-US" sz="2000" dirty="0">
                <a:ea typeface="Calibri" panose="020F0502020204030204" pitchFamily="34" charset="0"/>
              </a:rPr>
              <a:t>you saw in slide 8 with the passive voice, and an edited version using the active voice. We have noted the object, verb, and subject (where used). We  highlighted the passive voice in yellow and the active voice in blue. </a:t>
            </a:r>
          </a:p>
          <a:p>
            <a:pPr marL="800100" lvl="1" indent="-342900">
              <a:lnSpc>
                <a:spcPct val="114000"/>
              </a:lnSpc>
              <a:spcBef>
                <a:spcPts val="400"/>
              </a:spcBef>
              <a:spcAft>
                <a:spcPts val="600"/>
              </a:spcAft>
              <a:buClr>
                <a:schemeClr val="accent3"/>
              </a:buClr>
              <a:buFont typeface="Arial" panose="020B0604020202020204" pitchFamily="34" charset="0"/>
              <a:buChar char="•"/>
            </a:pPr>
            <a:r>
              <a:rPr lang="en-US" sz="2000" dirty="0">
                <a:effectLst/>
                <a:ea typeface="Calibri" panose="020F0502020204030204" pitchFamily="34" charset="0"/>
              </a:rPr>
              <a:t>Throughout the course of this research, identifiable information (object) about your health </a:t>
            </a:r>
            <a:r>
              <a:rPr lang="en-US" sz="2000" dirty="0">
                <a:effectLst/>
                <a:highlight>
                  <a:srgbClr val="FFFF00"/>
                </a:highlight>
                <a:ea typeface="Calibri" panose="020F0502020204030204" pitchFamily="34" charset="0"/>
              </a:rPr>
              <a:t>will be collected (verb)</a:t>
            </a:r>
            <a:r>
              <a:rPr lang="en-US" sz="2000" dirty="0">
                <a:effectLst/>
                <a:ea typeface="Calibri" panose="020F0502020204030204" pitchFamily="34" charset="0"/>
              </a:rPr>
              <a:t>. [note there is no subject- that is, who will be doing the collecting)</a:t>
            </a:r>
          </a:p>
          <a:p>
            <a:pPr marL="800100" lvl="1" indent="-342900">
              <a:lnSpc>
                <a:spcPct val="114000"/>
              </a:lnSpc>
              <a:spcBef>
                <a:spcPts val="400"/>
              </a:spcBef>
              <a:spcAft>
                <a:spcPts val="600"/>
              </a:spcAft>
              <a:buClr>
                <a:schemeClr val="accent3"/>
              </a:buClr>
              <a:buFont typeface="Arial" panose="020B0604020202020204" pitchFamily="34" charset="0"/>
              <a:buChar char="•"/>
            </a:pPr>
            <a:r>
              <a:rPr lang="en-US" sz="2000" dirty="0">
                <a:ea typeface="Calibri" panose="020F0502020204030204" pitchFamily="34" charset="0"/>
              </a:rPr>
              <a:t>Change to: </a:t>
            </a:r>
            <a:r>
              <a:rPr lang="en-US" sz="2000" dirty="0">
                <a:effectLst/>
                <a:ea typeface="Calibri" panose="020F0502020204030204" pitchFamily="34" charset="0"/>
              </a:rPr>
              <a:t>Throughout the course of this research, we (subject) </a:t>
            </a:r>
            <a:r>
              <a:rPr lang="en-US" sz="2000" dirty="0">
                <a:effectLst/>
                <a:highlight>
                  <a:srgbClr val="00FFFF"/>
                </a:highlight>
                <a:ea typeface="Calibri" panose="020F0502020204030204" pitchFamily="34" charset="0"/>
              </a:rPr>
              <a:t>will collect </a:t>
            </a:r>
            <a:r>
              <a:rPr lang="en-US" sz="2000" dirty="0">
                <a:effectLst/>
                <a:ea typeface="Calibri" panose="020F0502020204030204" pitchFamily="34" charset="0"/>
              </a:rPr>
              <a:t>(verb) identifiable information (object) about your health.</a:t>
            </a:r>
          </a:p>
          <a:p>
            <a:pPr>
              <a:lnSpc>
                <a:spcPct val="110000"/>
              </a:lnSpc>
              <a:spcAft>
                <a:spcPts val="1400"/>
              </a:spcAft>
            </a:pPr>
            <a:endParaRPr lang="en-US" sz="20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pPr>
              <a:lnSpc>
                <a:spcPct val="100000"/>
              </a:lnSpc>
            </a:pPr>
            <a:r>
              <a:rPr lang="en-US" sz="3200" dirty="0"/>
              <a:t>Plain Language How-to</a:t>
            </a:r>
            <a:br>
              <a:rPr lang="en-US" dirty="0"/>
            </a:br>
            <a:r>
              <a:rPr lang="en-US" sz="2600" b="0" dirty="0">
                <a:latin typeface="Avenir Next LT Pro" panose="020B0504020202020204" pitchFamily="34" charset="77"/>
              </a:rPr>
              <a:t>Step 5: Check for use of the active voice</a:t>
            </a:r>
          </a:p>
        </p:txBody>
      </p:sp>
    </p:spTree>
    <p:extLst>
      <p:ext uri="{BB962C8B-B14F-4D97-AF65-F5344CB8AC3E}">
        <p14:creationId xmlns:p14="http://schemas.microsoft.com/office/powerpoint/2010/main" val="109206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68298" y="1284249"/>
            <a:ext cx="11430001" cy="1325135"/>
          </a:xfrm>
        </p:spPr>
        <p:txBody>
          <a:bodyPr/>
          <a:lstStyle/>
          <a:p>
            <a:pPr marL="0" indent="0">
              <a:lnSpc>
                <a:spcPct val="114000"/>
              </a:lnSpc>
              <a:spcBef>
                <a:spcPts val="400"/>
              </a:spcBef>
              <a:spcAft>
                <a:spcPts val="1200"/>
              </a:spcAft>
              <a:buNone/>
            </a:pPr>
            <a:r>
              <a:rPr lang="en-US" sz="2000" dirty="0"/>
              <a:t>Here is an example of the same two sentences from slide 8, which we edited by breaking up the sentences into bullet points, using simpler words, and changing the passive voice to the active voice. This example is now at a reading level of 6.9 in the editor (if we don’t assess the term DNA).</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299" y="179346"/>
            <a:ext cx="10972800" cy="950646"/>
          </a:xfrm>
        </p:spPr>
        <p:txBody>
          <a:bodyPr>
            <a:noAutofit/>
          </a:bodyPr>
          <a:lstStyle/>
          <a:p>
            <a:pPr>
              <a:lnSpc>
                <a:spcPct val="100000"/>
              </a:lnSpc>
            </a:pPr>
            <a:r>
              <a:rPr lang="en-US" sz="3200" dirty="0"/>
              <a:t>Plain Language How-to</a:t>
            </a:r>
            <a:br>
              <a:rPr lang="en-US" sz="3200" dirty="0"/>
            </a:br>
            <a:r>
              <a:rPr lang="en-US" sz="2600" b="0" dirty="0">
                <a:latin typeface="Avenir Next LT Pro" panose="020B0504020202020204" pitchFamily="34" charset="77"/>
              </a:rPr>
              <a:t>Step 6: Re-test for the grade level (for your edited text)</a:t>
            </a:r>
          </a:p>
        </p:txBody>
      </p:sp>
      <p:sp>
        <p:nvSpPr>
          <p:cNvPr id="3" name="TextBox 2">
            <a:extLst>
              <a:ext uri="{FF2B5EF4-FFF2-40B4-BE49-F238E27FC236}">
                <a16:creationId xmlns:a16="http://schemas.microsoft.com/office/drawing/2014/main" id="{B1D8DB3C-675F-957A-C054-092082849C56}"/>
              </a:ext>
            </a:extLst>
          </p:cNvPr>
          <p:cNvSpPr txBox="1"/>
          <p:nvPr/>
        </p:nvSpPr>
        <p:spPr>
          <a:xfrm>
            <a:off x="368298" y="2559949"/>
            <a:ext cx="11430001" cy="3524619"/>
          </a:xfrm>
          <a:prstGeom prst="rect">
            <a:avLst/>
          </a:prstGeom>
          <a:noFill/>
          <a:ln w="12700">
            <a:solidFill>
              <a:schemeClr val="tx2"/>
            </a:solidFill>
          </a:ln>
        </p:spPr>
        <p:txBody>
          <a:bodyPr wrap="square" rtlCol="0">
            <a:spAutoFit/>
          </a:bodyPr>
          <a:lstStyle/>
          <a:p>
            <a:pPr marL="0" marR="0" indent="0">
              <a:lnSpc>
                <a:spcPct val="107000"/>
              </a:lnSpc>
              <a:spcBef>
                <a:spcPts val="0"/>
              </a:spcBef>
              <a:spcAft>
                <a:spcPts val="800"/>
              </a:spcAft>
              <a:buNone/>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During the research, we will </a:t>
            </a:r>
            <a:r>
              <a:rPr lang="en-US" sz="2000" dirty="0">
                <a:solidFill>
                  <a:schemeClr val="tx2"/>
                </a:solidFill>
                <a:latin typeface="Avenir Next LT Pro" panose="020B0504020202020204" pitchFamily="34" charset="77"/>
                <a:ea typeface="Calibri" panose="020F0502020204030204" pitchFamily="34" charset="0"/>
                <a:cs typeface="Times New Roman" panose="02020603050405020304" pitchFamily="18" charset="0"/>
              </a:rPr>
              <a:t>record and keep “data,” </a:t>
            </a: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or information, about you. Data can be:</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name</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birthday</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height, weight, or other body measures</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Things you have told your doctor or put on forms</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test results (such as blood tests)</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‘genetic testing’ data</a:t>
            </a:r>
            <a:r>
              <a:rPr lang="en-US" sz="2000" dirty="0">
                <a:solidFill>
                  <a:schemeClr val="tx2"/>
                </a:solidFill>
                <a:latin typeface="Avenir Next LT Pro" panose="020B0504020202020204" pitchFamily="34" charset="77"/>
                <a:ea typeface="Calibri" panose="020F0502020204030204" pitchFamily="34" charset="0"/>
                <a:cs typeface="Times New Roman" panose="02020603050405020304" pitchFamily="18" charset="0"/>
              </a:rPr>
              <a:t>. These tests are </a:t>
            </a: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medical tests that look at your genes (sometimes called DNA) to understand if you have a health risk. Your genes are like a map inside the cells of your body that says who you are.</a:t>
            </a:r>
            <a:r>
              <a:rPr lang="en-US" sz="2000" dirty="0">
                <a:solidFill>
                  <a:schemeClr val="tx2"/>
                </a:solidFill>
                <a:latin typeface="Avenir Next LT Pro" panose="020B0504020202020204" pitchFamily="34" charset="77"/>
              </a:rPr>
              <a:t>  </a:t>
            </a:r>
          </a:p>
        </p:txBody>
      </p:sp>
    </p:spTree>
    <p:extLst>
      <p:ext uri="{BB962C8B-B14F-4D97-AF65-F5344CB8AC3E}">
        <p14:creationId xmlns:p14="http://schemas.microsoft.com/office/powerpoint/2010/main" val="60654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68297" y="1202751"/>
            <a:ext cx="11430001" cy="1325135"/>
          </a:xfrm>
        </p:spPr>
        <p:txBody>
          <a:bodyPr/>
          <a:lstStyle/>
          <a:p>
            <a:pPr marL="0" indent="0">
              <a:lnSpc>
                <a:spcPct val="114000"/>
              </a:lnSpc>
              <a:spcBef>
                <a:spcPts val="400"/>
              </a:spcBef>
              <a:spcAft>
                <a:spcPts val="1200"/>
              </a:spcAft>
              <a:buNone/>
            </a:pPr>
            <a:r>
              <a:rPr lang="en-US" sz="2000" dirty="0"/>
              <a:t>Here is the same table. Note that the content is in logical order because the first sentence explains what is listed below, the first bullet points on more commonly collected (your name) information are before bullet points on less commonly collected (test result) information, and the broader point on test results is before the more specific point on genetic test [results].</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297" y="119081"/>
            <a:ext cx="10972800" cy="950646"/>
          </a:xfrm>
        </p:spPr>
        <p:txBody>
          <a:bodyPr>
            <a:noAutofit/>
          </a:bodyPr>
          <a:lstStyle/>
          <a:p>
            <a:pPr>
              <a:lnSpc>
                <a:spcPct val="100000"/>
              </a:lnSpc>
            </a:pPr>
            <a:r>
              <a:rPr lang="en-US" sz="3200" dirty="0"/>
              <a:t>Plain Language How-to</a:t>
            </a:r>
            <a:br>
              <a:rPr lang="en-US" sz="3200" dirty="0"/>
            </a:br>
            <a:r>
              <a:rPr lang="en-US" sz="2600" b="0" dirty="0">
                <a:latin typeface="Avenir Next LT Pro" panose="020B0504020202020204" pitchFamily="34" charset="77"/>
              </a:rPr>
              <a:t>Step 7: Review whether the content flows in a logical order</a:t>
            </a:r>
          </a:p>
        </p:txBody>
      </p:sp>
      <p:sp>
        <p:nvSpPr>
          <p:cNvPr id="3" name="TextBox 2">
            <a:extLst>
              <a:ext uri="{FF2B5EF4-FFF2-40B4-BE49-F238E27FC236}">
                <a16:creationId xmlns:a16="http://schemas.microsoft.com/office/drawing/2014/main" id="{B1D8DB3C-675F-957A-C054-092082849C56}"/>
              </a:ext>
            </a:extLst>
          </p:cNvPr>
          <p:cNvSpPr txBox="1"/>
          <p:nvPr/>
        </p:nvSpPr>
        <p:spPr>
          <a:xfrm>
            <a:off x="368297" y="2793935"/>
            <a:ext cx="11587914" cy="3524619"/>
          </a:xfrm>
          <a:prstGeom prst="rect">
            <a:avLst/>
          </a:prstGeom>
          <a:noFill/>
          <a:ln w="12700">
            <a:solidFill>
              <a:schemeClr val="tx2"/>
            </a:solidFill>
          </a:ln>
        </p:spPr>
        <p:txBody>
          <a:bodyPr wrap="square" rtlCol="0">
            <a:spAutoFit/>
          </a:bodyPr>
          <a:lstStyle/>
          <a:p>
            <a:pPr marL="0" marR="0" indent="0">
              <a:lnSpc>
                <a:spcPct val="107000"/>
              </a:lnSpc>
              <a:spcBef>
                <a:spcPts val="0"/>
              </a:spcBef>
              <a:spcAft>
                <a:spcPts val="800"/>
              </a:spcAft>
              <a:buNone/>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During the research, we will </a:t>
            </a:r>
            <a:r>
              <a:rPr lang="en-US" sz="2000" dirty="0">
                <a:solidFill>
                  <a:schemeClr val="tx2"/>
                </a:solidFill>
                <a:latin typeface="Avenir Next LT Pro" panose="020B0504020202020204" pitchFamily="34" charset="77"/>
                <a:ea typeface="Calibri" panose="020F0502020204030204" pitchFamily="34" charset="0"/>
                <a:cs typeface="Times New Roman" panose="02020603050405020304" pitchFamily="18" charset="0"/>
              </a:rPr>
              <a:t>record and keep “data,” </a:t>
            </a: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or information, about you. Data can be:</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name</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birthday</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height, weight, or other body measures</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Things you have told your doctor or put on forms</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test results (such as blood tests)</a:t>
            </a:r>
          </a:p>
          <a:p>
            <a:pPr marL="800100" lvl="1" indent="-342900">
              <a:lnSpc>
                <a:spcPct val="107000"/>
              </a:lnSpc>
              <a:spcBef>
                <a:spcPts val="0"/>
              </a:spcBef>
              <a:spcAft>
                <a:spcPts val="600"/>
              </a:spcAft>
              <a:buClr>
                <a:schemeClr val="accent3"/>
              </a:buClr>
              <a:buFont typeface="Arial" panose="020B0604020202020204" pitchFamily="34" charset="0"/>
              <a:buChar char="•"/>
              <a:tabLst>
                <a:tab pos="1186180" algn="l"/>
              </a:tabLst>
            </a:pP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Your ‘genetic testing’ data</a:t>
            </a:r>
            <a:r>
              <a:rPr lang="en-US" sz="2000" dirty="0">
                <a:solidFill>
                  <a:schemeClr val="tx2"/>
                </a:solidFill>
                <a:latin typeface="Avenir Next LT Pro" panose="020B0504020202020204" pitchFamily="34" charset="77"/>
                <a:ea typeface="Calibri" panose="020F0502020204030204" pitchFamily="34" charset="0"/>
                <a:cs typeface="Times New Roman" panose="02020603050405020304" pitchFamily="18" charset="0"/>
              </a:rPr>
              <a:t>. These tests are </a:t>
            </a:r>
            <a:r>
              <a:rPr lang="en-US" sz="2000" dirty="0">
                <a:solidFill>
                  <a:schemeClr val="tx2"/>
                </a:solidFill>
                <a:effectLst/>
                <a:latin typeface="Avenir Next LT Pro" panose="020B0504020202020204" pitchFamily="34" charset="77"/>
                <a:ea typeface="Calibri" panose="020F0502020204030204" pitchFamily="34" charset="0"/>
                <a:cs typeface="Times New Roman" panose="02020603050405020304" pitchFamily="18" charset="0"/>
              </a:rPr>
              <a:t>medical tests that look at your genes (sometimes called DNA) to understand if you have a health risk. Your genes are like a map inside the cells of your body that says who you are.</a:t>
            </a:r>
            <a:r>
              <a:rPr lang="en-US" sz="2000" dirty="0">
                <a:solidFill>
                  <a:schemeClr val="tx2"/>
                </a:solidFill>
                <a:latin typeface="Avenir Next LT Pro" panose="020B0504020202020204" pitchFamily="34" charset="77"/>
              </a:rPr>
              <a:t>  </a:t>
            </a:r>
          </a:p>
        </p:txBody>
      </p:sp>
    </p:spTree>
    <p:extLst>
      <p:ext uri="{BB962C8B-B14F-4D97-AF65-F5344CB8AC3E}">
        <p14:creationId xmlns:p14="http://schemas.microsoft.com/office/powerpoint/2010/main" val="244237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507995" y="1327030"/>
            <a:ext cx="10671840" cy="4918495"/>
          </a:xfrm>
        </p:spPr>
        <p:txBody>
          <a:bodyPr/>
          <a:lstStyle/>
          <a:p>
            <a:pPr marL="0" indent="0">
              <a:lnSpc>
                <a:spcPct val="114000"/>
              </a:lnSpc>
              <a:spcBef>
                <a:spcPts val="400"/>
              </a:spcBef>
              <a:spcAft>
                <a:spcPts val="1200"/>
              </a:spcAft>
              <a:buNone/>
            </a:pPr>
            <a:r>
              <a:rPr lang="en-US" sz="2000" dirty="0"/>
              <a:t>Check to avoid expressions that may exclude some people with disabilities such as “lift our voices,” “put your best foot forward,” “turn a blind eye,” or  “stand with us,” </a:t>
            </a:r>
          </a:p>
          <a:p>
            <a:pPr marL="0" indent="0">
              <a:lnSpc>
                <a:spcPct val="114000"/>
              </a:lnSpc>
              <a:spcBef>
                <a:spcPts val="400"/>
              </a:spcBef>
              <a:spcAft>
                <a:spcPts val="1200"/>
              </a:spcAft>
              <a:buNone/>
            </a:pPr>
            <a:r>
              <a:rPr lang="en-US" sz="2000" dirty="0"/>
              <a:t>Work with people with disabilities to assess if they would like to use person-first language (e.g., person with autism), identity-first language (e.g., autistic person) or alternate between the two. You may explain your choice/s at the beginning of your document or presentation if you wish. </a:t>
            </a:r>
            <a:r>
              <a:rPr lang="en-US" sz="2000" dirty="0">
                <a:effectLst/>
                <a:ea typeface="Calibri" panose="020F0502020204030204" pitchFamily="34" charset="0"/>
                <a:cs typeface="Arial" panose="020B0604020202020204" pitchFamily="34" charset="0"/>
              </a:rPr>
              <a:t>Please note, </a:t>
            </a:r>
          </a:p>
          <a:p>
            <a:pPr lvl="1">
              <a:lnSpc>
                <a:spcPct val="114000"/>
              </a:lnSpc>
              <a:spcBef>
                <a:spcPts val="400"/>
              </a:spcBef>
              <a:spcAft>
                <a:spcPts val="1200"/>
              </a:spcAft>
              <a:buClr>
                <a:srgbClr val="C00000"/>
              </a:buClr>
            </a:pPr>
            <a:r>
              <a:rPr lang="en-US" sz="2000" dirty="0">
                <a:ea typeface="Calibri" panose="020F0502020204030204" pitchFamily="34" charset="0"/>
                <a:cs typeface="Arial" panose="020B0604020202020204" pitchFamily="34" charset="0"/>
              </a:rPr>
              <a:t>F</a:t>
            </a:r>
            <a:r>
              <a:rPr lang="en-US" sz="2000" dirty="0">
                <a:effectLst/>
                <a:ea typeface="Calibri" panose="020F0502020204030204" pitchFamily="34" charset="0"/>
                <a:cs typeface="Arial" panose="020B0604020202020204" pitchFamily="34" charset="0"/>
              </a:rPr>
              <a:t>or people who prefer it, person-first language is about respect, dignity, agency, and seeing the person first and the disability second (e.g., person with autism). </a:t>
            </a:r>
          </a:p>
          <a:p>
            <a:pPr lvl="1">
              <a:lnSpc>
                <a:spcPct val="114000"/>
              </a:lnSpc>
              <a:spcBef>
                <a:spcPts val="400"/>
              </a:spcBef>
              <a:spcAft>
                <a:spcPts val="1200"/>
              </a:spcAft>
              <a:buClr>
                <a:srgbClr val="C00000"/>
              </a:buClr>
            </a:pPr>
            <a:r>
              <a:rPr lang="en-US" sz="2000" dirty="0">
                <a:effectLst/>
                <a:ea typeface="Calibri" panose="020F0502020204030204" pitchFamily="34" charset="0"/>
                <a:cs typeface="Arial" panose="020B0604020202020204" pitchFamily="34" charset="0"/>
              </a:rPr>
              <a:t>Other people prefer</a:t>
            </a:r>
            <a:r>
              <a:rPr lang="en-US" sz="2000" dirty="0">
                <a:effectLst/>
                <a:ea typeface="Calibri" panose="020F0502020204030204" pitchFamily="34" charset="0"/>
                <a:cs typeface="Times New Roman" panose="02020603050405020304" pitchFamily="18" charset="0"/>
              </a:rPr>
              <a:t> identity-first language (e.g., autistic person) as an expression of empowerment and positive social identity.</a:t>
            </a:r>
            <a:endParaRPr lang="en-US" sz="2000" dirty="0"/>
          </a:p>
          <a:p>
            <a:pPr marL="0" indent="0">
              <a:lnSpc>
                <a:spcPct val="114000"/>
              </a:lnSpc>
              <a:spcBef>
                <a:spcPts val="400"/>
              </a:spcBef>
              <a:spcAft>
                <a:spcPts val="1200"/>
              </a:spcAft>
              <a:buNone/>
            </a:pPr>
            <a:endParaRPr lang="en-US" sz="22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297" y="119081"/>
            <a:ext cx="10972800" cy="950646"/>
          </a:xfrm>
        </p:spPr>
        <p:txBody>
          <a:bodyPr>
            <a:noAutofit/>
          </a:bodyPr>
          <a:lstStyle/>
          <a:p>
            <a:pPr>
              <a:lnSpc>
                <a:spcPct val="100000"/>
              </a:lnSpc>
            </a:pPr>
            <a:r>
              <a:rPr lang="en-US" sz="3200" dirty="0"/>
              <a:t>Plain Language How-to</a:t>
            </a:r>
            <a:br>
              <a:rPr lang="en-US" sz="3200" dirty="0"/>
            </a:br>
            <a:r>
              <a:rPr lang="en-US" sz="2600" b="0" dirty="0">
                <a:latin typeface="Avenir Next LT Pro" panose="020B0504020202020204" pitchFamily="34" charset="77"/>
              </a:rPr>
              <a:t>Step 8: Check for inclusive language</a:t>
            </a:r>
          </a:p>
        </p:txBody>
      </p:sp>
    </p:spTree>
    <p:extLst>
      <p:ext uri="{BB962C8B-B14F-4D97-AF65-F5344CB8AC3E}">
        <p14:creationId xmlns:p14="http://schemas.microsoft.com/office/powerpoint/2010/main" val="313942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219201"/>
            <a:ext cx="6621780" cy="4724400"/>
          </a:xfrm>
        </p:spPr>
        <p:txBody>
          <a:bodyPr/>
          <a:lstStyle/>
          <a:p>
            <a:pPr marL="0" indent="0">
              <a:lnSpc>
                <a:spcPct val="114000"/>
              </a:lnSpc>
              <a:spcBef>
                <a:spcPts val="400"/>
              </a:spcBef>
              <a:spcAft>
                <a:spcPts val="1200"/>
              </a:spcAft>
              <a:buFont typeface="Arial" panose="020B0604020202020204" pitchFamily="34" charset="0"/>
              <a:buNone/>
            </a:pPr>
            <a:r>
              <a:rPr lang="en-US" sz="2200" dirty="0"/>
              <a:t>Please read through the text on the next slide. The text will be in four sentences. </a:t>
            </a:r>
          </a:p>
          <a:p>
            <a:pPr marL="0" indent="0">
              <a:lnSpc>
                <a:spcPct val="114000"/>
              </a:lnSpc>
              <a:spcBef>
                <a:spcPts val="400"/>
              </a:spcBef>
              <a:spcAft>
                <a:spcPts val="1200"/>
              </a:spcAft>
              <a:buNone/>
            </a:pPr>
            <a:r>
              <a:rPr lang="en-US" sz="2200" dirty="0"/>
              <a:t>Convert each sentence into plain language, according to the summary of the 8 Plain Language steps (see slide 6) and the  how-to instructions. </a:t>
            </a:r>
          </a:p>
          <a:p>
            <a:pPr marL="0" indent="0">
              <a:lnSpc>
                <a:spcPct val="114000"/>
              </a:lnSpc>
              <a:spcBef>
                <a:spcPts val="400"/>
              </a:spcBef>
              <a:spcAft>
                <a:spcPts val="1200"/>
              </a:spcAft>
              <a:buNone/>
            </a:pPr>
            <a:r>
              <a:rPr lang="en-US" sz="2200" dirty="0"/>
              <a:t>If you are taking this training individually, write down notes about how you are converting the complex sentences into plain language. Be sure to reference the number of the sentence you are working on.</a:t>
            </a:r>
          </a:p>
          <a:p>
            <a:pPr marL="0" indent="0">
              <a:lnSpc>
                <a:spcPct val="114000"/>
              </a:lnSpc>
              <a:spcBef>
                <a:spcPts val="400"/>
              </a:spcBef>
              <a:spcAft>
                <a:spcPts val="1200"/>
              </a:spcAft>
              <a:buFont typeface="Arial" panose="020B0604020202020204" pitchFamily="34" charset="0"/>
              <a:buNone/>
            </a:pPr>
            <a:endParaRPr lang="en-US" sz="2200" dirty="0">
              <a:solidFill>
                <a:srgbClr val="3E3E3E"/>
              </a:solidFill>
            </a:endParaRP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p:txBody>
          <a:bodyPr>
            <a:noAutofit/>
          </a:bodyPr>
          <a:lstStyle/>
          <a:p>
            <a:r>
              <a:rPr lang="en-US" sz="3200" dirty="0"/>
              <a:t>Plain Language: Exercise instructions</a:t>
            </a:r>
          </a:p>
        </p:txBody>
      </p:sp>
      <p:pic>
        <p:nvPicPr>
          <p:cNvPr id="2" name="Picture 1" descr="Cartoon checklist and pencil">
            <a:extLst>
              <a:ext uri="{FF2B5EF4-FFF2-40B4-BE49-F238E27FC236}">
                <a16:creationId xmlns:a16="http://schemas.microsoft.com/office/drawing/2014/main" id="{FC1B793C-FF5E-4A63-55F9-D802200C27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1195" y="2547127"/>
            <a:ext cx="3064403" cy="2298302"/>
          </a:xfrm>
          <a:prstGeom prst="rect">
            <a:avLst/>
          </a:prstGeom>
        </p:spPr>
      </p:pic>
    </p:spTree>
    <p:extLst>
      <p:ext uri="{BB962C8B-B14F-4D97-AF65-F5344CB8AC3E}">
        <p14:creationId xmlns:p14="http://schemas.microsoft.com/office/powerpoint/2010/main" val="174726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219201"/>
            <a:ext cx="6621780" cy="4724400"/>
          </a:xfrm>
        </p:spPr>
        <p:txBody>
          <a:bodyPr/>
          <a:lstStyle/>
          <a:p>
            <a:pPr marL="0" indent="0">
              <a:lnSpc>
                <a:spcPct val="114000"/>
              </a:lnSpc>
              <a:spcBef>
                <a:spcPts val="400"/>
              </a:spcBef>
              <a:spcAft>
                <a:spcPts val="1200"/>
              </a:spcAft>
              <a:buNone/>
            </a:pPr>
            <a:r>
              <a:rPr lang="en-US" sz="2000" dirty="0"/>
              <a:t>If you are taking the training with a group, you may raise your hand or submit thoughts to the training moderator via the Zoom chat, a </a:t>
            </a:r>
            <a:r>
              <a:rPr lang="en-US" sz="2000" dirty="0" err="1"/>
              <a:t>WordCloud</a:t>
            </a:r>
            <a:r>
              <a:rPr lang="en-US" sz="2000" dirty="0"/>
              <a:t>, or Zoom </a:t>
            </a:r>
            <a:r>
              <a:rPr lang="en-US" sz="2000" dirty="0" err="1"/>
              <a:t>WhiteBoard</a:t>
            </a:r>
            <a:r>
              <a:rPr lang="en-US" sz="2000" dirty="0"/>
              <a:t> (where available and accessible*). Be sure to reference the exercise number you are working on.</a:t>
            </a:r>
          </a:p>
          <a:p>
            <a:pPr marL="0" indent="0">
              <a:lnSpc>
                <a:spcPct val="114000"/>
              </a:lnSpc>
              <a:spcBef>
                <a:spcPts val="400"/>
              </a:spcBef>
              <a:spcAft>
                <a:spcPts val="1200"/>
              </a:spcAft>
              <a:buNone/>
            </a:pPr>
            <a:r>
              <a:rPr lang="en-US" sz="2000" dirty="0"/>
              <a:t>A summary of  responses can be added to the blank “Lessons Learned” slides at the end of this exercise. You may then review the “Example Lessons Learned” slides, which contain examples of responses given by others that have taken took this course.</a:t>
            </a:r>
          </a:p>
          <a:p>
            <a:pPr marL="0" indent="0">
              <a:lnSpc>
                <a:spcPct val="114000"/>
              </a:lnSpc>
              <a:spcBef>
                <a:spcPts val="400"/>
              </a:spcBef>
              <a:spcAft>
                <a:spcPts val="1200"/>
              </a:spcAft>
              <a:buFont typeface="Arial" panose="020B0604020202020204" pitchFamily="34" charset="0"/>
              <a:buNone/>
            </a:pPr>
            <a:r>
              <a:rPr lang="en-US" sz="1400" dirty="0"/>
              <a:t>*See here for information on creating accessible </a:t>
            </a:r>
            <a:r>
              <a:rPr lang="en-US" sz="1400" dirty="0" err="1"/>
              <a:t>WordClouds</a:t>
            </a:r>
            <a:r>
              <a:rPr lang="en-US" sz="1400" dirty="0"/>
              <a:t>: </a:t>
            </a:r>
            <a:r>
              <a:rPr lang="en-US" sz="1400" dirty="0">
                <a:solidFill>
                  <a:schemeClr val="accent1"/>
                </a:solidFill>
                <a:hlinkClick r:id="rId3">
                  <a:extLst>
                    <a:ext uri="{A12FA001-AC4F-418D-AE19-62706E023703}">
                      <ahyp:hlinkClr xmlns:ahyp="http://schemas.microsoft.com/office/drawing/2018/hyperlinkcolor" val="tx"/>
                    </a:ext>
                  </a:extLst>
                </a:hlinkClick>
              </a:rPr>
              <a:t>https://www.linkedin.com/advice/1/what-most-effective-ways-create-accessible-word-pzk4f</a:t>
            </a:r>
            <a:r>
              <a:rPr lang="en-US" sz="1400" dirty="0">
                <a:solidFill>
                  <a:schemeClr val="accent1"/>
                </a:solidFill>
              </a:rPr>
              <a:t> </a:t>
            </a:r>
          </a:p>
          <a:p>
            <a:pPr marL="0" indent="0">
              <a:lnSpc>
                <a:spcPct val="114000"/>
              </a:lnSpc>
              <a:spcBef>
                <a:spcPts val="400"/>
              </a:spcBef>
              <a:spcAft>
                <a:spcPts val="1200"/>
              </a:spcAft>
              <a:buFont typeface="Arial" panose="020B0604020202020204" pitchFamily="34" charset="0"/>
              <a:buNone/>
            </a:pPr>
            <a:endParaRPr lang="en-US" sz="2000" dirty="0">
              <a:solidFill>
                <a:srgbClr val="3E3E3E"/>
              </a:solidFill>
            </a:endParaRP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p:txBody>
          <a:bodyPr>
            <a:noAutofit/>
          </a:bodyPr>
          <a:lstStyle/>
          <a:p>
            <a:r>
              <a:rPr lang="en-US" dirty="0"/>
              <a:t>Plain Language: Exercise instructions, cont.</a:t>
            </a:r>
          </a:p>
        </p:txBody>
      </p:sp>
      <p:pic>
        <p:nvPicPr>
          <p:cNvPr id="2" name="Picture 1" descr="Cartoon checklist and pencil">
            <a:extLst>
              <a:ext uri="{FF2B5EF4-FFF2-40B4-BE49-F238E27FC236}">
                <a16:creationId xmlns:a16="http://schemas.microsoft.com/office/drawing/2014/main" id="{FC1B793C-FF5E-4A63-55F9-D802200C27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1195" y="2547127"/>
            <a:ext cx="3064403" cy="2298302"/>
          </a:xfrm>
          <a:prstGeom prst="rect">
            <a:avLst/>
          </a:prstGeom>
        </p:spPr>
      </p:pic>
    </p:spTree>
    <p:extLst>
      <p:ext uri="{BB962C8B-B14F-4D97-AF65-F5344CB8AC3E}">
        <p14:creationId xmlns:p14="http://schemas.microsoft.com/office/powerpoint/2010/main" val="28229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55D9-BF77-1408-FE6B-60D286D3FB19}"/>
              </a:ext>
            </a:extLst>
          </p:cNvPr>
          <p:cNvSpPr>
            <a:spLocks noGrp="1"/>
          </p:cNvSpPr>
          <p:nvPr>
            <p:ph type="title"/>
          </p:nvPr>
        </p:nvSpPr>
        <p:spPr/>
        <p:txBody>
          <a:bodyPr>
            <a:normAutofit fontScale="90000"/>
          </a:bodyPr>
          <a:lstStyle/>
          <a:p>
            <a:r>
              <a:rPr lang="en-US" sz="3600" dirty="0"/>
              <a:t>Disclaimer</a:t>
            </a:r>
          </a:p>
        </p:txBody>
      </p:sp>
      <p:pic>
        <p:nvPicPr>
          <p:cNvPr id="3" name="Google Shape;147;p19" descr="The image describes the licensing of the work under a Creative Commons license. It can be repurposed for non-commercial purposes with attribution.">
            <a:extLst>
              <a:ext uri="{FF2B5EF4-FFF2-40B4-BE49-F238E27FC236}">
                <a16:creationId xmlns:a16="http://schemas.microsoft.com/office/drawing/2014/main" id="{4782DD7C-CD66-81C5-8DBD-DC47D6B18D4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26282" y="5433895"/>
            <a:ext cx="2163459" cy="710177"/>
          </a:xfrm>
          <a:prstGeom prst="rect">
            <a:avLst/>
          </a:prstGeom>
          <a:noFill/>
          <a:ln>
            <a:noFill/>
          </a:ln>
        </p:spPr>
      </p:pic>
      <p:sp>
        <p:nvSpPr>
          <p:cNvPr id="6" name="Text Placeholder 7">
            <a:extLst>
              <a:ext uri="{FF2B5EF4-FFF2-40B4-BE49-F238E27FC236}">
                <a16:creationId xmlns:a16="http://schemas.microsoft.com/office/drawing/2014/main" id="{2710794A-01EB-7629-50C1-708770EE0C74}"/>
              </a:ext>
            </a:extLst>
          </p:cNvPr>
          <p:cNvSpPr txBox="1">
            <a:spLocks/>
          </p:cNvSpPr>
          <p:nvPr/>
        </p:nvSpPr>
        <p:spPr>
          <a:xfrm>
            <a:off x="575066" y="1106455"/>
            <a:ext cx="10345976" cy="4190164"/>
          </a:xfrm>
          <a:prstGeom prst="rect">
            <a:avLst/>
          </a:prstGeom>
        </p:spPr>
        <p:txBody>
          <a:bodyPr/>
          <a:lstStyle>
            <a:lvl1pPr marL="0" indent="0" algn="l" defTabSz="914400" rtl="0" eaLnBrk="1" latinLnBrk="0" hangingPunct="1">
              <a:lnSpc>
                <a:spcPct val="110000"/>
              </a:lnSpc>
              <a:spcBef>
                <a:spcPts val="1000"/>
              </a:spcBef>
              <a:spcAft>
                <a:spcPts val="1400"/>
              </a:spcAft>
              <a:buFont typeface="Arial" panose="020B0604020202020204" pitchFamily="34" charset="0"/>
              <a:buNone/>
              <a:defRPr sz="1800" kern="1200">
                <a:solidFill>
                  <a:schemeClr val="tx2"/>
                </a:solidFill>
                <a:latin typeface="Avenir Next LT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372524" fontAlgn="auto">
              <a:lnSpc>
                <a:spcPct val="114000"/>
              </a:lnSpc>
              <a:spcBef>
                <a:spcPts val="400"/>
              </a:spcBef>
              <a:spcAft>
                <a:spcPts val="1200"/>
              </a:spcAft>
              <a:buClr>
                <a:schemeClr val="accent3"/>
              </a:buClr>
              <a:buFont typeface="Arial"/>
              <a:buChar char="•"/>
            </a:pPr>
            <a:r>
              <a:rPr lang="en-US" sz="2000" dirty="0">
                <a:solidFill>
                  <a:srgbClr val="013B57"/>
                </a:solidFill>
              </a:rPr>
              <a:t>This material and opinions expressed here are not intended to represent the position of Brigham and Women's Hospital, Mass General Brigham, Harvard University, HHS, FDA, or any organization, institution, or entity. </a:t>
            </a:r>
          </a:p>
          <a:p>
            <a:pPr marL="457189" indent="-372524" fontAlgn="auto">
              <a:lnSpc>
                <a:spcPct val="114000"/>
              </a:lnSpc>
              <a:spcBef>
                <a:spcPts val="400"/>
              </a:spcBef>
              <a:spcAft>
                <a:spcPts val="1200"/>
              </a:spcAft>
              <a:buClr>
                <a:schemeClr val="accent3"/>
              </a:buClr>
              <a:buFont typeface="Arial"/>
              <a:buChar char="•"/>
            </a:pPr>
            <a:r>
              <a:rPr lang="en-US" sz="2000" dirty="0">
                <a:solidFill>
                  <a:srgbClr val="013B57"/>
                </a:solidFill>
              </a:rPr>
              <a:t>The MRCT Center is supported by voluntary contributions from foundations, corporations, international organizations, academic institutions, and government entities (see </a:t>
            </a:r>
            <a:r>
              <a:rPr lang="en-US" sz="2000" u="sng" dirty="0">
                <a:solidFill>
                  <a:srgbClr val="013B57"/>
                </a:solidFill>
                <a:hlinkClick r:id="rId4">
                  <a:extLst>
                    <a:ext uri="{A12FA001-AC4F-418D-AE19-62706E023703}">
                      <ahyp:hlinkClr xmlns:ahyp="http://schemas.microsoft.com/office/drawing/2018/hyperlinkcolor" val="tx"/>
                    </a:ext>
                  </a:extLst>
                </a:hlinkClick>
              </a:rPr>
              <a:t>https://mrctcenter.org/</a:t>
            </a:r>
            <a:r>
              <a:rPr lang="en-US" sz="2000" dirty="0">
                <a:solidFill>
                  <a:srgbClr val="013B57"/>
                </a:solidFill>
              </a:rPr>
              <a:t>), as well as by grants. We are committed to autonomy in our work and to transparency in our relationships. </a:t>
            </a:r>
          </a:p>
          <a:p>
            <a:pPr marL="457189" indent="-372524" fontAlgn="auto">
              <a:lnSpc>
                <a:spcPct val="114000"/>
              </a:lnSpc>
              <a:spcBef>
                <a:spcPts val="400"/>
              </a:spcBef>
              <a:spcAft>
                <a:spcPts val="1200"/>
              </a:spcAft>
              <a:buClr>
                <a:schemeClr val="accent3"/>
              </a:buClr>
              <a:buFont typeface="Arial"/>
              <a:buChar char="•"/>
            </a:pPr>
            <a:r>
              <a:rPr lang="en-US" sz="2000" dirty="0">
                <a:solidFill>
                  <a:srgbClr val="013B57"/>
                </a:solidFill>
              </a:rPr>
              <a:t>This work is licensed under a </a:t>
            </a:r>
            <a:r>
              <a:rPr lang="en-US" sz="2000" u="sng" dirty="0">
                <a:solidFill>
                  <a:srgbClr val="013B57"/>
                </a:solidFill>
                <a:ea typeface="Calibri" panose="020F0502020204030204" pitchFamily="34" charset="0"/>
                <a:hlinkClick r:id="rId5">
                  <a:extLst>
                    <a:ext uri="{A12FA001-AC4F-418D-AE19-62706E023703}">
                      <ahyp:hlinkClr xmlns:ahyp="http://schemas.microsoft.com/office/drawing/2018/hyperlinkcolor" val="tx"/>
                    </a:ext>
                  </a:extLst>
                </a:hlinkClick>
              </a:rPr>
              <a:t>CC BY-NC-SA 4.0</a:t>
            </a:r>
            <a:r>
              <a:rPr lang="en-US" sz="2000" dirty="0">
                <a:solidFill>
                  <a:srgbClr val="013B57"/>
                </a:solidFill>
                <a:ea typeface="Calibri" panose="020F0502020204030204" pitchFamily="34" charset="0"/>
                <a:hlinkClick r:id="rId5">
                  <a:extLst>
                    <a:ext uri="{A12FA001-AC4F-418D-AE19-62706E023703}">
                      <ahyp:hlinkClr xmlns:ahyp="http://schemas.microsoft.com/office/drawing/2018/hyperlinkcolor" val="tx"/>
                    </a:ext>
                  </a:extLst>
                </a:hlinkClick>
              </a:rPr>
              <a:t> </a:t>
            </a:r>
            <a:r>
              <a:rPr lang="en-US" sz="2000" dirty="0">
                <a:solidFill>
                  <a:srgbClr val="013B57"/>
                </a:solidFill>
              </a:rPr>
              <a:t>license. Do not copy or use without permission from, and acknowledgement of, the MRCT Center.</a:t>
            </a:r>
          </a:p>
          <a:p>
            <a:pPr marL="457189" indent="-220128" fontAlgn="auto">
              <a:spcBef>
                <a:spcPts val="1733"/>
              </a:spcBef>
              <a:buClr>
                <a:srgbClr val="AB2940"/>
              </a:buClr>
            </a:pPr>
            <a:endParaRPr lang="en-US" dirty="0">
              <a:solidFill>
                <a:schemeClr val="dk1"/>
              </a:solidFill>
            </a:endParaRPr>
          </a:p>
          <a:p>
            <a:pPr marL="457189" indent="-220128" fontAlgn="auto">
              <a:spcBef>
                <a:spcPts val="1067"/>
              </a:spcBef>
            </a:pPr>
            <a:endParaRPr lang="en-US" dirty="0"/>
          </a:p>
          <a:p>
            <a:pPr fontAlgn="auto"/>
            <a:endParaRPr lang="en-US" dirty="0"/>
          </a:p>
        </p:txBody>
      </p:sp>
    </p:spTree>
    <p:extLst>
      <p:ext uri="{BB962C8B-B14F-4D97-AF65-F5344CB8AC3E}">
        <p14:creationId xmlns:p14="http://schemas.microsoft.com/office/powerpoint/2010/main" val="332596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447799"/>
            <a:ext cx="10325100" cy="4495801"/>
          </a:xfrm>
        </p:spPr>
        <p:txBody>
          <a:bodyPr/>
          <a:lstStyle/>
          <a:p>
            <a:pPr marL="457200" indent="-457200">
              <a:lnSpc>
                <a:spcPct val="114000"/>
              </a:lnSpc>
              <a:spcBef>
                <a:spcPts val="400"/>
              </a:spcBef>
              <a:spcAft>
                <a:spcPts val="1200"/>
              </a:spcAft>
              <a:buFont typeface="+mj-lt"/>
              <a:buAutoNum type="arabicPeriod"/>
            </a:pPr>
            <a:r>
              <a:rPr lang="en-US" sz="2000" dirty="0">
                <a:effectLst/>
                <a:ea typeface="Calibri" panose="020F0502020204030204" pitchFamily="34" charset="0"/>
              </a:rPr>
              <a:t>This randomized</a:t>
            </a:r>
            <a:r>
              <a:rPr lang="en-US" sz="2000" dirty="0">
                <a:ea typeface="Calibri" panose="020F0502020204030204" pitchFamily="34" charset="0"/>
              </a:rPr>
              <a:t> </a:t>
            </a:r>
            <a:r>
              <a:rPr lang="en-US" sz="2000" dirty="0">
                <a:effectLst/>
                <a:ea typeface="Calibri" panose="020F0502020204030204" pitchFamily="34" charset="0"/>
              </a:rPr>
              <a:t>clinical trial will assess the safety</a:t>
            </a:r>
            <a:r>
              <a:rPr lang="en-US" sz="2000" dirty="0">
                <a:ea typeface="Calibri" panose="020F0502020204030204" pitchFamily="34" charset="0"/>
              </a:rPr>
              <a:t> and </a:t>
            </a:r>
            <a:r>
              <a:rPr lang="en-US" sz="2000" dirty="0">
                <a:effectLst/>
                <a:ea typeface="Calibri" panose="020F0502020204030204" pitchFamily="34" charset="0"/>
              </a:rPr>
              <a:t>efficacy of a novel biologic for inflammatory respiratory conditions.  </a:t>
            </a:r>
          </a:p>
          <a:p>
            <a:pPr marL="457200" indent="-457200">
              <a:lnSpc>
                <a:spcPct val="114000"/>
              </a:lnSpc>
              <a:spcBef>
                <a:spcPts val="400"/>
              </a:spcBef>
              <a:spcAft>
                <a:spcPts val="1200"/>
              </a:spcAft>
              <a:buFont typeface="+mj-lt"/>
              <a:buAutoNum type="arabicPeriod"/>
            </a:pPr>
            <a:r>
              <a:rPr lang="en-US" sz="2000" dirty="0">
                <a:effectLst/>
                <a:ea typeface="Calibri" panose="020F0502020204030204" pitchFamily="34" charset="0"/>
              </a:rPr>
              <a:t>Your collected health information (including any genomic data) is protected and considered private under federal law; we take numerous steps to walk the line on data privacy. </a:t>
            </a:r>
          </a:p>
          <a:p>
            <a:pPr marL="457200" indent="-457200">
              <a:lnSpc>
                <a:spcPct val="114000"/>
              </a:lnSpc>
              <a:spcBef>
                <a:spcPts val="400"/>
              </a:spcBef>
              <a:spcAft>
                <a:spcPts val="1200"/>
              </a:spcAft>
              <a:buFont typeface="+mj-lt"/>
              <a:buAutoNum type="arabicPeriod"/>
            </a:pPr>
            <a:r>
              <a:rPr lang="en-US" sz="2000" dirty="0">
                <a:effectLst/>
                <a:ea typeface="Calibri" panose="020F0502020204030204" pitchFamily="34" charset="0"/>
              </a:rPr>
              <a:t>De-identified data generated in this study may be deposited in databases, and accessible to  research teams behind a </a:t>
            </a:r>
            <a:r>
              <a:rPr lang="en-US" sz="2000" dirty="0">
                <a:ea typeface="Calibri" panose="020F0502020204030204" pitchFamily="34" charset="0"/>
              </a:rPr>
              <a:t>two-factor authentication </a:t>
            </a:r>
            <a:r>
              <a:rPr lang="en-US" sz="2000" dirty="0">
                <a:effectLst/>
                <a:ea typeface="Calibri" panose="020F0502020204030204" pitchFamily="34" charset="0"/>
              </a:rPr>
              <a:t>firewall.</a:t>
            </a:r>
          </a:p>
          <a:p>
            <a:pPr marL="457200" indent="-457200">
              <a:lnSpc>
                <a:spcPct val="114000"/>
              </a:lnSpc>
              <a:spcBef>
                <a:spcPts val="400"/>
              </a:spcBef>
              <a:spcAft>
                <a:spcPts val="1200"/>
              </a:spcAft>
              <a:buFont typeface="+mj-lt"/>
              <a:buAutoNum type="arabicPeriod"/>
            </a:pPr>
            <a:r>
              <a:rPr lang="en-US" sz="2000" dirty="0">
                <a:effectLst/>
                <a:ea typeface="Calibri" panose="020F0502020204030204" pitchFamily="34" charset="0"/>
                <a:cs typeface="Calibri" panose="020F0502020204030204" pitchFamily="34" charset="0"/>
              </a:rPr>
              <a:t>In order for effective research to be performed, your data may be shared with the following entities: The sponsor(s) of this study, other researchers and medical centers that are part of this study, Institutional Review Boards (IRBs), and organizations that provide independent accreditation and oversight of hospitals.</a:t>
            </a:r>
            <a:endParaRPr lang="en-US" sz="2000" dirty="0">
              <a:effectLst/>
              <a:ea typeface="Calibri" panose="020F0502020204030204" pitchFamily="34" charset="0"/>
              <a:cs typeface="Times New Roman" panose="02020603050405020304" pitchFamily="18" charset="0"/>
            </a:endParaRPr>
          </a:p>
          <a:p>
            <a:pPr marL="457200" indent="-457200">
              <a:lnSpc>
                <a:spcPct val="114000"/>
              </a:lnSpc>
              <a:spcBef>
                <a:spcPts val="400"/>
              </a:spcBef>
              <a:spcAft>
                <a:spcPts val="1200"/>
              </a:spcAft>
              <a:buFont typeface="+mj-lt"/>
              <a:buAutoNum type="arabicPeriod"/>
            </a:pPr>
            <a:endParaRPr lang="en-US" sz="2000" dirty="0"/>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a:xfrm>
            <a:off x="368300" y="268554"/>
            <a:ext cx="10972800" cy="950646"/>
          </a:xfrm>
        </p:spPr>
        <p:txBody>
          <a:bodyPr>
            <a:noAutofit/>
          </a:bodyPr>
          <a:lstStyle/>
          <a:p>
            <a:pPr>
              <a:lnSpc>
                <a:spcPct val="100000"/>
              </a:lnSpc>
              <a:spcAft>
                <a:spcPts val="1200"/>
              </a:spcAft>
            </a:pPr>
            <a:r>
              <a:rPr lang="en-US" sz="3200" dirty="0"/>
              <a:t>Plain Language Exercise:</a:t>
            </a:r>
            <a:br>
              <a:rPr lang="en-US" sz="3200" dirty="0"/>
            </a:br>
            <a:r>
              <a:rPr lang="en-US" sz="2600" b="0" dirty="0">
                <a:latin typeface="Avenir Next LT Pro" panose="020B0504020202020204" pitchFamily="34" charset="77"/>
              </a:rPr>
              <a:t>Convert complex sentences to plain language</a:t>
            </a:r>
            <a:endParaRPr lang="en-US" sz="2600" dirty="0"/>
          </a:p>
        </p:txBody>
      </p:sp>
    </p:spTree>
    <p:extLst>
      <p:ext uri="{BB962C8B-B14F-4D97-AF65-F5344CB8AC3E}">
        <p14:creationId xmlns:p14="http://schemas.microsoft.com/office/powerpoint/2010/main" val="2970930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447799"/>
            <a:ext cx="10325100" cy="4495801"/>
          </a:xfrm>
        </p:spPr>
        <p:txBody>
          <a:bodyPr/>
          <a:lstStyle/>
          <a:p>
            <a:pPr marL="457200" indent="-457200">
              <a:lnSpc>
                <a:spcPct val="114000"/>
              </a:lnSpc>
              <a:spcBef>
                <a:spcPts val="400"/>
              </a:spcBef>
              <a:spcAft>
                <a:spcPts val="1200"/>
              </a:spcAft>
              <a:buFont typeface="+mj-lt"/>
              <a:buAutoNum type="arabicPeriod"/>
            </a:pPr>
            <a:r>
              <a:rPr lang="en-US" sz="2000" dirty="0">
                <a:effectLst/>
                <a:ea typeface="Calibri" panose="020F0502020204030204" pitchFamily="34" charset="0"/>
              </a:rPr>
              <a:t>This is </a:t>
            </a:r>
            <a:r>
              <a:rPr lang="en-US" sz="2000" dirty="0">
                <a:ea typeface="Calibri" panose="020F0502020204030204" pitchFamily="34" charset="0"/>
              </a:rPr>
              <a:t>a research study that will test if a new treatment is safe and works well. The new treatment we are testing is for ‘inflammatory conditions’ like asthma, which cause the tubes in your lungs to swell up and make it hard to breathe. </a:t>
            </a:r>
          </a:p>
          <a:p>
            <a:pPr marL="457200" indent="-457200">
              <a:lnSpc>
                <a:spcPct val="114000"/>
              </a:lnSpc>
              <a:spcBef>
                <a:spcPts val="400"/>
              </a:spcBef>
              <a:spcAft>
                <a:spcPts val="1200"/>
              </a:spcAft>
              <a:buFont typeface="+mj-lt"/>
              <a:buAutoNum type="arabicPeriod"/>
            </a:pPr>
            <a:r>
              <a:rPr lang="en-US" sz="2000" dirty="0">
                <a:effectLst/>
                <a:ea typeface="Calibri" panose="020F0502020204030204" pitchFamily="34" charset="0"/>
              </a:rPr>
              <a:t>The law says that we must keep your data safe and private. </a:t>
            </a:r>
            <a:r>
              <a:rPr lang="en-US" sz="2000" dirty="0">
                <a:solidFill>
                  <a:schemeClr val="accent1"/>
                </a:solidFill>
                <a:effectLst/>
                <a:ea typeface="Calibri" panose="020F0502020204030204" pitchFamily="34" charset="0"/>
                <a:hlinkClick r:id="rId3">
                  <a:extLst>
                    <a:ext uri="{A12FA001-AC4F-418D-AE19-62706E023703}">
                      <ahyp:hlinkClr xmlns:ahyp="http://schemas.microsoft.com/office/drawing/2018/hyperlinkcolor" val="tx"/>
                    </a:ext>
                  </a:extLst>
                </a:hlinkClick>
              </a:rPr>
              <a:t>Data</a:t>
            </a:r>
            <a:r>
              <a:rPr lang="en-US" sz="2000" dirty="0">
                <a:solidFill>
                  <a:schemeClr val="accent1"/>
                </a:solidFill>
                <a:effectLst/>
                <a:ea typeface="Calibri" panose="020F0502020204030204" pitchFamily="34" charset="0"/>
              </a:rPr>
              <a:t> </a:t>
            </a:r>
            <a:r>
              <a:rPr lang="en-US" sz="2000" dirty="0">
                <a:effectLst/>
                <a:ea typeface="Calibri" panose="020F0502020204030204" pitchFamily="34" charset="0"/>
              </a:rPr>
              <a:t>can be: </a:t>
            </a:r>
          </a:p>
          <a:p>
            <a:pPr marL="800100" lvl="1" indent="-342900">
              <a:lnSpc>
                <a:spcPct val="100000"/>
              </a:lnSpc>
              <a:spcBef>
                <a:spcPts val="400"/>
              </a:spcBef>
              <a:spcAft>
                <a:spcPts val="600"/>
              </a:spcAft>
              <a:buClr>
                <a:schemeClr val="accent3"/>
              </a:buClr>
              <a:buFont typeface="Arial" panose="020B0604020202020204" pitchFamily="34" charset="0"/>
              <a:buChar char="•"/>
            </a:pPr>
            <a:r>
              <a:rPr lang="en-US" sz="2000" dirty="0">
                <a:ea typeface="Calibri" panose="020F0502020204030204" pitchFamily="34" charset="0"/>
              </a:rPr>
              <a:t>Your name</a:t>
            </a:r>
          </a:p>
          <a:p>
            <a:pPr marL="800100" lvl="1" indent="-342900">
              <a:lnSpc>
                <a:spcPct val="100000"/>
              </a:lnSpc>
              <a:spcBef>
                <a:spcPts val="400"/>
              </a:spcBef>
              <a:spcAft>
                <a:spcPts val="600"/>
              </a:spcAft>
              <a:buClr>
                <a:schemeClr val="accent3"/>
              </a:buClr>
              <a:buFont typeface="Arial" panose="020B0604020202020204" pitchFamily="34" charset="0"/>
              <a:buChar char="•"/>
            </a:pPr>
            <a:r>
              <a:rPr lang="en-US" sz="2000" dirty="0">
                <a:effectLst/>
                <a:ea typeface="Calibri" panose="020F0502020204030204" pitchFamily="34" charset="0"/>
              </a:rPr>
              <a:t>Your birthday</a:t>
            </a:r>
          </a:p>
          <a:p>
            <a:pPr marL="800100" lvl="1" indent="-342900">
              <a:lnSpc>
                <a:spcPct val="100000"/>
              </a:lnSpc>
              <a:spcBef>
                <a:spcPts val="400"/>
              </a:spcBef>
              <a:spcAft>
                <a:spcPts val="600"/>
              </a:spcAft>
              <a:buClr>
                <a:schemeClr val="accent3"/>
              </a:buClr>
              <a:buFont typeface="Arial" panose="020B0604020202020204" pitchFamily="34" charset="0"/>
              <a:buChar char="•"/>
            </a:pPr>
            <a:r>
              <a:rPr lang="en-US" sz="2000" dirty="0">
                <a:ea typeface="Calibri" panose="020F0502020204030204" pitchFamily="34" charset="0"/>
              </a:rPr>
              <a:t>Your height, weight, or other body measures</a:t>
            </a:r>
          </a:p>
          <a:p>
            <a:pPr marL="800100" lvl="1" indent="-342900">
              <a:lnSpc>
                <a:spcPct val="100000"/>
              </a:lnSpc>
              <a:spcBef>
                <a:spcPts val="400"/>
              </a:spcBef>
              <a:spcAft>
                <a:spcPts val="600"/>
              </a:spcAft>
              <a:buClr>
                <a:schemeClr val="accent3"/>
              </a:buClr>
              <a:buFont typeface="Arial" panose="020B0604020202020204" pitchFamily="34" charset="0"/>
              <a:buChar char="•"/>
            </a:pPr>
            <a:r>
              <a:rPr lang="en-US" sz="2000" dirty="0">
                <a:effectLst/>
                <a:ea typeface="Calibri" panose="020F0502020204030204" pitchFamily="34" charset="0"/>
              </a:rPr>
              <a:t>Things you have told your doctors or put on forms</a:t>
            </a:r>
          </a:p>
          <a:p>
            <a:pPr marL="800100" lvl="1" indent="-342900">
              <a:lnSpc>
                <a:spcPct val="100000"/>
              </a:lnSpc>
              <a:spcBef>
                <a:spcPts val="400"/>
              </a:spcBef>
              <a:spcAft>
                <a:spcPts val="600"/>
              </a:spcAft>
              <a:buClr>
                <a:schemeClr val="accent3"/>
              </a:buClr>
              <a:buFont typeface="Arial" panose="020B0604020202020204" pitchFamily="34" charset="0"/>
              <a:buChar char="•"/>
            </a:pPr>
            <a:r>
              <a:rPr lang="en-US" sz="2000" dirty="0">
                <a:ea typeface="Calibri" panose="020F0502020204030204" pitchFamily="34" charset="0"/>
              </a:rPr>
              <a:t>Your test results (such as blood tests)</a:t>
            </a:r>
          </a:p>
          <a:p>
            <a:pPr marL="800100" lvl="1" indent="-342900">
              <a:lnSpc>
                <a:spcPct val="100000"/>
              </a:lnSpc>
              <a:spcBef>
                <a:spcPts val="400"/>
              </a:spcBef>
              <a:spcAft>
                <a:spcPts val="600"/>
              </a:spcAft>
              <a:buClr>
                <a:schemeClr val="accent3"/>
              </a:buClr>
              <a:buFont typeface="Arial" panose="020B0604020202020204" pitchFamily="34" charset="0"/>
              <a:buChar char="•"/>
            </a:pPr>
            <a:r>
              <a:rPr lang="en-US" sz="2000" dirty="0">
                <a:effectLst/>
                <a:ea typeface="Calibri" panose="020F0502020204030204" pitchFamily="34" charset="0"/>
              </a:rPr>
              <a:t>Your “genomic” data, which is like a map inside the cells of your body that says who you are.</a:t>
            </a:r>
          </a:p>
          <a:p>
            <a:pPr marL="0" indent="0">
              <a:lnSpc>
                <a:spcPct val="114000"/>
              </a:lnSpc>
              <a:spcBef>
                <a:spcPts val="400"/>
              </a:spcBef>
              <a:spcAft>
                <a:spcPts val="1200"/>
              </a:spcAft>
              <a:buNone/>
            </a:pPr>
            <a:endParaRPr lang="en-US" sz="2000" dirty="0"/>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a:xfrm>
            <a:off x="368300" y="268554"/>
            <a:ext cx="10972800" cy="950646"/>
          </a:xfrm>
        </p:spPr>
        <p:txBody>
          <a:bodyPr>
            <a:noAutofit/>
          </a:bodyPr>
          <a:lstStyle/>
          <a:p>
            <a:pPr>
              <a:lnSpc>
                <a:spcPct val="100000"/>
              </a:lnSpc>
              <a:spcAft>
                <a:spcPts val="1200"/>
              </a:spcAft>
            </a:pPr>
            <a:r>
              <a:rPr lang="en-US" sz="3200" dirty="0"/>
              <a:t>Example</a:t>
            </a:r>
            <a:br>
              <a:rPr lang="en-US" sz="3200" dirty="0"/>
            </a:br>
            <a:r>
              <a:rPr lang="en-US" sz="2600" b="0" dirty="0">
                <a:latin typeface="Avenir Next LT Pro" panose="020B0504020202020204" pitchFamily="34" charset="77"/>
              </a:rPr>
              <a:t>Answers to the Plain Language Exercise</a:t>
            </a:r>
            <a:endParaRPr lang="en-US" sz="2600" dirty="0"/>
          </a:p>
        </p:txBody>
      </p:sp>
    </p:spTree>
    <p:extLst>
      <p:ext uri="{BB962C8B-B14F-4D97-AF65-F5344CB8AC3E}">
        <p14:creationId xmlns:p14="http://schemas.microsoft.com/office/powerpoint/2010/main" val="3101318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447799"/>
            <a:ext cx="10325100" cy="4495801"/>
          </a:xfrm>
        </p:spPr>
        <p:txBody>
          <a:bodyPr/>
          <a:lstStyle/>
          <a:p>
            <a:pPr marL="457200" indent="-457200">
              <a:lnSpc>
                <a:spcPct val="114000"/>
              </a:lnSpc>
              <a:spcBef>
                <a:spcPts val="400"/>
              </a:spcBef>
              <a:spcAft>
                <a:spcPts val="1200"/>
              </a:spcAft>
              <a:buFont typeface="+mj-lt"/>
              <a:buAutoNum type="arabicPeriod" startAt="3"/>
            </a:pPr>
            <a:r>
              <a:rPr lang="en-US" sz="2000" dirty="0">
                <a:effectLst/>
                <a:ea typeface="Calibri" panose="020F0502020204030204" pitchFamily="34" charset="0"/>
              </a:rPr>
              <a:t>We do our best to ‘de-identify’ your data. To do that we hide your name and use a code number for you. This means no one who looks at the data knows that it came from you. </a:t>
            </a:r>
            <a:r>
              <a:rPr lang="en-US" sz="2000" dirty="0">
                <a:effectLst/>
                <a:ea typeface="Calibri" panose="020F0502020204030204" pitchFamily="34" charset="0"/>
                <a:cs typeface="Times New Roman" panose="02020603050405020304" pitchFamily="18" charset="0"/>
              </a:rPr>
              <a:t>We keep all your data that is on paper in a locked cabinet. We keep your data that is on a computer locked behind a secure password.</a:t>
            </a:r>
            <a:endParaRPr lang="en-US" sz="2000" dirty="0">
              <a:effectLst/>
              <a:ea typeface="Calibri" panose="020F0502020204030204" pitchFamily="34" charset="0"/>
            </a:endParaRPr>
          </a:p>
          <a:p>
            <a:pPr marL="457200" indent="-457200">
              <a:lnSpc>
                <a:spcPct val="114000"/>
              </a:lnSpc>
              <a:spcBef>
                <a:spcPts val="400"/>
              </a:spcBef>
              <a:spcAft>
                <a:spcPts val="1200"/>
              </a:spcAft>
              <a:buFont typeface="+mj-lt"/>
              <a:buAutoNum type="arabicPeriod" startAt="3"/>
            </a:pPr>
            <a:r>
              <a:rPr lang="en-US" sz="2000" dirty="0"/>
              <a:t>We only share your data with people working on the </a:t>
            </a:r>
            <a:r>
              <a:rPr lang="en-US" sz="2000" dirty="0">
                <a:solidFill>
                  <a:schemeClr val="accent1"/>
                </a:solidFill>
                <a:hlinkClick r:id="rId3">
                  <a:extLst>
                    <a:ext uri="{A12FA001-AC4F-418D-AE19-62706E023703}">
                      <ahyp:hlinkClr xmlns:ahyp="http://schemas.microsoft.com/office/drawing/2018/hyperlinkcolor" val="tx"/>
                    </a:ext>
                  </a:extLst>
                </a:hlinkClick>
              </a:rPr>
              <a:t>clinical trial </a:t>
            </a:r>
            <a:r>
              <a:rPr lang="en-US" sz="2000" dirty="0"/>
              <a:t>who need it to do their jobs. Those people will have rules for keeping your data safe, but sometimes they are different than ours. Once they have your data, we can’t promise it will stay private.</a:t>
            </a: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a:xfrm>
            <a:off x="368300" y="268554"/>
            <a:ext cx="10972800" cy="950646"/>
          </a:xfrm>
        </p:spPr>
        <p:txBody>
          <a:bodyPr>
            <a:noAutofit/>
          </a:bodyPr>
          <a:lstStyle/>
          <a:p>
            <a:pPr>
              <a:lnSpc>
                <a:spcPct val="100000"/>
              </a:lnSpc>
              <a:spcAft>
                <a:spcPts val="1200"/>
              </a:spcAft>
            </a:pPr>
            <a:r>
              <a:rPr lang="en-US" sz="3200" dirty="0"/>
              <a:t>Example</a:t>
            </a:r>
            <a:br>
              <a:rPr lang="en-US" sz="3200" dirty="0"/>
            </a:br>
            <a:r>
              <a:rPr lang="en-US" sz="2600" b="0" dirty="0">
                <a:latin typeface="Avenir Next LT Pro" panose="020B0504020202020204" pitchFamily="34" charset="77"/>
              </a:rPr>
              <a:t>Answers to the Plain Language Exercise, cont.</a:t>
            </a:r>
            <a:endParaRPr lang="en-US" sz="2600" dirty="0"/>
          </a:p>
        </p:txBody>
      </p:sp>
    </p:spTree>
    <p:extLst>
      <p:ext uri="{BB962C8B-B14F-4D97-AF65-F5344CB8AC3E}">
        <p14:creationId xmlns:p14="http://schemas.microsoft.com/office/powerpoint/2010/main" val="147899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447799"/>
            <a:ext cx="8825262" cy="4495801"/>
          </a:xfrm>
        </p:spPr>
        <p:txBody>
          <a:bodyPr/>
          <a:lstStyle/>
          <a:p>
            <a:pPr marL="457200" indent="-457200">
              <a:lnSpc>
                <a:spcPct val="114000"/>
              </a:lnSpc>
              <a:spcBef>
                <a:spcPts val="400"/>
              </a:spcBef>
              <a:spcAft>
                <a:spcPts val="1200"/>
              </a:spcAft>
              <a:buFont typeface="+mj-lt"/>
              <a:buAutoNum type="arabicPeriod"/>
            </a:pPr>
            <a:r>
              <a:rPr lang="en-US" sz="2000" dirty="0"/>
              <a:t>Point 1:</a:t>
            </a:r>
          </a:p>
          <a:p>
            <a:pPr marL="457200" indent="-457200">
              <a:lnSpc>
                <a:spcPct val="114000"/>
              </a:lnSpc>
              <a:spcBef>
                <a:spcPts val="400"/>
              </a:spcBef>
              <a:spcAft>
                <a:spcPts val="1200"/>
              </a:spcAft>
              <a:buFont typeface="+mj-lt"/>
              <a:buAutoNum type="arabicPeriod"/>
            </a:pPr>
            <a:r>
              <a:rPr lang="en-US" sz="2000" dirty="0"/>
              <a:t>Point 2:</a:t>
            </a:r>
          </a:p>
          <a:p>
            <a:pPr marL="457200" indent="-457200">
              <a:lnSpc>
                <a:spcPct val="114000"/>
              </a:lnSpc>
              <a:spcBef>
                <a:spcPts val="400"/>
              </a:spcBef>
              <a:spcAft>
                <a:spcPts val="1200"/>
              </a:spcAft>
              <a:buFont typeface="+mj-lt"/>
              <a:buAutoNum type="arabicPeriod"/>
            </a:pPr>
            <a:r>
              <a:rPr lang="en-US" sz="2000" dirty="0"/>
              <a:t>Point 3:</a:t>
            </a:r>
          </a:p>
          <a:p>
            <a:pPr marL="457200" indent="-457200">
              <a:lnSpc>
                <a:spcPct val="114000"/>
              </a:lnSpc>
              <a:spcBef>
                <a:spcPts val="400"/>
              </a:spcBef>
              <a:spcAft>
                <a:spcPts val="1200"/>
              </a:spcAft>
              <a:buFont typeface="+mj-lt"/>
              <a:buAutoNum type="arabicPeriod"/>
            </a:pPr>
            <a:r>
              <a:rPr lang="en-US" sz="2000" dirty="0"/>
              <a:t>Point 4: </a:t>
            </a:r>
          </a:p>
          <a:p>
            <a:pPr marL="457200" indent="-457200">
              <a:lnSpc>
                <a:spcPct val="114000"/>
              </a:lnSpc>
              <a:spcBef>
                <a:spcPts val="400"/>
              </a:spcBef>
              <a:spcAft>
                <a:spcPts val="1200"/>
              </a:spcAft>
              <a:buFont typeface="+mj-lt"/>
              <a:buAutoNum type="arabicPeriod"/>
            </a:pPr>
            <a:r>
              <a:rPr lang="en-US" sz="2000" dirty="0"/>
              <a:t>Point 5:</a:t>
            </a:r>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68300" y="268553"/>
            <a:ext cx="10972800" cy="950647"/>
          </a:xfrm>
        </p:spPr>
        <p:txBody>
          <a:bodyPr>
            <a:normAutofit/>
          </a:bodyPr>
          <a:lstStyle/>
          <a:p>
            <a:r>
              <a:rPr lang="en-US" sz="3200" spc="100" dirty="0"/>
              <a:t>Lessons learned about plain language</a:t>
            </a:r>
            <a:endParaRPr lang="en-US" sz="3200" dirty="0"/>
          </a:p>
        </p:txBody>
      </p:sp>
    </p:spTree>
    <p:extLst>
      <p:ext uri="{BB962C8B-B14F-4D97-AF65-F5344CB8AC3E}">
        <p14:creationId xmlns:p14="http://schemas.microsoft.com/office/powerpoint/2010/main" val="384652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381000" y="1357661"/>
            <a:ext cx="11430000" cy="4724400"/>
          </a:xfrm>
        </p:spPr>
        <p:txBody>
          <a:bodyPr/>
          <a:lstStyle/>
          <a:p>
            <a:pPr marL="457200" indent="-457200">
              <a:lnSpc>
                <a:spcPct val="114000"/>
              </a:lnSpc>
              <a:spcBef>
                <a:spcPts val="400"/>
              </a:spcBef>
              <a:spcAft>
                <a:spcPts val="600"/>
              </a:spcAft>
              <a:buFont typeface="+mj-lt"/>
              <a:buAutoNum type="arabicPeriod"/>
            </a:pPr>
            <a:r>
              <a:rPr lang="en-US" sz="2000" dirty="0"/>
              <a:t>Documents like informed consent can have very dense legal language, which seems to be more about protecting the research entity than the participant. </a:t>
            </a:r>
          </a:p>
          <a:p>
            <a:pPr marL="457200" indent="-457200">
              <a:lnSpc>
                <a:spcPct val="114000"/>
              </a:lnSpc>
              <a:spcBef>
                <a:spcPts val="400"/>
              </a:spcBef>
              <a:spcAft>
                <a:spcPts val="600"/>
              </a:spcAft>
              <a:buFont typeface="+mj-lt"/>
              <a:buAutoNum type="arabicPeriod"/>
            </a:pPr>
            <a:r>
              <a:rPr lang="en-US" sz="2000" dirty="0"/>
              <a:t>This takes more time than you might guess. But once done properly, the revised language is much easier for everyone, not just people with disabilities, to understand. </a:t>
            </a:r>
          </a:p>
          <a:p>
            <a:pPr marL="457200" indent="-457200">
              <a:lnSpc>
                <a:spcPct val="114000"/>
              </a:lnSpc>
              <a:spcBef>
                <a:spcPts val="400"/>
              </a:spcBef>
              <a:spcAft>
                <a:spcPts val="600"/>
              </a:spcAft>
              <a:buFont typeface="+mj-lt"/>
              <a:buAutoNum type="arabicPeriod"/>
            </a:pPr>
            <a:r>
              <a:rPr lang="en-US" sz="2000" dirty="0"/>
              <a:t>Creating plain language versions is an art. If you are using a health literacy editor, you may need to try different types of changes (e.g., breaking up text, simpler words, active voice) over multiple rounds of editing to reduce the grade level. Note that such editors are helpful guides but should not be used rigidly. It is better for real people/communities to review the text.</a:t>
            </a:r>
          </a:p>
          <a:p>
            <a:pPr marL="457200" indent="-457200">
              <a:lnSpc>
                <a:spcPct val="114000"/>
              </a:lnSpc>
              <a:spcBef>
                <a:spcPts val="400"/>
              </a:spcBef>
              <a:spcAft>
                <a:spcPts val="600"/>
              </a:spcAft>
              <a:buFont typeface="+mj-lt"/>
              <a:buAutoNum type="arabicPeriod"/>
            </a:pPr>
            <a:r>
              <a:rPr lang="en-US" sz="2000" dirty="0"/>
              <a:t>It may be ok to have one complex word in a sentence, especially if it has been defined before in the document, but having multiple complex words in a sentence is problematic.</a:t>
            </a:r>
          </a:p>
          <a:p>
            <a:pPr marL="457200" indent="-457200">
              <a:lnSpc>
                <a:spcPct val="114000"/>
              </a:lnSpc>
              <a:spcBef>
                <a:spcPts val="400"/>
              </a:spcBef>
              <a:spcAft>
                <a:spcPts val="600"/>
              </a:spcAft>
              <a:buFont typeface="+mj-lt"/>
              <a:buAutoNum type="arabicPeriod"/>
            </a:pPr>
            <a:r>
              <a:rPr lang="en-US" sz="2000" dirty="0"/>
              <a:t>Consider cutting the amount of text to only include what is important to communicate.</a:t>
            </a:r>
          </a:p>
          <a:p>
            <a:pPr marL="457200" indent="-457200">
              <a:lnSpc>
                <a:spcPct val="114000"/>
              </a:lnSpc>
              <a:spcBef>
                <a:spcPts val="400"/>
              </a:spcBef>
              <a:spcAft>
                <a:spcPts val="600"/>
              </a:spcAft>
              <a:buFont typeface="+mj-lt"/>
              <a:buAutoNum type="arabicPeriod"/>
            </a:pPr>
            <a:endParaRPr lang="en-US" sz="1800" dirty="0">
              <a:solidFill>
                <a:srgbClr val="3E3E3E"/>
              </a:solidFill>
            </a:endParaRPr>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68300" y="268553"/>
            <a:ext cx="10972800" cy="950647"/>
          </a:xfrm>
        </p:spPr>
        <p:txBody>
          <a:bodyPr>
            <a:normAutofit fontScale="90000"/>
          </a:bodyPr>
          <a:lstStyle/>
          <a:p>
            <a:pPr>
              <a:lnSpc>
                <a:spcPct val="100000"/>
              </a:lnSpc>
            </a:pPr>
            <a:r>
              <a:rPr lang="en-US" sz="3600" dirty="0"/>
              <a:t>Example</a:t>
            </a:r>
            <a:br>
              <a:rPr lang="en-US" sz="4000" dirty="0"/>
            </a:br>
            <a:r>
              <a:rPr lang="en-US" sz="2900" b="0" dirty="0">
                <a:latin typeface="Avenir Next LT Pro" panose="020B0504020202020204" pitchFamily="34" charset="77"/>
              </a:rPr>
              <a:t>Lessons learned about plain language</a:t>
            </a:r>
          </a:p>
        </p:txBody>
      </p:sp>
    </p:spTree>
    <p:extLst>
      <p:ext uri="{BB962C8B-B14F-4D97-AF65-F5344CB8AC3E}">
        <p14:creationId xmlns:p14="http://schemas.microsoft.com/office/powerpoint/2010/main" val="157503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381000" y="1357661"/>
            <a:ext cx="11430000" cy="4724400"/>
          </a:xfrm>
        </p:spPr>
        <p:txBody>
          <a:bodyPr/>
          <a:lstStyle/>
          <a:p>
            <a:pPr marL="457200" indent="-457200">
              <a:lnSpc>
                <a:spcPct val="114000"/>
              </a:lnSpc>
              <a:spcBef>
                <a:spcPts val="400"/>
              </a:spcBef>
              <a:spcAft>
                <a:spcPts val="1200"/>
              </a:spcAft>
              <a:buFont typeface="+mj-lt"/>
              <a:buAutoNum type="arabicPeriod"/>
            </a:pPr>
            <a:r>
              <a:rPr lang="en-US" sz="2000" dirty="0">
                <a:solidFill>
                  <a:srgbClr val="3E3E3E"/>
                </a:solidFill>
              </a:rPr>
              <a:t>The MTCT Center. Health Literacy in Clinical Research website: Plain language. Available from: </a:t>
            </a:r>
            <a:r>
              <a:rPr lang="en-US" sz="2000" dirty="0">
                <a:solidFill>
                  <a:schemeClr val="accent1"/>
                </a:solidFill>
                <a:hlinkClick r:id="rId3">
                  <a:extLst>
                    <a:ext uri="{A12FA001-AC4F-418D-AE19-62706E023703}">
                      <ahyp:hlinkClr xmlns:ahyp="http://schemas.microsoft.com/office/drawing/2018/hyperlinkcolor" val="tx"/>
                    </a:ext>
                  </a:extLst>
                </a:hlinkClick>
              </a:rPr>
              <a:t>https://mrctcenter.org/health-literacy/tools/overview/plain-language/</a:t>
            </a:r>
            <a:r>
              <a:rPr lang="en-US" sz="2000" dirty="0">
                <a:solidFill>
                  <a:schemeClr val="accent1"/>
                </a:solidFill>
              </a:rPr>
              <a:t> </a:t>
            </a:r>
          </a:p>
          <a:p>
            <a:pPr marL="471488" indent="-471488">
              <a:lnSpc>
                <a:spcPct val="114000"/>
              </a:lnSpc>
              <a:spcBef>
                <a:spcPts val="400"/>
              </a:spcBef>
              <a:spcAft>
                <a:spcPts val="1200"/>
              </a:spcAft>
              <a:buFont typeface="+mj-lt"/>
              <a:buAutoNum type="arabicPeriod"/>
            </a:pPr>
            <a:r>
              <a:rPr lang="en-US" sz="2000" dirty="0"/>
              <a:t> </a:t>
            </a:r>
            <a:r>
              <a:rPr lang="en-US" sz="2000" dirty="0">
                <a:solidFill>
                  <a:schemeClr val="accent1"/>
                </a:solidFill>
                <a:hlinkClick r:id="rId4">
                  <a:extLst>
                    <a:ext uri="{A12FA001-AC4F-418D-AE19-62706E023703}">
                      <ahyp:hlinkClr xmlns:ahyp="http://schemas.microsoft.com/office/drawing/2018/hyperlinkcolor" val="tx"/>
                    </a:ext>
                  </a:extLst>
                </a:hlinkClick>
              </a:rPr>
              <a:t>https://www.plainlanguage.gov/</a:t>
            </a:r>
            <a:r>
              <a:rPr lang="en-US" sz="2000" dirty="0">
                <a:solidFill>
                  <a:schemeClr val="accent1"/>
                </a:solidFill>
              </a:rPr>
              <a:t> </a:t>
            </a:r>
          </a:p>
          <a:p>
            <a:pPr marL="457200" indent="-457200">
              <a:lnSpc>
                <a:spcPct val="114000"/>
              </a:lnSpc>
              <a:spcBef>
                <a:spcPts val="400"/>
              </a:spcBef>
              <a:spcAft>
                <a:spcPts val="1200"/>
              </a:spcAft>
              <a:buFont typeface="+mj-lt"/>
              <a:buAutoNum type="arabicPeriod"/>
            </a:pPr>
            <a:r>
              <a:rPr lang="en-US" sz="2000" dirty="0">
                <a:solidFill>
                  <a:srgbClr val="3E3E3E"/>
                </a:solidFill>
              </a:rPr>
              <a:t>Harvard Catalyst. Plain language materials development checklist. Available from: </a:t>
            </a:r>
            <a:r>
              <a:rPr lang="en-US" sz="2000" dirty="0">
                <a:solidFill>
                  <a:schemeClr val="accent1"/>
                </a:solidFill>
                <a:hlinkClick r:id="rId5">
                  <a:extLst>
                    <a:ext uri="{A12FA001-AC4F-418D-AE19-62706E023703}">
                      <ahyp:hlinkClr xmlns:ahyp="http://schemas.microsoft.com/office/drawing/2018/hyperlinkcolor" val="tx"/>
                    </a:ext>
                  </a:extLst>
                </a:hlinkClick>
              </a:rPr>
              <a:t>https://catalyst.harvard.edu/wp-content/uploads/2023/02/Plain-language-checklist-FINAL-fillable.pdf</a:t>
            </a:r>
            <a:r>
              <a:rPr lang="en-US" sz="2000" dirty="0">
                <a:solidFill>
                  <a:schemeClr val="accent1"/>
                </a:solidFill>
              </a:rPr>
              <a:t> </a:t>
            </a:r>
          </a:p>
          <a:p>
            <a:pPr marL="457200" indent="-457200">
              <a:lnSpc>
                <a:spcPct val="114000"/>
              </a:lnSpc>
              <a:spcBef>
                <a:spcPts val="400"/>
              </a:spcBef>
              <a:spcAft>
                <a:spcPts val="1200"/>
              </a:spcAft>
              <a:buFont typeface="+mj-lt"/>
              <a:buAutoNum type="arabicPeriod"/>
            </a:pPr>
            <a:r>
              <a:rPr lang="en-US" sz="2000" dirty="0" err="1">
                <a:solidFill>
                  <a:srgbClr val="3E3E3E"/>
                </a:solidFill>
              </a:rPr>
              <a:t>Warmington</a:t>
            </a:r>
            <a:r>
              <a:rPr lang="en-US" sz="2000" dirty="0">
                <a:solidFill>
                  <a:srgbClr val="3E3E3E"/>
                </a:solidFill>
              </a:rPr>
              <a:t> K. Plain language strategies (webinar). Available from: </a:t>
            </a:r>
            <a:r>
              <a:rPr lang="en-US" sz="2000" dirty="0">
                <a:solidFill>
                  <a:schemeClr val="accent1"/>
                </a:solidFill>
                <a:hlinkClick r:id="rId6">
                  <a:extLst>
                    <a:ext uri="{A12FA001-AC4F-418D-AE19-62706E023703}">
                      <ahyp:hlinkClr xmlns:ahyp="http://schemas.microsoft.com/office/drawing/2018/hyperlinkcolor" val="tx"/>
                    </a:ext>
                  </a:extLst>
                </a:hlinkClick>
              </a:rPr>
              <a:t>https://iod.unh.edu/resource/plain-language-strategies</a:t>
            </a:r>
            <a:r>
              <a:rPr lang="en-US" sz="2000" dirty="0">
                <a:solidFill>
                  <a:schemeClr val="accent1"/>
                </a:solidFill>
              </a:rPr>
              <a:t> </a:t>
            </a:r>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68300" y="268553"/>
            <a:ext cx="10972800" cy="950647"/>
          </a:xfrm>
        </p:spPr>
        <p:txBody>
          <a:bodyPr>
            <a:normAutofit/>
          </a:bodyPr>
          <a:lstStyle/>
          <a:p>
            <a:r>
              <a:rPr lang="en-US" sz="3100" dirty="0"/>
              <a:t>Additional resources for plain language</a:t>
            </a:r>
            <a:endParaRPr lang="en-US" sz="2900" b="0" dirty="0">
              <a:latin typeface="Avenir Next LT Pro" panose="020B0504020202020204" pitchFamily="34" charset="77"/>
            </a:endParaRPr>
          </a:p>
        </p:txBody>
      </p:sp>
    </p:spTree>
    <p:extLst>
      <p:ext uri="{BB962C8B-B14F-4D97-AF65-F5344CB8AC3E}">
        <p14:creationId xmlns:p14="http://schemas.microsoft.com/office/powerpoint/2010/main" val="2145353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381000" y="1157415"/>
            <a:ext cx="11430000" cy="1665514"/>
          </a:xfrm>
        </p:spPr>
        <p:txBody>
          <a:bodyPr/>
          <a:lstStyle/>
          <a:p>
            <a:pPr marL="342900" indent="-342900">
              <a:lnSpc>
                <a:spcPct val="110000"/>
              </a:lnSpc>
              <a:spcAft>
                <a:spcPts val="1400"/>
              </a:spcAft>
              <a:buClr>
                <a:schemeClr val="accent3"/>
              </a:buClr>
              <a:buFont typeface="Arial" panose="020B0604020202020204" pitchFamily="34" charset="0"/>
              <a:buChar char="•"/>
            </a:pPr>
            <a:r>
              <a:rPr lang="en-US" sz="2000" dirty="0">
                <a:solidFill>
                  <a:srgbClr val="002A44"/>
                </a:solidFill>
              </a:rPr>
              <a:t>July 9, 2024: Accessibility 101: How to Write Alt-Text and Map Participant Journeys. Available at: </a:t>
            </a:r>
            <a:r>
              <a:rPr lang="en-US" sz="2000" dirty="0">
                <a:solidFill>
                  <a:schemeClr val="accent1"/>
                </a:solidFill>
                <a:hlinkClick r:id="rId3">
                  <a:extLst>
                    <a:ext uri="{A12FA001-AC4F-418D-AE19-62706E023703}">
                      <ahyp:hlinkClr xmlns:ahyp="http://schemas.microsoft.com/office/drawing/2018/hyperlinkcolor" val="tx"/>
                    </a:ext>
                  </a:extLst>
                </a:hlinkClick>
              </a:rPr>
              <a:t>https://mrctcenter.org/?sfid=229&amp;_sf_s=accessibility%20101</a:t>
            </a:r>
            <a:r>
              <a:rPr lang="en-US" sz="2000" dirty="0">
                <a:solidFill>
                  <a:schemeClr val="accent1"/>
                </a:solidFill>
              </a:rPr>
              <a:t> </a:t>
            </a:r>
          </a:p>
          <a:p>
            <a:pPr marL="342900" indent="-342900">
              <a:lnSpc>
                <a:spcPct val="110000"/>
              </a:lnSpc>
              <a:spcAft>
                <a:spcPts val="1400"/>
              </a:spcAft>
              <a:buClr>
                <a:schemeClr val="accent3"/>
              </a:buClr>
              <a:buFont typeface="Arial" panose="020B0604020202020204" pitchFamily="34" charset="0"/>
              <a:buChar char="•"/>
            </a:pPr>
            <a:r>
              <a:rPr lang="en-US" sz="2000" dirty="0">
                <a:solidFill>
                  <a:srgbClr val="002A44"/>
                </a:solidFill>
                <a:latin typeface="Avenir Next LT Pro" panose="020B0504020202020204" pitchFamily="34" charset="77"/>
              </a:rPr>
              <a:t>October 22, 2024: Implementing Health Literacy Training in HRPPS and IRBs. Available at: TBD</a:t>
            </a:r>
          </a:p>
          <a:p>
            <a:r>
              <a:rPr lang="en-US" sz="2000" dirty="0">
                <a:solidFill>
                  <a:srgbClr val="002A44"/>
                </a:solidFill>
              </a:rPr>
              <a:t>Please note, t</a:t>
            </a:r>
            <a:r>
              <a:rPr lang="en-US" sz="2000" dirty="0">
                <a:solidFill>
                  <a:srgbClr val="002A44"/>
                </a:solidFill>
                <a:latin typeface="Avenir Next LT Pro" panose="020B0504020202020204" pitchFamily="34" charset="77"/>
              </a:rPr>
              <a:t>hese webinars have been conducted in collaboration with Research Ethics Action Collaborative for HRPPs (REACH) Project. For a list of additional REACH resources, please see: </a:t>
            </a:r>
            <a:r>
              <a:rPr lang="en-US" sz="2000" dirty="0">
                <a:solidFill>
                  <a:schemeClr val="accent1"/>
                </a:solidFill>
                <a:latin typeface="Avenir Next LT Pro" panose="020B0504020202020204" pitchFamily="34" charset="77"/>
                <a:hlinkClick r:id="rId4">
                  <a:extLst>
                    <a:ext uri="{A12FA001-AC4F-418D-AE19-62706E023703}">
                      <ahyp:hlinkClr xmlns:ahyp="http://schemas.microsoft.com/office/drawing/2018/hyperlinkcolor" val="tx"/>
                    </a:ext>
                  </a:extLst>
                </a:hlinkClick>
              </a:rPr>
              <a:t>https://mrctcenter.org/wp-content/uploads/2024/03/REACH-Resource-List-BB.pdf</a:t>
            </a:r>
            <a:r>
              <a:rPr lang="en-US" sz="2000" dirty="0">
                <a:solidFill>
                  <a:schemeClr val="accent1"/>
                </a:solidFill>
                <a:latin typeface="Avenir Next LT Pro" panose="020B0504020202020204" pitchFamily="34" charset="77"/>
              </a:rPr>
              <a:t> </a:t>
            </a: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p:txBody>
          <a:bodyPr>
            <a:noAutofit/>
          </a:bodyPr>
          <a:lstStyle/>
          <a:p>
            <a:r>
              <a:rPr lang="en-US" sz="3200" spc="100" dirty="0">
                <a:latin typeface="Avenir Next LT Pro Demi" panose="020B0704020202020204" pitchFamily="34" charset="0"/>
                <a:ea typeface="ＭＳ Ｐゴシック" panose="020B0600070205080204" pitchFamily="34" charset="-128"/>
              </a:rPr>
              <a:t>Accessibility 101 Webinars</a:t>
            </a:r>
            <a:endParaRPr lang="en-US" sz="3200" spc="100" dirty="0">
              <a:latin typeface="Avenir Next LT Pro Demi" panose="020B0704020202020204" pitchFamily="34" charset="0"/>
            </a:endParaRPr>
          </a:p>
        </p:txBody>
      </p:sp>
      <p:pic>
        <p:nvPicPr>
          <p:cNvPr id="2" name="Picture 1" descr="A graphic that has REACH in large font over the full title: Research Ethics Action Collaborative for HRPPs. Then there are four logos: the MRCT center, Mass General Brigham, AAHRPP, and PRIM&amp;R.">
            <a:extLst>
              <a:ext uri="{FF2B5EF4-FFF2-40B4-BE49-F238E27FC236}">
                <a16:creationId xmlns:a16="http://schemas.microsoft.com/office/drawing/2014/main" id="{638EE530-7816-9572-4DF7-376D1EA29B2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61038" y="3781168"/>
            <a:ext cx="5857850" cy="2390003"/>
          </a:xfrm>
          <a:prstGeom prst="rect">
            <a:avLst/>
          </a:prstGeom>
          <a:ln w="38100">
            <a:solidFill>
              <a:schemeClr val="accent3"/>
            </a:solidFill>
          </a:ln>
        </p:spPr>
      </p:pic>
    </p:spTree>
    <p:extLst>
      <p:ext uri="{BB962C8B-B14F-4D97-AF65-F5344CB8AC3E}">
        <p14:creationId xmlns:p14="http://schemas.microsoft.com/office/powerpoint/2010/main" val="77135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4C79DD-4E68-EEEB-C1D7-7411F2A6550F}"/>
              </a:ext>
            </a:extLst>
          </p:cNvPr>
          <p:cNvSpPr txBox="1">
            <a:spLocks/>
          </p:cNvSpPr>
          <p:nvPr/>
        </p:nvSpPr>
        <p:spPr>
          <a:xfrm>
            <a:off x="992727" y="4098546"/>
            <a:ext cx="4450586" cy="38754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30" normalizeH="0" baseline="0" noProof="0" dirty="0">
                <a:ln>
                  <a:noFill/>
                </a:ln>
                <a:solidFill>
                  <a:srgbClr val="023C54"/>
                </a:solidFill>
                <a:effectLst/>
                <a:uLnTx/>
                <a:uFillTx/>
                <a:latin typeface="Avenir Next LT Pro Demi" panose="020B0504020202020204" pitchFamily="34" charset="77"/>
                <a:ea typeface="ＭＳ Ｐゴシック" panose="020B0600070205080204" pitchFamily="34" charset="-128"/>
                <a:cs typeface="+mn-cs"/>
              </a:rPr>
              <a:t>Learn more at </a:t>
            </a:r>
            <a:r>
              <a:rPr kumimoji="0" lang="en-US" sz="1400" b="1" i="0" u="none" strike="noStrike" kern="1200" cap="none" spc="30" normalizeH="0" baseline="0" noProof="0" dirty="0" err="1">
                <a:ln>
                  <a:noFill/>
                </a:ln>
                <a:solidFill>
                  <a:srgbClr val="023C54"/>
                </a:solidFill>
                <a:effectLst/>
                <a:uLnTx/>
                <a:uFillTx/>
                <a:latin typeface="Avenir Next LT Pro Demi" panose="020B0504020202020204" pitchFamily="34" charset="77"/>
                <a:ea typeface="ＭＳ Ｐゴシック" panose="020B0600070205080204" pitchFamily="34" charset="-128"/>
                <a:cs typeface="+mn-cs"/>
              </a:rPr>
              <a:t>www.mrctcenter.org</a:t>
            </a:r>
            <a:endParaRPr kumimoji="0" lang="en-US" sz="1400" b="1" i="0" u="none" strike="noStrike" kern="1200" cap="none" spc="30" normalizeH="0" baseline="0" noProof="0" dirty="0">
              <a:ln>
                <a:noFill/>
              </a:ln>
              <a:solidFill>
                <a:srgbClr val="023C54"/>
              </a:solidFill>
              <a:effectLst/>
              <a:uLnTx/>
              <a:uFillTx/>
              <a:latin typeface="Avenir Next LT Pro Demi" panose="020B0504020202020204" pitchFamily="34" charset="77"/>
              <a:ea typeface="ＭＳ Ｐゴシック" panose="020B0600070205080204" pitchFamily="34" charset="-128"/>
              <a:cs typeface="+mn-cs"/>
            </a:endParaRPr>
          </a:p>
        </p:txBody>
      </p:sp>
      <p:pic>
        <p:nvPicPr>
          <p:cNvPr id="8" name="Picture 8" descr="The MRCT Center Logo. A red shield with the letters MRCT carved out, next to the words “Multi-regional clinical trials. the mrct center of brigham and women’s hospital and harvard”">
            <a:extLst>
              <a:ext uri="{FF2B5EF4-FFF2-40B4-BE49-F238E27FC236}">
                <a16:creationId xmlns:a16="http://schemas.microsoft.com/office/drawing/2014/main" id="{7BD54106-7EF1-71EA-DFAB-523856BE3A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48246" y="2943809"/>
            <a:ext cx="4243753" cy="1968117"/>
          </a:xfrm>
          <a:prstGeom prst="rect">
            <a:avLst/>
          </a:prstGeom>
        </p:spPr>
      </p:pic>
      <p:sp>
        <p:nvSpPr>
          <p:cNvPr id="5" name="Rectangle 4">
            <a:extLst>
              <a:ext uri="{FF2B5EF4-FFF2-40B4-BE49-F238E27FC236}">
                <a16:creationId xmlns:a16="http://schemas.microsoft.com/office/drawing/2014/main" id="{950DD15C-C74C-635C-AEAD-0A810A9F4EE5}"/>
              </a:ext>
              <a:ext uri="{C183D7F6-B498-43B3-948B-1728B52AA6E4}">
                <adec:decorative xmlns:adec="http://schemas.microsoft.com/office/drawing/2017/decorative" val="1"/>
              </a:ext>
            </a:extLst>
          </p:cNvPr>
          <p:cNvSpPr/>
          <p:nvPr/>
        </p:nvSpPr>
        <p:spPr>
          <a:xfrm>
            <a:off x="-1" y="2345279"/>
            <a:ext cx="12192000" cy="1092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FB0BB327-8E07-3F72-FDCB-4E9AC055A25A}"/>
              </a:ext>
            </a:extLst>
          </p:cNvPr>
          <p:cNvSpPr>
            <a:spLocks noGrp="1"/>
          </p:cNvSpPr>
          <p:nvPr>
            <p:ph type="title" idx="4294967295"/>
          </p:nvPr>
        </p:nvSpPr>
        <p:spPr>
          <a:xfrm>
            <a:off x="876300" y="3510149"/>
            <a:ext cx="6096000" cy="496888"/>
          </a:xfrm>
        </p:spPr>
        <p:txBody>
          <a:bodyPr>
            <a:noAutofit/>
          </a:bodyPr>
          <a:lstStyle/>
          <a:p>
            <a:r>
              <a:rPr lang="en-US" sz="6000" dirty="0"/>
              <a:t>Thank You!</a:t>
            </a:r>
          </a:p>
        </p:txBody>
      </p:sp>
      <p:pic>
        <p:nvPicPr>
          <p:cNvPr id="3" name="Picture 2">
            <a:extLst>
              <a:ext uri="{FF2B5EF4-FFF2-40B4-BE49-F238E27FC236}">
                <a16:creationId xmlns:a16="http://schemas.microsoft.com/office/drawing/2014/main" id="{AA376253-6BFD-8DD0-D731-B9A734FDEA0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 y="0"/>
            <a:ext cx="12192000" cy="2345279"/>
          </a:xfrm>
          <a:prstGeom prst="rect">
            <a:avLst/>
          </a:prstGeom>
        </p:spPr>
      </p:pic>
    </p:spTree>
    <p:extLst>
      <p:ext uri="{BB962C8B-B14F-4D97-AF65-F5344CB8AC3E}">
        <p14:creationId xmlns:p14="http://schemas.microsoft.com/office/powerpoint/2010/main" val="200666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B445C0-FB34-9E6E-FC53-F436775E53A3}"/>
              </a:ext>
            </a:extLst>
          </p:cNvPr>
          <p:cNvSpPr>
            <a:spLocks noGrp="1"/>
          </p:cNvSpPr>
          <p:nvPr>
            <p:ph type="body" sz="quarter" idx="10"/>
          </p:nvPr>
        </p:nvSpPr>
        <p:spPr>
          <a:xfrm>
            <a:off x="7132870" y="2896377"/>
            <a:ext cx="4233447" cy="1860818"/>
          </a:xfrm>
        </p:spPr>
        <p:txBody>
          <a:bodyPr/>
          <a:lstStyle/>
          <a:p>
            <a:r>
              <a:rPr lang="en-US" sz="2000" dirty="0"/>
              <a:t>The MRCT Center is an applied policy center focused on addressing the conduct, oversight, ethics and regulatory environment for clinical trials around the world.</a:t>
            </a:r>
          </a:p>
          <a:p>
            <a:endParaRPr lang="en-US" dirty="0"/>
          </a:p>
          <a:p>
            <a:endParaRPr lang="en-US" dirty="0"/>
          </a:p>
        </p:txBody>
      </p:sp>
      <p:sp>
        <p:nvSpPr>
          <p:cNvPr id="2" name="Title 3">
            <a:extLst>
              <a:ext uri="{FF2B5EF4-FFF2-40B4-BE49-F238E27FC236}">
                <a16:creationId xmlns:a16="http://schemas.microsoft.com/office/drawing/2014/main" id="{476B2DBE-7463-2B8D-B655-33C3C155EFA9}"/>
              </a:ext>
            </a:extLst>
          </p:cNvPr>
          <p:cNvSpPr>
            <a:spLocks noGrp="1"/>
          </p:cNvSpPr>
          <p:nvPr>
            <p:ph type="title"/>
          </p:nvPr>
        </p:nvSpPr>
        <p:spPr>
          <a:xfrm>
            <a:off x="7132871" y="2319836"/>
            <a:ext cx="2559765" cy="496710"/>
          </a:xfrm>
        </p:spPr>
        <p:txBody>
          <a:bodyPr>
            <a:noAutofit/>
          </a:bodyPr>
          <a:lstStyle/>
          <a:p>
            <a:r>
              <a:rPr lang="en-US" sz="3200" dirty="0">
                <a:latin typeface="Avenir Next LT Pro Demi" panose="020B0704020202020204" pitchFamily="34" charset="0"/>
                <a:ea typeface="ＭＳ Ｐゴシック" panose="020B0600070205080204" pitchFamily="34" charset="-128"/>
              </a:rPr>
              <a:t>About Us</a:t>
            </a:r>
            <a:endParaRPr lang="en-US" sz="3200" dirty="0">
              <a:latin typeface="Avenir Next LT Pro Demi" panose="020B0704020202020204" pitchFamily="34" charset="0"/>
            </a:endParaRPr>
          </a:p>
        </p:txBody>
      </p:sp>
      <p:pic>
        <p:nvPicPr>
          <p:cNvPr id="17" name="Graphic 16" descr="A graphic showing four rectangles united by the MRCT Center logo. The four rectangles read: “develop standards,” “establish best practices,” “identify opportunities for improvement,” “improve transparency”  ">
            <a:extLst>
              <a:ext uri="{FF2B5EF4-FFF2-40B4-BE49-F238E27FC236}">
                <a16:creationId xmlns:a16="http://schemas.microsoft.com/office/drawing/2014/main" id="{9F045160-464E-A5FA-0EC6-45FAE992F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347" y="1631920"/>
            <a:ext cx="5861201" cy="3660486"/>
          </a:xfrm>
          <a:prstGeom prst="rect">
            <a:avLst/>
          </a:prstGeom>
        </p:spPr>
      </p:pic>
      <p:cxnSp>
        <p:nvCxnSpPr>
          <p:cNvPr id="18" name="Straight Connector 17">
            <a:extLst>
              <a:ext uri="{FF2B5EF4-FFF2-40B4-BE49-F238E27FC236}">
                <a16:creationId xmlns:a16="http://schemas.microsoft.com/office/drawing/2014/main" id="{B8A19DED-9D91-EAD1-2A36-AD18D2A096ED}"/>
              </a:ext>
              <a:ext uri="{C183D7F6-B498-43B3-948B-1728B52AA6E4}">
                <adec:decorative xmlns:adec="http://schemas.microsoft.com/office/drawing/2017/decorative" val="1"/>
              </a:ext>
            </a:extLst>
          </p:cNvPr>
          <p:cNvCxnSpPr>
            <a:cxnSpLocks/>
          </p:cNvCxnSpPr>
          <p:nvPr/>
        </p:nvCxnSpPr>
        <p:spPr>
          <a:xfrm>
            <a:off x="6865121" y="1527120"/>
            <a:ext cx="0" cy="3870087"/>
          </a:xfrm>
          <a:prstGeom prst="line">
            <a:avLst/>
          </a:prstGeom>
          <a:ln w="12700">
            <a:solidFill>
              <a:srgbClr val="A704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07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368300" y="1047132"/>
            <a:ext cx="10535489" cy="4542785"/>
          </a:xfrm>
        </p:spPr>
        <p:txBody>
          <a:bodyPr/>
          <a:lstStyle/>
          <a:p>
            <a:pPr marL="0" indent="0">
              <a:buNone/>
            </a:pPr>
            <a:r>
              <a:rPr lang="en-US" sz="2000" dirty="0"/>
              <a:t>This module is the 6</a:t>
            </a:r>
            <a:r>
              <a:rPr lang="en-US" sz="2000" baseline="30000" dirty="0"/>
              <a:t>th</a:t>
            </a:r>
            <a:r>
              <a:rPr lang="en-US" sz="2000" dirty="0"/>
              <a:t> in the Accessibility 101 training series. These modules can be taken on an individual basis or used by moderators (with permission from, and acknowledgement of, the MRCT Center) for group training.</a:t>
            </a:r>
          </a:p>
          <a:p>
            <a:r>
              <a:rPr lang="en-US" sz="2000" dirty="0"/>
              <a:t> Accessibility 101 Training Module 1_Learning About Disability Inclusion </a:t>
            </a:r>
          </a:p>
          <a:p>
            <a:r>
              <a:rPr lang="en-US" sz="2000" dirty="0"/>
              <a:t>Accessibility 101 Training Module 2_Mapping the Participant Journey</a:t>
            </a:r>
          </a:p>
          <a:p>
            <a:r>
              <a:rPr lang="en-US" sz="2000" dirty="0"/>
              <a:t>Accessibility 101 Training Module 3_Creating Alt Text </a:t>
            </a:r>
          </a:p>
          <a:p>
            <a:r>
              <a:rPr lang="en-US" sz="2000" dirty="0"/>
              <a:t>Accessibility 101 Training Module 4_Assessing Color Contrast</a:t>
            </a:r>
          </a:p>
          <a:p>
            <a:r>
              <a:rPr lang="en-US" sz="2000" b="1" dirty="0"/>
              <a:t>Accessibility 101 Training Module 5_Using Plain Language</a:t>
            </a:r>
          </a:p>
          <a:p>
            <a:r>
              <a:rPr lang="en-US" sz="2000" dirty="0"/>
              <a:t>Accessibility 101 Training Module 6_Developing Accessible PowerPoints</a:t>
            </a:r>
          </a:p>
          <a:p>
            <a:pPr marL="0" indent="0">
              <a:buClr>
                <a:schemeClr val="accent4"/>
              </a:buClr>
              <a:buNone/>
            </a:pPr>
            <a:r>
              <a:rPr lang="en-US" sz="2000" dirty="0"/>
              <a:t>Website: TBD</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sz="3200" dirty="0"/>
              <a:t>Accessibility 101 Training Modules</a:t>
            </a:r>
          </a:p>
        </p:txBody>
      </p:sp>
    </p:spTree>
    <p:extLst>
      <p:ext uri="{BB962C8B-B14F-4D97-AF65-F5344CB8AC3E}">
        <p14:creationId xmlns:p14="http://schemas.microsoft.com/office/powerpoint/2010/main" val="347111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688528" y="989033"/>
            <a:ext cx="8457419" cy="4879934"/>
          </a:xfrm>
        </p:spPr>
        <p:txBody>
          <a:bodyPr/>
          <a:lstStyle/>
          <a:p>
            <a:pPr marL="0" indent="0">
              <a:lnSpc>
                <a:spcPct val="110000"/>
              </a:lnSpc>
              <a:spcBef>
                <a:spcPts val="0"/>
              </a:spcBef>
              <a:spcAft>
                <a:spcPts val="1400"/>
              </a:spcAft>
              <a:buNone/>
            </a:pPr>
            <a:r>
              <a:rPr lang="en-US" sz="2000" dirty="0">
                <a:latin typeface="Avenir Next LT Pro" panose="020B0504020202020204" pitchFamily="34" charset="0"/>
              </a:rPr>
              <a:t>Plain language is a clear and understandable way of communicating. Clear communication is critical when the information being communicated is necessary for people to make important decisions, such as in clinical research.</a:t>
            </a:r>
          </a:p>
          <a:p>
            <a:pPr marL="0" indent="0">
              <a:lnSpc>
                <a:spcPct val="110000"/>
              </a:lnSpc>
              <a:spcBef>
                <a:spcPts val="0"/>
              </a:spcBef>
              <a:spcAft>
                <a:spcPts val="1400"/>
              </a:spcAft>
              <a:buNone/>
            </a:pPr>
            <a:r>
              <a:rPr lang="en-US" sz="2000" dirty="0">
                <a:latin typeface="Avenir Next LT Pro" panose="020B0504020202020204" pitchFamily="34" charset="0"/>
              </a:rPr>
              <a:t>The intent is that your audience will be able to understand what you are communicating they first time they read or hear it.</a:t>
            </a:r>
          </a:p>
          <a:p>
            <a:pPr marL="0" indent="0">
              <a:lnSpc>
                <a:spcPct val="110000"/>
              </a:lnSpc>
              <a:spcBef>
                <a:spcPts val="0"/>
              </a:spcBef>
              <a:spcAft>
                <a:spcPts val="1400"/>
              </a:spcAft>
              <a:buNone/>
            </a:pPr>
            <a:r>
              <a:rPr lang="en-US" sz="2000" dirty="0">
                <a:latin typeface="Avenir Next LT Pro" panose="020B0504020202020204" pitchFamily="34" charset="0"/>
              </a:rPr>
              <a:t>There are many places where plain language can be used, such as:</a:t>
            </a:r>
          </a:p>
          <a:p>
            <a:pPr marL="742950" lvl="1" indent="-285750">
              <a:lnSpc>
                <a:spcPct val="100000"/>
              </a:lnSpc>
              <a:spcBef>
                <a:spcPts val="0"/>
              </a:spcBef>
              <a:spcAft>
                <a:spcPts val="200"/>
              </a:spcAft>
              <a:buClr>
                <a:schemeClr val="accent3"/>
              </a:buClr>
              <a:buFont typeface="Arial" panose="020B0604020202020204" pitchFamily="34" charset="0"/>
              <a:buChar char="•"/>
            </a:pPr>
            <a:r>
              <a:rPr lang="en-US" sz="2000" dirty="0">
                <a:latin typeface="Avenir Next LT Pro" panose="020B0504020202020204" pitchFamily="34" charset="0"/>
              </a:rPr>
              <a:t>Recruitment emails or posters</a:t>
            </a:r>
          </a:p>
          <a:p>
            <a:pPr marL="742950" lvl="1" indent="-285750">
              <a:lnSpc>
                <a:spcPct val="100000"/>
              </a:lnSpc>
              <a:spcBef>
                <a:spcPts val="400"/>
              </a:spcBef>
              <a:spcAft>
                <a:spcPts val="200"/>
              </a:spcAft>
              <a:buClr>
                <a:schemeClr val="accent3"/>
              </a:buClr>
              <a:buFont typeface="Arial" panose="020B0604020202020204" pitchFamily="34" charset="0"/>
              <a:buChar char="•"/>
            </a:pPr>
            <a:r>
              <a:rPr lang="en-US" sz="2000" dirty="0">
                <a:latin typeface="Avenir Next LT Pro" panose="020B0504020202020204" pitchFamily="34" charset="0"/>
              </a:rPr>
              <a:t>Informed consent forms</a:t>
            </a:r>
          </a:p>
          <a:p>
            <a:pPr marL="742950" lvl="1" indent="-285750">
              <a:lnSpc>
                <a:spcPct val="100000"/>
              </a:lnSpc>
              <a:spcBef>
                <a:spcPts val="400"/>
              </a:spcBef>
              <a:spcAft>
                <a:spcPts val="200"/>
              </a:spcAft>
              <a:buClr>
                <a:schemeClr val="accent3"/>
              </a:buClr>
              <a:buFont typeface="Arial" panose="020B0604020202020204" pitchFamily="34" charset="0"/>
              <a:buChar char="•"/>
            </a:pPr>
            <a:r>
              <a:rPr lang="en-US" sz="2000" dirty="0">
                <a:latin typeface="Avenir Next LT Pro" panose="020B0504020202020204" pitchFamily="34" charset="0"/>
              </a:rPr>
              <a:t>Study instructions</a:t>
            </a:r>
          </a:p>
          <a:p>
            <a:pPr marL="742950" lvl="1" indent="-285750">
              <a:lnSpc>
                <a:spcPct val="100000"/>
              </a:lnSpc>
              <a:spcBef>
                <a:spcPts val="400"/>
              </a:spcBef>
              <a:spcAft>
                <a:spcPts val="200"/>
              </a:spcAft>
              <a:buClr>
                <a:schemeClr val="accent3"/>
              </a:buClr>
              <a:buFont typeface="Arial" panose="020B0604020202020204" pitchFamily="34" charset="0"/>
              <a:buChar char="•"/>
            </a:pPr>
            <a:r>
              <a:rPr lang="en-US" sz="2000" dirty="0">
                <a:latin typeface="Avenir Next LT Pro" panose="020B0504020202020204" pitchFamily="34" charset="0"/>
              </a:rPr>
              <a:t>Patient portals or other apps</a:t>
            </a:r>
          </a:p>
          <a:p>
            <a:pPr marL="742950" lvl="1" indent="-285750">
              <a:lnSpc>
                <a:spcPct val="100000"/>
              </a:lnSpc>
              <a:spcBef>
                <a:spcPts val="400"/>
              </a:spcBef>
              <a:spcAft>
                <a:spcPts val="200"/>
              </a:spcAft>
              <a:buClr>
                <a:schemeClr val="accent3"/>
              </a:buClr>
              <a:buFont typeface="Arial" panose="020B0604020202020204" pitchFamily="34" charset="0"/>
              <a:buChar char="•"/>
            </a:pPr>
            <a:r>
              <a:rPr lang="en-US" sz="2000" dirty="0">
                <a:latin typeface="Avenir Next LT Pro" panose="020B0504020202020204" pitchFamily="34" charset="0"/>
              </a:rPr>
              <a:t>Research publication abstracts</a:t>
            </a:r>
          </a:p>
          <a:p>
            <a:pPr lvl="1">
              <a:lnSpc>
                <a:spcPct val="114000"/>
              </a:lnSpc>
              <a:spcBef>
                <a:spcPts val="400"/>
              </a:spcBef>
              <a:spcAft>
                <a:spcPts val="1200"/>
              </a:spcAft>
            </a:pPr>
            <a:endParaRPr lang="en-US" sz="2000" dirty="0"/>
          </a:p>
          <a:p>
            <a:pPr marL="0" indent="0">
              <a:lnSpc>
                <a:spcPct val="114000"/>
              </a:lnSpc>
              <a:spcBef>
                <a:spcPts val="400"/>
              </a:spcBef>
              <a:spcAft>
                <a:spcPts val="1200"/>
              </a:spcAft>
              <a:buNone/>
            </a:pPr>
            <a:endParaRPr lang="en-US" sz="20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sz="3200" dirty="0"/>
              <a:t>Plain Language: Background</a:t>
            </a:r>
          </a:p>
        </p:txBody>
      </p:sp>
    </p:spTree>
    <p:extLst>
      <p:ext uri="{BB962C8B-B14F-4D97-AF65-F5344CB8AC3E}">
        <p14:creationId xmlns:p14="http://schemas.microsoft.com/office/powerpoint/2010/main" val="137331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a:extLst>
              <a:ext uri="{FF2B5EF4-FFF2-40B4-BE49-F238E27FC236}">
                <a16:creationId xmlns:a16="http://schemas.microsoft.com/office/drawing/2014/main" id="{D8ECB360-E077-B043-96FD-EF1715C943A2}"/>
              </a:ext>
              <a:ext uri="{C183D7F6-B498-43B3-948B-1728B52AA6E4}">
                <adec:decorative xmlns:adec="http://schemas.microsoft.com/office/drawing/2017/decorative" val="1"/>
              </a:ext>
            </a:extLst>
          </p:cNvPr>
          <p:cNvSpPr/>
          <p:nvPr/>
        </p:nvSpPr>
        <p:spPr>
          <a:xfrm>
            <a:off x="850900" y="1447800"/>
            <a:ext cx="10350500" cy="4495800"/>
          </a:xfrm>
          <a:prstGeom prst="roundRect">
            <a:avLst>
              <a:gd name="adj" fmla="val 862"/>
            </a:avLst>
          </a:prstGeom>
          <a:solidFill>
            <a:srgbClr val="EEF2F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31B6313C-838C-28E1-31E9-6E3D4F6B996F}"/>
              </a:ext>
            </a:extLst>
          </p:cNvPr>
          <p:cNvSpPr>
            <a:spLocks noGrp="1"/>
          </p:cNvSpPr>
          <p:nvPr>
            <p:ph type="body" sz="quarter" idx="10"/>
          </p:nvPr>
        </p:nvSpPr>
        <p:spPr>
          <a:xfrm>
            <a:off x="850900" y="1435931"/>
            <a:ext cx="10350500" cy="4507669"/>
          </a:xfrm>
        </p:spPr>
        <p:txBody>
          <a:bodyPr lIns="457200" tIns="457200" rIns="457200" bIns="365760"/>
          <a:lstStyle/>
          <a:p>
            <a:pPr>
              <a:spcBef>
                <a:spcPts val="0"/>
              </a:spcBef>
              <a:spcAft>
                <a:spcPts val="600"/>
              </a:spcAft>
            </a:pPr>
            <a:r>
              <a:rPr lang="en-US" sz="2200" b="1" dirty="0">
                <a:solidFill>
                  <a:srgbClr val="06374F"/>
                </a:solidFill>
              </a:rPr>
              <a:t>7 Steps for Better Accessibility Through Plain Language</a:t>
            </a:r>
            <a:r>
              <a:rPr lang="en-US" sz="2200" dirty="0">
                <a:solidFill>
                  <a:srgbClr val="06374F"/>
                </a:solidFill>
              </a:rPr>
              <a:t>:</a:t>
            </a:r>
          </a:p>
          <a:p>
            <a:pPr marL="914400" lvl="1" indent="-457200">
              <a:lnSpc>
                <a:spcPct val="110000"/>
              </a:lnSpc>
              <a:spcBef>
                <a:spcPts val="0"/>
              </a:spcBef>
              <a:spcAft>
                <a:spcPts val="600"/>
              </a:spcAft>
              <a:buFont typeface="+mj-lt"/>
              <a:buAutoNum type="arabicPeriod"/>
            </a:pPr>
            <a:r>
              <a:rPr lang="en-US" sz="2000" dirty="0"/>
              <a:t>Break up large blocks of text (by concept)</a:t>
            </a:r>
          </a:p>
          <a:p>
            <a:pPr marL="914400" lvl="1" indent="-457200">
              <a:lnSpc>
                <a:spcPct val="110000"/>
              </a:lnSpc>
              <a:spcBef>
                <a:spcPts val="0"/>
              </a:spcBef>
              <a:spcAft>
                <a:spcPts val="600"/>
              </a:spcAft>
              <a:buFont typeface="+mj-lt"/>
              <a:buAutoNum type="arabicPeriod"/>
            </a:pPr>
            <a:r>
              <a:rPr lang="en-US" sz="2000" dirty="0"/>
              <a:t>Test the grade level for your text</a:t>
            </a:r>
          </a:p>
          <a:p>
            <a:pPr marL="914400" lvl="1" indent="-457200">
              <a:lnSpc>
                <a:spcPct val="110000"/>
              </a:lnSpc>
              <a:spcBef>
                <a:spcPts val="0"/>
              </a:spcBef>
              <a:spcAft>
                <a:spcPts val="600"/>
              </a:spcAft>
              <a:buFont typeface="+mj-lt"/>
              <a:buAutoNum type="arabicPeriod"/>
            </a:pPr>
            <a:r>
              <a:rPr lang="en-US" sz="2000" dirty="0"/>
              <a:t>Identify complex words and substitute simpler ones</a:t>
            </a:r>
          </a:p>
          <a:p>
            <a:pPr marL="914400" lvl="1" indent="-457200">
              <a:lnSpc>
                <a:spcPct val="110000"/>
              </a:lnSpc>
              <a:spcBef>
                <a:spcPts val="0"/>
              </a:spcBef>
              <a:spcAft>
                <a:spcPts val="600"/>
              </a:spcAft>
              <a:buFont typeface="+mj-lt"/>
              <a:buAutoNum type="arabicPeriod"/>
            </a:pPr>
            <a:r>
              <a:rPr lang="en-US" sz="2000" dirty="0"/>
              <a:t>Add definitions and weblinks (if needing to use a complex word)</a:t>
            </a:r>
          </a:p>
          <a:p>
            <a:pPr marL="914400" lvl="1" indent="-457200">
              <a:lnSpc>
                <a:spcPct val="110000"/>
              </a:lnSpc>
              <a:spcBef>
                <a:spcPts val="0"/>
              </a:spcBef>
              <a:spcAft>
                <a:spcPts val="600"/>
              </a:spcAft>
              <a:buFont typeface="+mj-lt"/>
              <a:buAutoNum type="arabicPeriod"/>
            </a:pPr>
            <a:r>
              <a:rPr lang="en-US" sz="2000" dirty="0"/>
              <a:t>Check for use of the active voice</a:t>
            </a:r>
          </a:p>
          <a:p>
            <a:pPr marL="914400" lvl="1" indent="-457200">
              <a:lnSpc>
                <a:spcPct val="110000"/>
              </a:lnSpc>
              <a:spcBef>
                <a:spcPts val="0"/>
              </a:spcBef>
              <a:spcAft>
                <a:spcPts val="600"/>
              </a:spcAft>
              <a:buFont typeface="+mj-lt"/>
              <a:buAutoNum type="arabicPeriod"/>
            </a:pPr>
            <a:r>
              <a:rPr lang="en-US" sz="2000" dirty="0"/>
              <a:t>Re-test the grade level for your [edited] text</a:t>
            </a:r>
          </a:p>
          <a:p>
            <a:pPr marL="914400" lvl="1" indent="-457200">
              <a:lnSpc>
                <a:spcPct val="110000"/>
              </a:lnSpc>
              <a:spcBef>
                <a:spcPts val="0"/>
              </a:spcBef>
              <a:spcAft>
                <a:spcPts val="600"/>
              </a:spcAft>
              <a:buFont typeface="+mj-lt"/>
              <a:buAutoNum type="arabicPeriod"/>
            </a:pPr>
            <a:r>
              <a:rPr lang="en-US" sz="2000" dirty="0"/>
              <a:t>Review whether the content flows in a logical order</a:t>
            </a:r>
          </a:p>
          <a:p>
            <a:pPr marL="914400" lvl="1" indent="-457200">
              <a:lnSpc>
                <a:spcPct val="110000"/>
              </a:lnSpc>
              <a:spcBef>
                <a:spcPts val="0"/>
              </a:spcBef>
              <a:spcAft>
                <a:spcPts val="600"/>
              </a:spcAft>
              <a:buFont typeface="+mj-lt"/>
              <a:buAutoNum type="arabicPeriod"/>
            </a:pPr>
            <a:r>
              <a:rPr lang="en-US" sz="2000" dirty="0"/>
              <a:t>Check for inclusive language</a:t>
            </a:r>
          </a:p>
          <a:p>
            <a:pPr marL="914400" lvl="1" indent="-457200">
              <a:lnSpc>
                <a:spcPct val="110000"/>
              </a:lnSpc>
              <a:spcBef>
                <a:spcPts val="0"/>
              </a:spcBef>
              <a:spcAft>
                <a:spcPts val="600"/>
              </a:spcAft>
              <a:buFont typeface="+mj-lt"/>
              <a:buAutoNum type="arabicPeriod"/>
            </a:pPr>
            <a:endParaRPr lang="en-US" dirty="0"/>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p:txBody>
          <a:bodyPr>
            <a:noAutofit/>
          </a:bodyPr>
          <a:lstStyle/>
          <a:p>
            <a:r>
              <a:rPr lang="en-US" sz="3200" spc="100" dirty="0"/>
              <a:t>Plain Language: Summary of the 8 Steps</a:t>
            </a:r>
          </a:p>
        </p:txBody>
      </p:sp>
    </p:spTree>
    <p:extLst>
      <p:ext uri="{BB962C8B-B14F-4D97-AF65-F5344CB8AC3E}">
        <p14:creationId xmlns:p14="http://schemas.microsoft.com/office/powerpoint/2010/main" val="324279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8311" y="1447800"/>
            <a:ext cx="5217690" cy="4487174"/>
          </a:xfrm>
        </p:spPr>
        <p:txBody>
          <a:bodyPr/>
          <a:lstStyle/>
          <a:p>
            <a:pPr marL="0" indent="0">
              <a:lnSpc>
                <a:spcPct val="114000"/>
              </a:lnSpc>
              <a:spcBef>
                <a:spcPts val="400"/>
              </a:spcBef>
              <a:spcAft>
                <a:spcPts val="1200"/>
              </a:spcAft>
              <a:buNone/>
            </a:pPr>
            <a:r>
              <a:rPr lang="en-US" sz="2000" dirty="0"/>
              <a:t>Break up long paragraphs of text into 2-3 smaller paragraphs, or into single sentences. </a:t>
            </a:r>
          </a:p>
          <a:p>
            <a:pPr marL="0" indent="0">
              <a:lnSpc>
                <a:spcPct val="114000"/>
              </a:lnSpc>
              <a:spcBef>
                <a:spcPts val="400"/>
              </a:spcBef>
              <a:spcAft>
                <a:spcPts val="1200"/>
              </a:spcAft>
              <a:buNone/>
            </a:pPr>
            <a:r>
              <a:rPr lang="en-US" sz="2000" dirty="0"/>
              <a:t>Please note that even if a paragraph is not long in term of text, you may wish to break it up if there are numerous different concepts within the paragraph.</a:t>
            </a:r>
          </a:p>
          <a:p>
            <a:pPr marL="0" indent="0">
              <a:lnSpc>
                <a:spcPct val="114000"/>
              </a:lnSpc>
              <a:spcBef>
                <a:spcPts val="400"/>
              </a:spcBef>
              <a:spcAft>
                <a:spcPts val="1200"/>
              </a:spcAft>
              <a:buNone/>
            </a:pPr>
            <a:r>
              <a:rPr lang="en-US" sz="2000" dirty="0"/>
              <a:t>When you break up a paragraph, it can be helpful to use numbered lists or bullet points.</a:t>
            </a:r>
          </a:p>
          <a:p>
            <a:pPr marL="0" indent="0">
              <a:lnSpc>
                <a:spcPct val="114000"/>
              </a:lnSpc>
              <a:spcBef>
                <a:spcPts val="400"/>
              </a:spcBef>
              <a:spcAft>
                <a:spcPts val="1200"/>
              </a:spcAft>
              <a:buNone/>
            </a:pPr>
            <a:endParaRPr lang="en-US" sz="2200" dirty="0">
              <a:solidFill>
                <a:srgbClr val="3E3E3E"/>
              </a:solidFill>
            </a:endParaRP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pPr>
              <a:lnSpc>
                <a:spcPct val="100000"/>
              </a:lnSpc>
            </a:pPr>
            <a:r>
              <a:rPr lang="en-US" sz="3200" dirty="0"/>
              <a:t>Plain Language How-to</a:t>
            </a:r>
            <a:br>
              <a:rPr lang="en-US" dirty="0"/>
            </a:br>
            <a:r>
              <a:rPr lang="en-US" sz="2600" b="0" dirty="0">
                <a:latin typeface="Avenir Next LT Pro" panose="020B0504020202020204" pitchFamily="34" charset="77"/>
              </a:rPr>
              <a:t>Step 1a: Break up large blocks of text (by concept)</a:t>
            </a:r>
          </a:p>
        </p:txBody>
      </p:sp>
      <p:pic>
        <p:nvPicPr>
          <p:cNvPr id="3" name="Picture 2" descr="A illustration of a piece of paper full of writing that is being ripped in half.&#10;&#10;">
            <a:extLst>
              <a:ext uri="{FF2B5EF4-FFF2-40B4-BE49-F238E27FC236}">
                <a16:creationId xmlns:a16="http://schemas.microsoft.com/office/drawing/2014/main" id="{5A40AA6E-747C-7288-D2D7-0F3C609C84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9104" y="1447800"/>
            <a:ext cx="3635262" cy="3250095"/>
          </a:xfrm>
          <a:prstGeom prst="rect">
            <a:avLst/>
          </a:prstGeom>
        </p:spPr>
      </p:pic>
    </p:spTree>
    <p:extLst>
      <p:ext uri="{BB962C8B-B14F-4D97-AF65-F5344CB8AC3E}">
        <p14:creationId xmlns:p14="http://schemas.microsoft.com/office/powerpoint/2010/main" val="21626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8310" y="1447800"/>
            <a:ext cx="10323090" cy="1981199"/>
          </a:xfrm>
        </p:spPr>
        <p:txBody>
          <a:bodyPr/>
          <a:lstStyle/>
          <a:p>
            <a:pPr marL="0" indent="0">
              <a:lnSpc>
                <a:spcPct val="114000"/>
              </a:lnSpc>
              <a:spcBef>
                <a:spcPts val="400"/>
              </a:spcBef>
              <a:spcAft>
                <a:spcPts val="1200"/>
              </a:spcAft>
              <a:buNone/>
            </a:pPr>
            <a:r>
              <a:rPr lang="en-US" dirty="0"/>
              <a:t>Here is an example of a paragraph that is not long in terms of text. However, this paragraph contains several different concepts:</a:t>
            </a:r>
          </a:p>
          <a:p>
            <a:pPr marL="0" indent="0">
              <a:lnSpc>
                <a:spcPct val="114000"/>
              </a:lnSpc>
              <a:spcBef>
                <a:spcPts val="400"/>
              </a:spcBef>
              <a:spcAft>
                <a:spcPts val="1200"/>
              </a:spcAft>
              <a:buNone/>
            </a:pPr>
            <a:r>
              <a:rPr lang="en-US" dirty="0"/>
              <a:t>“Throughout the course of this research, identifiable information (including your DNA sequencing or genomic data) about your health will be collected. De-identified genomic data generated in this study may be deposited in databases that will be publicly accessible via the Internet.” </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pPr>
              <a:lnSpc>
                <a:spcPct val="100000"/>
              </a:lnSpc>
            </a:pPr>
            <a:r>
              <a:rPr lang="en-US" sz="3200" dirty="0"/>
              <a:t>Plain Language How-to</a:t>
            </a:r>
            <a:br>
              <a:rPr lang="en-US" dirty="0"/>
            </a:br>
            <a:r>
              <a:rPr lang="en-US" sz="2600" b="0" dirty="0">
                <a:latin typeface="Avenir Next LT Pro" panose="020B0504020202020204" pitchFamily="34" charset="77"/>
              </a:rPr>
              <a:t>Step 1: Break up large blocks of text, example with bullet points</a:t>
            </a:r>
          </a:p>
        </p:txBody>
      </p:sp>
      <p:sp>
        <p:nvSpPr>
          <p:cNvPr id="5" name="Text Placeholder 1">
            <a:extLst>
              <a:ext uri="{FF2B5EF4-FFF2-40B4-BE49-F238E27FC236}">
                <a16:creationId xmlns:a16="http://schemas.microsoft.com/office/drawing/2014/main" id="{248D261E-ACB6-2B96-292A-264AD7644B5F}"/>
              </a:ext>
            </a:extLst>
          </p:cNvPr>
          <p:cNvSpPr txBox="1">
            <a:spLocks/>
          </p:cNvSpPr>
          <p:nvPr/>
        </p:nvSpPr>
        <p:spPr>
          <a:xfrm>
            <a:off x="876300" y="3429000"/>
            <a:ext cx="10323090" cy="2705100"/>
          </a:xfrm>
          <a:prstGeom prst="rect">
            <a:avLst/>
          </a:prstGeom>
        </p:spPr>
        <p:txBody>
          <a:bodyPr/>
          <a:lstStyle>
            <a:lvl1pPr marL="0" indent="0" algn="l" defTabSz="914400" rtl="0" eaLnBrk="1" latinLnBrk="0" hangingPunct="1">
              <a:lnSpc>
                <a:spcPct val="110000"/>
              </a:lnSpc>
              <a:spcBef>
                <a:spcPts val="0"/>
              </a:spcBef>
              <a:spcAft>
                <a:spcPts val="1400"/>
              </a:spcAft>
              <a:buFont typeface="Arial" panose="020B0604020202020204" pitchFamily="34" charset="0"/>
              <a:buNone/>
              <a:defRPr sz="1800" kern="1200">
                <a:solidFill>
                  <a:schemeClr val="tx2"/>
                </a:solidFill>
                <a:latin typeface="Avenir Next LT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Here is the same paragraph, which we have broken up into bullet points:</a:t>
            </a:r>
          </a:p>
          <a:p>
            <a:pPr marL="800100" lvl="1" indent="-342900">
              <a:lnSpc>
                <a:spcPct val="114000"/>
              </a:lnSpc>
              <a:spcBef>
                <a:spcPts val="400"/>
              </a:spcBef>
              <a:spcAft>
                <a:spcPts val="600"/>
              </a:spcAft>
              <a:buClr>
                <a:schemeClr val="accent3"/>
              </a:buClr>
              <a:buFont typeface="Arial" panose="020B0604020202020204" pitchFamily="34" charset="0"/>
              <a:buChar char="•"/>
            </a:pPr>
            <a:r>
              <a:rPr lang="en-US" dirty="0">
                <a:effectLst/>
                <a:ea typeface="Calibri" panose="020F0502020204030204" pitchFamily="34" charset="0"/>
              </a:rPr>
              <a:t>Throughout the course of this research, identifiable information about your health will be collected. </a:t>
            </a:r>
          </a:p>
          <a:p>
            <a:pPr marL="800100" lvl="1" indent="-342900">
              <a:lnSpc>
                <a:spcPct val="114000"/>
              </a:lnSpc>
              <a:spcBef>
                <a:spcPts val="400"/>
              </a:spcBef>
              <a:spcAft>
                <a:spcPts val="600"/>
              </a:spcAft>
              <a:buClr>
                <a:schemeClr val="accent3"/>
              </a:buClr>
              <a:buFont typeface="Arial" panose="020B0604020202020204" pitchFamily="34" charset="0"/>
              <a:buChar char="•"/>
            </a:pPr>
            <a:r>
              <a:rPr lang="en-US" dirty="0">
                <a:ea typeface="Calibri" panose="020F0502020204030204" pitchFamily="34" charset="0"/>
              </a:rPr>
              <a:t>Identifiable information </a:t>
            </a:r>
            <a:r>
              <a:rPr lang="en-US" dirty="0">
                <a:effectLst/>
                <a:ea typeface="Calibri" panose="020F0502020204030204" pitchFamily="34" charset="0"/>
              </a:rPr>
              <a:t>includes your DNA sequencing or genomic data. </a:t>
            </a:r>
            <a:endParaRPr lang="en-US" dirty="0">
              <a:ea typeface="Calibri" panose="020F0502020204030204" pitchFamily="34" charset="0"/>
            </a:endParaRPr>
          </a:p>
          <a:p>
            <a:pPr marL="800100" lvl="1" indent="-342900">
              <a:lnSpc>
                <a:spcPct val="114000"/>
              </a:lnSpc>
              <a:spcBef>
                <a:spcPts val="400"/>
              </a:spcBef>
              <a:spcAft>
                <a:spcPts val="600"/>
              </a:spcAft>
              <a:buClr>
                <a:schemeClr val="accent3"/>
              </a:buClr>
              <a:buFont typeface="Arial" panose="020B0604020202020204" pitchFamily="34" charset="0"/>
              <a:buChar char="•"/>
            </a:pPr>
            <a:r>
              <a:rPr lang="en-US" dirty="0">
                <a:effectLst/>
                <a:ea typeface="Calibri" panose="020F0502020204030204" pitchFamily="34" charset="0"/>
              </a:rPr>
              <a:t>De-identified genomic data generated in this study may be deposited in databases.</a:t>
            </a:r>
          </a:p>
          <a:p>
            <a:pPr marL="800100" lvl="1" indent="-342900">
              <a:lnSpc>
                <a:spcPct val="114000"/>
              </a:lnSpc>
              <a:spcBef>
                <a:spcPts val="400"/>
              </a:spcBef>
              <a:spcAft>
                <a:spcPts val="600"/>
              </a:spcAft>
              <a:buClr>
                <a:schemeClr val="accent3"/>
              </a:buClr>
              <a:buFont typeface="Arial" panose="020B0604020202020204" pitchFamily="34" charset="0"/>
              <a:buChar char="•"/>
            </a:pPr>
            <a:r>
              <a:rPr lang="en-US" dirty="0">
                <a:ea typeface="Calibri" panose="020F0502020204030204" pitchFamily="34" charset="0"/>
              </a:rPr>
              <a:t>These databases</a:t>
            </a:r>
            <a:r>
              <a:rPr lang="en-US" dirty="0">
                <a:effectLst/>
                <a:ea typeface="Calibri" panose="020F0502020204030204" pitchFamily="34" charset="0"/>
              </a:rPr>
              <a:t> will be publicly accessible via the Internet.</a:t>
            </a:r>
            <a:endParaRPr lang="en-US" dirty="0"/>
          </a:p>
          <a:p>
            <a:endParaRPr lang="en-US" dirty="0"/>
          </a:p>
        </p:txBody>
      </p:sp>
    </p:spTree>
    <p:extLst>
      <p:ext uri="{BB962C8B-B14F-4D97-AF65-F5344CB8AC3E}">
        <p14:creationId xmlns:p14="http://schemas.microsoft.com/office/powerpoint/2010/main" val="179965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300" y="1484972"/>
            <a:ext cx="10325100" cy="4458628"/>
          </a:xfrm>
        </p:spPr>
        <p:txBody>
          <a:bodyPr/>
          <a:lstStyle/>
          <a:p>
            <a:pPr marL="0" indent="0">
              <a:lnSpc>
                <a:spcPct val="114000"/>
              </a:lnSpc>
              <a:spcBef>
                <a:spcPts val="400"/>
              </a:spcBef>
              <a:spcAft>
                <a:spcPts val="1200"/>
              </a:spcAft>
              <a:buNone/>
            </a:pPr>
            <a:r>
              <a:rPr lang="en-US" sz="1800" dirty="0"/>
              <a:t>Run the “broken-up” text through a health literacy editor. The editor is easier to use when you have smaller blocks of text to review.</a:t>
            </a:r>
          </a:p>
          <a:p>
            <a:pPr marL="0" indent="0">
              <a:lnSpc>
                <a:spcPct val="114000"/>
              </a:lnSpc>
              <a:spcBef>
                <a:spcPts val="400"/>
              </a:spcBef>
              <a:spcAft>
                <a:spcPts val="1200"/>
              </a:spcAft>
              <a:buNone/>
            </a:pPr>
            <a:r>
              <a:rPr lang="en-US" sz="1800" dirty="0"/>
              <a:t>There are many versions of these editors. Here is one version (from Australia) that we have found to be user-friendly: </a:t>
            </a:r>
            <a:r>
              <a:rPr lang="en-US" sz="1800" dirty="0">
                <a:hlinkClick r:id="rId3">
                  <a:extLst>
                    <a:ext uri="{A12FA001-AC4F-418D-AE19-62706E023703}">
                      <ahyp:hlinkClr xmlns:ahyp="http://schemas.microsoft.com/office/drawing/2018/hyperlinkcolor" val="tx"/>
                    </a:ext>
                  </a:extLst>
                </a:hlinkClick>
              </a:rPr>
              <a:t>https://www.sydneyhealthliteracylab.org.au/health-literacy-editor</a:t>
            </a:r>
            <a:r>
              <a:rPr lang="en-US" sz="1800" dirty="0"/>
              <a:t>. Edit to make sure that the text is at about a 6th grade reading level (for a general audience). You might consider reducing the grade reading level if participants will be people with cognitive or intellectual disabilities.</a:t>
            </a:r>
          </a:p>
          <a:p>
            <a:pPr marL="0" indent="0">
              <a:lnSpc>
                <a:spcPct val="114000"/>
              </a:lnSpc>
              <a:spcBef>
                <a:spcPts val="400"/>
              </a:spcBef>
              <a:spcAft>
                <a:spcPts val="1200"/>
              </a:spcAft>
              <a:buNone/>
            </a:pPr>
            <a:r>
              <a:rPr lang="en-US" sz="1800" dirty="0"/>
              <a:t>On the next slide we show an example where we took the two sentences from the “broken-up” paragraph on slide 8 and put them into the health literacy editor. </a:t>
            </a:r>
          </a:p>
          <a:p>
            <a:pPr marL="0" indent="0">
              <a:lnSpc>
                <a:spcPct val="114000"/>
              </a:lnSpc>
              <a:spcBef>
                <a:spcPts val="400"/>
              </a:spcBef>
              <a:spcAft>
                <a:spcPts val="1200"/>
              </a:spcAft>
              <a:buNone/>
            </a:pPr>
            <a:r>
              <a:rPr lang="en-US" sz="1800" dirty="0"/>
              <a:t>You will see that the health literacy checker assesses the text to be at a grade level of 14.8, which is far above the 6</a:t>
            </a:r>
            <a:r>
              <a:rPr lang="en-US" sz="1800" baseline="30000" dirty="0"/>
              <a:t>th</a:t>
            </a:r>
            <a:r>
              <a:rPr lang="en-US" sz="1800" dirty="0"/>
              <a:t> grade level that we are aiming for. The health literacy editor highlights words that are too complex.</a:t>
            </a:r>
          </a:p>
          <a:p>
            <a:pPr marL="0" indent="0">
              <a:lnSpc>
                <a:spcPct val="114000"/>
              </a:lnSpc>
              <a:spcBef>
                <a:spcPts val="400"/>
              </a:spcBef>
              <a:spcAft>
                <a:spcPts val="1200"/>
              </a:spcAft>
              <a:buNone/>
            </a:pPr>
            <a:endParaRPr lang="en-US" sz="1800" dirty="0">
              <a:solidFill>
                <a:srgbClr val="3E3E3E"/>
              </a:solidFill>
            </a:endParaRPr>
          </a:p>
          <a:p>
            <a:pPr marL="0" indent="0">
              <a:lnSpc>
                <a:spcPct val="114000"/>
              </a:lnSpc>
              <a:spcBef>
                <a:spcPts val="400"/>
              </a:spcBef>
              <a:spcAft>
                <a:spcPts val="1200"/>
              </a:spcAft>
              <a:buNone/>
            </a:pPr>
            <a:r>
              <a:rPr lang="en-US" sz="1800" dirty="0">
                <a:solidFill>
                  <a:srgbClr val="3E3E3E"/>
                </a:solidFill>
              </a:rPr>
              <a:t> </a:t>
            </a:r>
          </a:p>
          <a:p>
            <a:pPr marL="0" indent="0">
              <a:lnSpc>
                <a:spcPct val="114000"/>
              </a:lnSpc>
              <a:spcBef>
                <a:spcPts val="400"/>
              </a:spcBef>
              <a:spcAft>
                <a:spcPts val="1200"/>
              </a:spcAft>
              <a:buNone/>
            </a:pPr>
            <a:endParaRPr lang="en-US" sz="1800" dirty="0">
              <a:solidFill>
                <a:srgbClr val="3E3E3E"/>
              </a:solidFill>
            </a:endParaRP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4"/>
            <a:ext cx="10972800" cy="950646"/>
          </a:xfrm>
        </p:spPr>
        <p:txBody>
          <a:bodyPr>
            <a:noAutofit/>
          </a:bodyPr>
          <a:lstStyle/>
          <a:p>
            <a:pPr>
              <a:lnSpc>
                <a:spcPct val="100000"/>
              </a:lnSpc>
            </a:pPr>
            <a:r>
              <a:rPr lang="en-US" sz="3200" dirty="0"/>
              <a:t>Plain Language How-to</a:t>
            </a:r>
            <a:br>
              <a:rPr lang="en-US" dirty="0"/>
            </a:br>
            <a:r>
              <a:rPr lang="en-US" sz="2600" b="0" dirty="0">
                <a:latin typeface="Avenir Next LT Pro" panose="020B0504020202020204" pitchFamily="34" charset="77"/>
              </a:rPr>
              <a:t>Step 2: Test the grade level for your text</a:t>
            </a:r>
          </a:p>
        </p:txBody>
      </p:sp>
    </p:spTree>
    <p:extLst>
      <p:ext uri="{BB962C8B-B14F-4D97-AF65-F5344CB8AC3E}">
        <p14:creationId xmlns:p14="http://schemas.microsoft.com/office/powerpoint/2010/main" val="4221686"/>
      </p:ext>
    </p:extLst>
  </p:cSld>
  <p:clrMapOvr>
    <a:masterClrMapping/>
  </p:clrMapOvr>
</p:sld>
</file>

<file path=ppt/theme/theme1.xml><?xml version="1.0" encoding="utf-8"?>
<a:theme xmlns:a="http://schemas.openxmlformats.org/drawingml/2006/main" name="1_Office Theme">
  <a:themeElements>
    <a:clrScheme name="New MRCT Colors">
      <a:dk1>
        <a:srgbClr val="000000"/>
      </a:dk1>
      <a:lt1>
        <a:srgbClr val="FFFFFF"/>
      </a:lt1>
      <a:dk2>
        <a:srgbClr val="033348"/>
      </a:dk2>
      <a:lt2>
        <a:srgbClr val="B0C2CD"/>
      </a:lt2>
      <a:accent1>
        <a:srgbClr val="028BA1"/>
      </a:accent1>
      <a:accent2>
        <a:srgbClr val="006578"/>
      </a:accent2>
      <a:accent3>
        <a:srgbClr val="A80430"/>
      </a:accent3>
      <a:accent4>
        <a:srgbClr val="6D0015"/>
      </a:accent4>
      <a:accent5>
        <a:srgbClr val="001E46"/>
      </a:accent5>
      <a:accent6>
        <a:srgbClr val="818E99"/>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9-27-2024_MRCT_Presentation_Template_Final_NC" id="{DCFDFD70-E03B-BA49-9FD7-4D7686B5D0E4}" vid="{320A2849-8A11-EA4F-913F-78D1B3086A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9D9120ACFE234B96B7728ECAD1A33B" ma:contentTypeVersion="13" ma:contentTypeDescription="Create a new document." ma:contentTypeScope="" ma:versionID="9006d6f071fa4953d363fb505a8e1dc9">
  <xsd:schema xmlns:xsd="http://www.w3.org/2001/XMLSchema" xmlns:xs="http://www.w3.org/2001/XMLSchema" xmlns:p="http://schemas.microsoft.com/office/2006/metadata/properties" xmlns:ns3="b06d0cfa-da23-46ad-88eb-6a0c77950d8c" xmlns:ns4="c33ab606-d963-40c5-bb5b-491e7bc9e566" targetNamespace="http://schemas.microsoft.com/office/2006/metadata/properties" ma:root="true" ma:fieldsID="09e06a8b439c6f21faf1debd0d92b180" ns3:_="" ns4:_="">
    <xsd:import namespace="b06d0cfa-da23-46ad-88eb-6a0c77950d8c"/>
    <xsd:import namespace="c33ab606-d963-40c5-bb5b-491e7bc9e56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d0cfa-da23-46ad-88eb-6a0c77950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3ab606-d963-40c5-bb5b-491e7bc9e56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8F8B02-3D27-410E-9254-009A5E889A50}">
  <ds:schemaRefs>
    <ds:schemaRef ds:uri="http://schemas.microsoft.com/sharepoint/v3/contenttype/forms"/>
  </ds:schemaRefs>
</ds:datastoreItem>
</file>

<file path=customXml/itemProps2.xml><?xml version="1.0" encoding="utf-8"?>
<ds:datastoreItem xmlns:ds="http://schemas.openxmlformats.org/officeDocument/2006/customXml" ds:itemID="{9A462637-0644-4C5C-8102-28CC213C2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d0cfa-da23-46ad-88eb-6a0c77950d8c"/>
    <ds:schemaRef ds:uri="c33ab606-d963-40c5-bb5b-491e7bc9e5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27763</TotalTime>
  <Words>3141</Words>
  <Application>Microsoft Office PowerPoint</Application>
  <PresentationFormat>Widescreen</PresentationFormat>
  <Paragraphs>173</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Avenir Book</vt:lpstr>
      <vt:lpstr>Avenir Next LT Pro</vt:lpstr>
      <vt:lpstr>Avenir Next LT Pro Demi</vt:lpstr>
      <vt:lpstr>Calibri</vt:lpstr>
      <vt:lpstr>Cambria Math</vt:lpstr>
      <vt:lpstr>1_Office Theme</vt:lpstr>
      <vt:lpstr>Using Plain Language</vt:lpstr>
      <vt:lpstr>Disclaimer</vt:lpstr>
      <vt:lpstr>About Us</vt:lpstr>
      <vt:lpstr>Accessibility 101 Training Modules</vt:lpstr>
      <vt:lpstr>Plain Language: Background</vt:lpstr>
      <vt:lpstr>Plain Language: Summary of the 8 Steps</vt:lpstr>
      <vt:lpstr>Plain Language How-to Step 1a: Break up large blocks of text (by concept)</vt:lpstr>
      <vt:lpstr>Plain Language How-to Step 1: Break up large blocks of text, example with bullet points</vt:lpstr>
      <vt:lpstr>Plain Language How-to Step 2: Test the grade level for your text</vt:lpstr>
      <vt:lpstr>Plain Language How-to Step 2: Test the grade level for your text, cont.</vt:lpstr>
      <vt:lpstr>Plain Language How-to Step 3: Identify complex words and substitute simpler ones</vt:lpstr>
      <vt:lpstr>Plain Language How-to Step 4a: Add definitions and weblinks (find the definition)</vt:lpstr>
      <vt:lpstr>Plain Language How-to Step 4a: Add definitions and weblinks (add the definition and link)</vt:lpstr>
      <vt:lpstr>Plain Language How-to Step 5: Check for use of the active voice</vt:lpstr>
      <vt:lpstr>Plain Language How-to Step 6: Re-test for the grade level (for your edited text)</vt:lpstr>
      <vt:lpstr>Plain Language How-to Step 7: Review whether the content flows in a logical order</vt:lpstr>
      <vt:lpstr>Plain Language How-to Step 8: Check for inclusive language</vt:lpstr>
      <vt:lpstr>Plain Language: Exercise instructions</vt:lpstr>
      <vt:lpstr>Plain Language: Exercise instructions, cont.</vt:lpstr>
      <vt:lpstr>Plain Language Exercise: Convert complex sentences to plain language</vt:lpstr>
      <vt:lpstr>Example Answers to the Plain Language Exercise</vt:lpstr>
      <vt:lpstr>Example Answers to the Plain Language Exercise, cont.</vt:lpstr>
      <vt:lpstr>Lessons learned about plain language</vt:lpstr>
      <vt:lpstr>Example Lessons learned about plain language</vt:lpstr>
      <vt:lpstr>Additional resources for plain language</vt:lpstr>
      <vt:lpstr>Accessibility 101 Webinars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and Steering Committee Meeting</dc:title>
  <dc:creator>Aldinger, Carmen</dc:creator>
  <cp:lastModifiedBy>Decormier Plosky, Willyanne</cp:lastModifiedBy>
  <cp:revision>622</cp:revision>
  <dcterms:created xsi:type="dcterms:W3CDTF">2021-09-22T20:09:15Z</dcterms:created>
  <dcterms:modified xsi:type="dcterms:W3CDTF">2024-10-18T16:29:47Z</dcterms:modified>
</cp:coreProperties>
</file>