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3"/>
    <p:sldMasterId id="2147483666" r:id="rId4"/>
  </p:sldMasterIdLst>
  <p:notesMasterIdLst>
    <p:notesMasterId r:id="rId44"/>
  </p:notesMasterIdLst>
  <p:handoutMasterIdLst>
    <p:handoutMasterId r:id="rId45"/>
  </p:handoutMasterIdLst>
  <p:sldIdLst>
    <p:sldId id="2147473316" r:id="rId5"/>
    <p:sldId id="2145705921" r:id="rId6"/>
    <p:sldId id="276" r:id="rId7"/>
    <p:sldId id="2147473258" r:id="rId8"/>
    <p:sldId id="2147473254" r:id="rId9"/>
    <p:sldId id="2147473251" r:id="rId10"/>
    <p:sldId id="2147473236" r:id="rId11"/>
    <p:sldId id="2147473249" r:id="rId12"/>
    <p:sldId id="2147473250" r:id="rId13"/>
    <p:sldId id="2145705971" r:id="rId14"/>
    <p:sldId id="2147473263" r:id="rId15"/>
    <p:sldId id="2147473264" r:id="rId16"/>
    <p:sldId id="2147473265" r:id="rId17"/>
    <p:sldId id="2147473266" r:id="rId18"/>
    <p:sldId id="2147473267" r:id="rId19"/>
    <p:sldId id="2147473268" r:id="rId20"/>
    <p:sldId id="2147473269" r:id="rId21"/>
    <p:sldId id="2147473270" r:id="rId22"/>
    <p:sldId id="2147473271" r:id="rId23"/>
    <p:sldId id="2147473272" r:id="rId24"/>
    <p:sldId id="2147473278" r:id="rId25"/>
    <p:sldId id="2147473280" r:id="rId26"/>
    <p:sldId id="2147473281" r:id="rId27"/>
    <p:sldId id="2147473279" r:id="rId28"/>
    <p:sldId id="2147473282" r:id="rId29"/>
    <p:sldId id="2147473283" r:id="rId30"/>
    <p:sldId id="2147473273" r:id="rId31"/>
    <p:sldId id="2147473274" r:id="rId32"/>
    <p:sldId id="2147473275" r:id="rId33"/>
    <p:sldId id="2147473284" r:id="rId34"/>
    <p:sldId id="2147473276" r:id="rId35"/>
    <p:sldId id="2147473277" r:id="rId36"/>
    <p:sldId id="2147473285" r:id="rId37"/>
    <p:sldId id="2147473286" r:id="rId38"/>
    <p:sldId id="2147473287" r:id="rId39"/>
    <p:sldId id="2147473288" r:id="rId40"/>
    <p:sldId id="2147473289" r:id="rId41"/>
    <p:sldId id="2147473255" r:id="rId42"/>
    <p:sldId id="2147473317"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527BF06-6653-545E-EAF2-6B214842A775}" name="Chloe de Campos" initials="Cd" userId="095c6b23f6dc735d" providerId="Windows Live"/>
  <p188:author id="{29BDA039-C264-70F3-E26B-2503ADA42532}" name="Ahmed, Hayat" initials="AH" userId="S::hahmed@bwh.harvard.edu::5bc55f66-3d44-4d98-8621-1bfe02324b61" providerId="AD"/>
  <p188:author id="{48DE5B3E-7A9E-54D5-2CDA-3DC60DB70DE9}" name="Decormier Plosky, Willyanne" initials="DPW" userId="S::wdecormierplosky@bwh.harvard.edu::6e2f9c3e-741c-4daf-8f99-b629666cf6a4" providerId="AD"/>
  <p188:author id="{4FA2D269-06A0-BB9D-FC8D-594220FC66DD}" name="Lyu, Yimeng" initials="LY" userId="S::ylyu2@bwh.harvard.edu::a0dbcfe7-0d33-44e9-85cf-9431062b9a10" providerId="AD"/>
  <p188:author id="{53748895-7579-1A3B-B104-887392464E85}" name="Clough, Nannie Wright" initials="NC" userId="S::nclough@mgb.org::46fc44f2-c99c-4c01-bea8-c3ab44bbb1d6" providerId="AD"/>
  <p188:author id="{F2196FB0-261F-D791-9CBE-7DE976D32FAF}" name="White, Sarah Alicia" initials="WSA" userId="S::sawhite@bwh.harvard.edu::68dd742b-4f41-4b82-a4d3-1e54b712fde1" providerId="AD"/>
  <p188:author id="{94B2F0CD-BB93-7D5E-F6A5-D600CA9C50EB}" name="Evenson, Sarah" initials="ES" userId="S::sevenson@bwh.harvard.edu::802d5133-1191-43f6-aa94-3b1317ced5d7" providerId="AD"/>
  <p188:author id="{952895EB-120A-688D-A72A-68E0E5133D4E}" name="Bierer, Barbara E.,M.D." initials="BBE" userId="S::bbierer@bwh.harvard.edu::082d91ee-80b5-4fc7-8f4d-59fcd6ebac81"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0028"/>
    <a:srgbClr val="508E08"/>
    <a:srgbClr val="EEF2F4"/>
    <a:srgbClr val="06374F"/>
    <a:srgbClr val="F5F8F9"/>
    <a:srgbClr val="818E99"/>
    <a:srgbClr val="013B57"/>
    <a:srgbClr val="A80433"/>
    <a:srgbClr val="828E99"/>
    <a:srgbClr val="C9D6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233" autoAdjust="0"/>
    <p:restoredTop sz="92675" autoAdjust="0"/>
  </p:normalViewPr>
  <p:slideViewPr>
    <p:cSldViewPr snapToGrid="0">
      <p:cViewPr varScale="1">
        <p:scale>
          <a:sx n="62" d="100"/>
          <a:sy n="62" d="100"/>
        </p:scale>
        <p:origin x="704" y="40"/>
      </p:cViewPr>
      <p:guideLst/>
    </p:cSldViewPr>
  </p:slideViewPr>
  <p:outlineViewPr>
    <p:cViewPr>
      <p:scale>
        <a:sx n="33" d="100"/>
        <a:sy n="33" d="100"/>
      </p:scale>
      <p:origin x="0" y="0"/>
    </p:cViewPr>
  </p:outlineViewPr>
  <p:notesTextViewPr>
    <p:cViewPr>
      <p:scale>
        <a:sx n="20" d="100"/>
        <a:sy n="20" d="100"/>
      </p:scale>
      <p:origin x="0" y="0"/>
    </p:cViewPr>
  </p:notesTextViewPr>
  <p:notesViewPr>
    <p:cSldViewPr snapToGrid="0">
      <p:cViewPr varScale="1">
        <p:scale>
          <a:sx n="121" d="100"/>
          <a:sy n="121" d="100"/>
        </p:scale>
        <p:origin x="4304" y="176"/>
      </p:cViewPr>
      <p:guideLst/>
    </p:cSldViewPr>
  </p:notesViewPr>
  <p:gridSpacing cx="38100" cy="381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50"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2.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6D91D3A-ED48-1CD3-8AB8-7C4D6C493CE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4803325-1F83-931B-76BA-59FD0A4C8C8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853F5C2-CF35-274E-B245-896DAB65074D}" type="datetimeFigureOut">
              <a:rPr lang="en-US" smtClean="0"/>
              <a:t>10/18/2024</a:t>
            </a:fld>
            <a:endParaRPr lang="en-US"/>
          </a:p>
        </p:txBody>
      </p:sp>
      <p:sp>
        <p:nvSpPr>
          <p:cNvPr id="4" name="Footer Placeholder 3">
            <a:extLst>
              <a:ext uri="{FF2B5EF4-FFF2-40B4-BE49-F238E27FC236}">
                <a16:creationId xmlns:a16="http://schemas.microsoft.com/office/drawing/2014/main" id="{04969ADB-6F84-B986-351A-30E4120685B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4B11809-7B96-B359-335E-2F418EA5E1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7A0C13A-91D8-C647-9DC4-31E95388A5B2}" type="slidenum">
              <a:rPr lang="en-US" smtClean="0"/>
              <a:t>‹#›</a:t>
            </a:fld>
            <a:endParaRPr lang="en-US"/>
          </a:p>
        </p:txBody>
      </p:sp>
    </p:spTree>
    <p:extLst>
      <p:ext uri="{BB962C8B-B14F-4D97-AF65-F5344CB8AC3E}">
        <p14:creationId xmlns:p14="http://schemas.microsoft.com/office/powerpoint/2010/main" val="38666311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7536AA-4931-8340-9371-E9C2B0EC3A19}" type="datetimeFigureOut">
              <a:rPr lang="en-US" smtClean="0"/>
              <a:t>10/18/2024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E63680-9251-2E43-A1EC-C81BEEC45364}" type="slidenum">
              <a:rPr lang="en-US" smtClean="0"/>
              <a:t>‹#›</a:t>
            </a:fld>
            <a:endParaRPr lang="en-US"/>
          </a:p>
        </p:txBody>
      </p:sp>
    </p:spTree>
    <p:extLst>
      <p:ext uri="{BB962C8B-B14F-4D97-AF65-F5344CB8AC3E}">
        <p14:creationId xmlns:p14="http://schemas.microsoft.com/office/powerpoint/2010/main" val="6460370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endParaRPr lang="en-US"/>
          </a:p>
        </p:txBody>
      </p:sp>
      <p:sp>
        <p:nvSpPr>
          <p:cNvPr id="5" name="Footer Placeholder 4"/>
          <p:cNvSpPr>
            <a:spLocks noGrp="1"/>
          </p:cNvSpPr>
          <p:nvPr>
            <p:ph type="ftr" sz="quarter" idx="4"/>
          </p:nvPr>
        </p:nvSpPr>
        <p:spPr/>
        <p:txBody>
          <a:bodyPr/>
          <a:lstStyle/>
          <a:p>
            <a:pPr>
              <a:defRPr/>
            </a:pPr>
            <a:endParaRPr lang="en-US"/>
          </a:p>
        </p:txBody>
      </p:sp>
      <p:sp>
        <p:nvSpPr>
          <p:cNvPr id="6" name="Slide Number Placeholder 5"/>
          <p:cNvSpPr>
            <a:spLocks noGrp="1"/>
          </p:cNvSpPr>
          <p:nvPr>
            <p:ph type="sldNum" sz="quarter" idx="5"/>
          </p:nvPr>
        </p:nvSpPr>
        <p:spPr/>
        <p:txBody>
          <a:bodyPr/>
          <a:lstStyle/>
          <a:p>
            <a:pPr>
              <a:defRPr/>
            </a:pPr>
            <a:fld id="{AB19BA66-BBF0-0A47-AD80-887CA2F9EB73}" type="slidenum">
              <a:rPr lang="en-US" altLang="en-US" smtClean="0"/>
              <a:pPr>
                <a:defRPr/>
              </a:pPr>
              <a:t>2</a:t>
            </a:fld>
            <a:endParaRPr lang="en-US" altLang="en-US"/>
          </a:p>
        </p:txBody>
      </p:sp>
    </p:spTree>
    <p:extLst>
      <p:ext uri="{BB962C8B-B14F-4D97-AF65-F5344CB8AC3E}">
        <p14:creationId xmlns:p14="http://schemas.microsoft.com/office/powerpoint/2010/main" val="9624089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3E63680-9251-2E43-A1EC-C81BEEC45364}" type="slidenum">
              <a:rPr lang="en-US" smtClean="0"/>
              <a:t>11</a:t>
            </a:fld>
            <a:endParaRPr lang="en-US"/>
          </a:p>
        </p:txBody>
      </p:sp>
    </p:spTree>
    <p:extLst>
      <p:ext uri="{BB962C8B-B14F-4D97-AF65-F5344CB8AC3E}">
        <p14:creationId xmlns:p14="http://schemas.microsoft.com/office/powerpoint/2010/main" val="35246708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3E63680-9251-2E43-A1EC-C81BEEC45364}" type="slidenum">
              <a:rPr lang="en-US" smtClean="0"/>
              <a:t>12</a:t>
            </a:fld>
            <a:endParaRPr lang="en-US"/>
          </a:p>
        </p:txBody>
      </p:sp>
    </p:spTree>
    <p:extLst>
      <p:ext uri="{BB962C8B-B14F-4D97-AF65-F5344CB8AC3E}">
        <p14:creationId xmlns:p14="http://schemas.microsoft.com/office/powerpoint/2010/main" val="12071169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3E63680-9251-2E43-A1EC-C81BEEC45364}" type="slidenum">
              <a:rPr lang="en-US" smtClean="0"/>
              <a:t>13</a:t>
            </a:fld>
            <a:endParaRPr lang="en-US"/>
          </a:p>
        </p:txBody>
      </p:sp>
    </p:spTree>
    <p:extLst>
      <p:ext uri="{BB962C8B-B14F-4D97-AF65-F5344CB8AC3E}">
        <p14:creationId xmlns:p14="http://schemas.microsoft.com/office/powerpoint/2010/main" val="19373614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E63680-9251-2E43-A1EC-C81BEEC45364}" type="slidenum">
              <a:rPr lang="en-US" smtClean="0"/>
              <a:t>14</a:t>
            </a:fld>
            <a:endParaRPr lang="en-US"/>
          </a:p>
        </p:txBody>
      </p:sp>
    </p:spTree>
    <p:extLst>
      <p:ext uri="{BB962C8B-B14F-4D97-AF65-F5344CB8AC3E}">
        <p14:creationId xmlns:p14="http://schemas.microsoft.com/office/powerpoint/2010/main" val="39064222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E63680-9251-2E43-A1EC-C81BEEC45364}" type="slidenum">
              <a:rPr lang="en-US" smtClean="0"/>
              <a:t>15</a:t>
            </a:fld>
            <a:endParaRPr lang="en-US"/>
          </a:p>
        </p:txBody>
      </p:sp>
    </p:spTree>
    <p:extLst>
      <p:ext uri="{BB962C8B-B14F-4D97-AF65-F5344CB8AC3E}">
        <p14:creationId xmlns:p14="http://schemas.microsoft.com/office/powerpoint/2010/main" val="22837639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3E63680-9251-2E43-A1EC-C81BEEC45364}" type="slidenum">
              <a:rPr lang="en-US" smtClean="0"/>
              <a:t>16</a:t>
            </a:fld>
            <a:endParaRPr lang="en-US"/>
          </a:p>
        </p:txBody>
      </p:sp>
    </p:spTree>
    <p:extLst>
      <p:ext uri="{BB962C8B-B14F-4D97-AF65-F5344CB8AC3E}">
        <p14:creationId xmlns:p14="http://schemas.microsoft.com/office/powerpoint/2010/main" val="16826638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3E63680-9251-2E43-A1EC-C81BEEC45364}" type="slidenum">
              <a:rPr lang="en-US" smtClean="0"/>
              <a:t>17</a:t>
            </a:fld>
            <a:endParaRPr lang="en-US"/>
          </a:p>
        </p:txBody>
      </p:sp>
    </p:spTree>
    <p:extLst>
      <p:ext uri="{BB962C8B-B14F-4D97-AF65-F5344CB8AC3E}">
        <p14:creationId xmlns:p14="http://schemas.microsoft.com/office/powerpoint/2010/main" val="29091177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3E63680-9251-2E43-A1EC-C81BEEC45364}" type="slidenum">
              <a:rPr lang="en-US" smtClean="0"/>
              <a:t>18</a:t>
            </a:fld>
            <a:endParaRPr lang="en-US"/>
          </a:p>
        </p:txBody>
      </p:sp>
    </p:spTree>
    <p:extLst>
      <p:ext uri="{BB962C8B-B14F-4D97-AF65-F5344CB8AC3E}">
        <p14:creationId xmlns:p14="http://schemas.microsoft.com/office/powerpoint/2010/main" val="33173879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E63680-9251-2E43-A1EC-C81BEEC45364}" type="slidenum">
              <a:rPr lang="en-US" smtClean="0"/>
              <a:t>19</a:t>
            </a:fld>
            <a:endParaRPr lang="en-US"/>
          </a:p>
        </p:txBody>
      </p:sp>
    </p:spTree>
    <p:extLst>
      <p:ext uri="{BB962C8B-B14F-4D97-AF65-F5344CB8AC3E}">
        <p14:creationId xmlns:p14="http://schemas.microsoft.com/office/powerpoint/2010/main" val="727187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3E63680-9251-2E43-A1EC-C81BEEC45364}" type="slidenum">
              <a:rPr lang="en-US" smtClean="0"/>
              <a:t>20</a:t>
            </a:fld>
            <a:endParaRPr lang="en-US"/>
          </a:p>
        </p:txBody>
      </p:sp>
    </p:spTree>
    <p:extLst>
      <p:ext uri="{BB962C8B-B14F-4D97-AF65-F5344CB8AC3E}">
        <p14:creationId xmlns:p14="http://schemas.microsoft.com/office/powerpoint/2010/main" val="4061542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E63680-9251-2E43-A1EC-C81BEEC45364}" type="slidenum">
              <a:rPr lang="en-US" smtClean="0"/>
              <a:t>3</a:t>
            </a:fld>
            <a:endParaRPr lang="en-US"/>
          </a:p>
        </p:txBody>
      </p:sp>
    </p:spTree>
    <p:extLst>
      <p:ext uri="{BB962C8B-B14F-4D97-AF65-F5344CB8AC3E}">
        <p14:creationId xmlns:p14="http://schemas.microsoft.com/office/powerpoint/2010/main" val="40460843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3E63680-9251-2E43-A1EC-C81BEEC45364}" type="slidenum">
              <a:rPr lang="en-US" smtClean="0"/>
              <a:t>21</a:t>
            </a:fld>
            <a:endParaRPr lang="en-US"/>
          </a:p>
        </p:txBody>
      </p:sp>
    </p:spTree>
    <p:extLst>
      <p:ext uri="{BB962C8B-B14F-4D97-AF65-F5344CB8AC3E}">
        <p14:creationId xmlns:p14="http://schemas.microsoft.com/office/powerpoint/2010/main" val="31553444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E63680-9251-2E43-A1EC-C81BEEC45364}" type="slidenum">
              <a:rPr lang="en-US" smtClean="0"/>
              <a:t>22</a:t>
            </a:fld>
            <a:endParaRPr lang="en-US"/>
          </a:p>
        </p:txBody>
      </p:sp>
    </p:spTree>
    <p:extLst>
      <p:ext uri="{BB962C8B-B14F-4D97-AF65-F5344CB8AC3E}">
        <p14:creationId xmlns:p14="http://schemas.microsoft.com/office/powerpoint/2010/main" val="22405514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E63680-9251-2E43-A1EC-C81BEEC45364}" type="slidenum">
              <a:rPr lang="en-US" smtClean="0"/>
              <a:t>23</a:t>
            </a:fld>
            <a:endParaRPr lang="en-US"/>
          </a:p>
        </p:txBody>
      </p:sp>
    </p:spTree>
    <p:extLst>
      <p:ext uri="{BB962C8B-B14F-4D97-AF65-F5344CB8AC3E}">
        <p14:creationId xmlns:p14="http://schemas.microsoft.com/office/powerpoint/2010/main" val="24463162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E63680-9251-2E43-A1EC-C81BEEC45364}" type="slidenum">
              <a:rPr lang="en-US" smtClean="0"/>
              <a:t>24</a:t>
            </a:fld>
            <a:endParaRPr lang="en-US"/>
          </a:p>
        </p:txBody>
      </p:sp>
    </p:spTree>
    <p:extLst>
      <p:ext uri="{BB962C8B-B14F-4D97-AF65-F5344CB8AC3E}">
        <p14:creationId xmlns:p14="http://schemas.microsoft.com/office/powerpoint/2010/main" val="34560972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E63680-9251-2E43-A1EC-C81BEEC45364}" type="slidenum">
              <a:rPr lang="en-US" smtClean="0"/>
              <a:t>25</a:t>
            </a:fld>
            <a:endParaRPr lang="en-US"/>
          </a:p>
        </p:txBody>
      </p:sp>
    </p:spTree>
    <p:extLst>
      <p:ext uri="{BB962C8B-B14F-4D97-AF65-F5344CB8AC3E}">
        <p14:creationId xmlns:p14="http://schemas.microsoft.com/office/powerpoint/2010/main" val="34401978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E63680-9251-2E43-A1EC-C81BEEC45364}" type="slidenum">
              <a:rPr lang="en-US" smtClean="0"/>
              <a:t>26</a:t>
            </a:fld>
            <a:endParaRPr lang="en-US"/>
          </a:p>
        </p:txBody>
      </p:sp>
    </p:spTree>
    <p:extLst>
      <p:ext uri="{BB962C8B-B14F-4D97-AF65-F5344CB8AC3E}">
        <p14:creationId xmlns:p14="http://schemas.microsoft.com/office/powerpoint/2010/main" val="35443100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3E63680-9251-2E43-A1EC-C81BEEC45364}" type="slidenum">
              <a:rPr lang="en-US" smtClean="0"/>
              <a:t>27</a:t>
            </a:fld>
            <a:endParaRPr lang="en-US"/>
          </a:p>
        </p:txBody>
      </p:sp>
    </p:spTree>
    <p:extLst>
      <p:ext uri="{BB962C8B-B14F-4D97-AF65-F5344CB8AC3E}">
        <p14:creationId xmlns:p14="http://schemas.microsoft.com/office/powerpoint/2010/main" val="35666909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3E63680-9251-2E43-A1EC-C81BEEC45364}" type="slidenum">
              <a:rPr lang="en-US" smtClean="0"/>
              <a:t>28</a:t>
            </a:fld>
            <a:endParaRPr lang="en-US"/>
          </a:p>
        </p:txBody>
      </p:sp>
    </p:spTree>
    <p:extLst>
      <p:ext uri="{BB962C8B-B14F-4D97-AF65-F5344CB8AC3E}">
        <p14:creationId xmlns:p14="http://schemas.microsoft.com/office/powerpoint/2010/main" val="28968182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3E63680-9251-2E43-A1EC-C81BEEC45364}" type="slidenum">
              <a:rPr lang="en-US" smtClean="0"/>
              <a:t>29</a:t>
            </a:fld>
            <a:endParaRPr lang="en-US"/>
          </a:p>
        </p:txBody>
      </p:sp>
    </p:spTree>
    <p:extLst>
      <p:ext uri="{BB962C8B-B14F-4D97-AF65-F5344CB8AC3E}">
        <p14:creationId xmlns:p14="http://schemas.microsoft.com/office/powerpoint/2010/main" val="2372462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3E63680-9251-2E43-A1EC-C81BEEC45364}" type="slidenum">
              <a:rPr lang="en-US" smtClean="0"/>
              <a:t>30</a:t>
            </a:fld>
            <a:endParaRPr lang="en-US"/>
          </a:p>
        </p:txBody>
      </p:sp>
    </p:spTree>
    <p:extLst>
      <p:ext uri="{BB962C8B-B14F-4D97-AF65-F5344CB8AC3E}">
        <p14:creationId xmlns:p14="http://schemas.microsoft.com/office/powerpoint/2010/main" val="1340813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E63680-9251-2E43-A1EC-C81BEEC45364}" type="slidenum">
              <a:rPr lang="en-US" smtClean="0"/>
              <a:t>4</a:t>
            </a:fld>
            <a:endParaRPr lang="en-US"/>
          </a:p>
        </p:txBody>
      </p:sp>
    </p:spTree>
    <p:extLst>
      <p:ext uri="{BB962C8B-B14F-4D97-AF65-F5344CB8AC3E}">
        <p14:creationId xmlns:p14="http://schemas.microsoft.com/office/powerpoint/2010/main" val="34212905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3E63680-9251-2E43-A1EC-C81BEEC45364}" type="slidenum">
              <a:rPr lang="en-US" smtClean="0"/>
              <a:t>31</a:t>
            </a:fld>
            <a:endParaRPr lang="en-US"/>
          </a:p>
        </p:txBody>
      </p:sp>
    </p:spTree>
    <p:extLst>
      <p:ext uri="{BB962C8B-B14F-4D97-AF65-F5344CB8AC3E}">
        <p14:creationId xmlns:p14="http://schemas.microsoft.com/office/powerpoint/2010/main" val="37569702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3E63680-9251-2E43-A1EC-C81BEEC45364}" type="slidenum">
              <a:rPr lang="en-US" smtClean="0"/>
              <a:t>32</a:t>
            </a:fld>
            <a:endParaRPr lang="en-US"/>
          </a:p>
        </p:txBody>
      </p:sp>
    </p:spTree>
    <p:extLst>
      <p:ext uri="{BB962C8B-B14F-4D97-AF65-F5344CB8AC3E}">
        <p14:creationId xmlns:p14="http://schemas.microsoft.com/office/powerpoint/2010/main" val="415922026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3E63680-9251-2E43-A1EC-C81BEEC45364}" type="slidenum">
              <a:rPr lang="en-US" smtClean="0"/>
              <a:t>33</a:t>
            </a:fld>
            <a:endParaRPr lang="en-US"/>
          </a:p>
        </p:txBody>
      </p:sp>
    </p:spTree>
    <p:extLst>
      <p:ext uri="{BB962C8B-B14F-4D97-AF65-F5344CB8AC3E}">
        <p14:creationId xmlns:p14="http://schemas.microsoft.com/office/powerpoint/2010/main" val="253259524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3E63680-9251-2E43-A1EC-C81BEEC45364}" type="slidenum">
              <a:rPr lang="en-US" smtClean="0"/>
              <a:t>34</a:t>
            </a:fld>
            <a:endParaRPr lang="en-US"/>
          </a:p>
        </p:txBody>
      </p:sp>
    </p:spTree>
    <p:extLst>
      <p:ext uri="{BB962C8B-B14F-4D97-AF65-F5344CB8AC3E}">
        <p14:creationId xmlns:p14="http://schemas.microsoft.com/office/powerpoint/2010/main" val="223762956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3E63680-9251-2E43-A1EC-C81BEEC45364}" type="slidenum">
              <a:rPr lang="en-US" smtClean="0"/>
              <a:t>35</a:t>
            </a:fld>
            <a:endParaRPr lang="en-US"/>
          </a:p>
        </p:txBody>
      </p:sp>
    </p:spTree>
    <p:extLst>
      <p:ext uri="{BB962C8B-B14F-4D97-AF65-F5344CB8AC3E}">
        <p14:creationId xmlns:p14="http://schemas.microsoft.com/office/powerpoint/2010/main" val="302661902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E63680-9251-2E43-A1EC-C81BEEC45364}" type="slidenum">
              <a:rPr lang="en-US" smtClean="0"/>
              <a:t>36</a:t>
            </a:fld>
            <a:endParaRPr lang="en-US"/>
          </a:p>
        </p:txBody>
      </p:sp>
    </p:spTree>
    <p:extLst>
      <p:ext uri="{BB962C8B-B14F-4D97-AF65-F5344CB8AC3E}">
        <p14:creationId xmlns:p14="http://schemas.microsoft.com/office/powerpoint/2010/main" val="37579730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E63680-9251-2E43-A1EC-C81BEEC45364}" type="slidenum">
              <a:rPr lang="en-US" smtClean="0"/>
              <a:t>37</a:t>
            </a:fld>
            <a:endParaRPr lang="en-US"/>
          </a:p>
        </p:txBody>
      </p:sp>
    </p:spTree>
    <p:extLst>
      <p:ext uri="{BB962C8B-B14F-4D97-AF65-F5344CB8AC3E}">
        <p14:creationId xmlns:p14="http://schemas.microsoft.com/office/powerpoint/2010/main" val="266274779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3E63680-9251-2E43-A1EC-C81BEEC45364}" type="slidenum">
              <a:rPr lang="en-US" smtClean="0"/>
              <a:t>38</a:t>
            </a:fld>
            <a:endParaRPr lang="en-US"/>
          </a:p>
        </p:txBody>
      </p:sp>
    </p:spTree>
    <p:extLst>
      <p:ext uri="{BB962C8B-B14F-4D97-AF65-F5344CB8AC3E}">
        <p14:creationId xmlns:p14="http://schemas.microsoft.com/office/powerpoint/2010/main" val="28885181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E63680-9251-2E43-A1EC-C81BEEC45364}" type="slidenum">
              <a:rPr kumimoji="0" lang="en-US" sz="1200" b="0" i="0" u="none" strike="noStrike" kern="1200" cap="none" spc="0" normalizeH="0" baseline="0" noProof="0" smtClean="0">
                <a:ln>
                  <a:noFill/>
                </a:ln>
                <a:solidFill>
                  <a:prstClr val="black"/>
                </a:solidFill>
                <a:effectLst/>
                <a:uLnTx/>
                <a:uFillTx/>
                <a:latin typeface="Aptos" panose="02110004020202020204"/>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Aptos" panose="02110004020202020204"/>
              <a:ea typeface="ＭＳ Ｐゴシック" charset="-128"/>
              <a:cs typeface="+mn-cs"/>
            </a:endParaRPr>
          </a:p>
        </p:txBody>
      </p:sp>
    </p:spTree>
    <p:extLst>
      <p:ext uri="{BB962C8B-B14F-4D97-AF65-F5344CB8AC3E}">
        <p14:creationId xmlns:p14="http://schemas.microsoft.com/office/powerpoint/2010/main" val="7478814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3E63680-9251-2E43-A1EC-C81BEEC45364}" type="slidenum">
              <a:rPr lang="en-US" smtClean="0"/>
              <a:t>5</a:t>
            </a:fld>
            <a:endParaRPr lang="en-US"/>
          </a:p>
        </p:txBody>
      </p:sp>
    </p:spTree>
    <p:extLst>
      <p:ext uri="{BB962C8B-B14F-4D97-AF65-F5344CB8AC3E}">
        <p14:creationId xmlns:p14="http://schemas.microsoft.com/office/powerpoint/2010/main" val="28905468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3E63680-9251-2E43-A1EC-C81BEEC45364}" type="slidenum">
              <a:rPr lang="en-US" smtClean="0"/>
              <a:t>6</a:t>
            </a:fld>
            <a:endParaRPr lang="en-US"/>
          </a:p>
        </p:txBody>
      </p:sp>
    </p:spTree>
    <p:extLst>
      <p:ext uri="{BB962C8B-B14F-4D97-AF65-F5344CB8AC3E}">
        <p14:creationId xmlns:p14="http://schemas.microsoft.com/office/powerpoint/2010/main" val="30515833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3E63680-9251-2E43-A1EC-C81BEEC45364}" type="slidenum">
              <a:rPr lang="en-US" smtClean="0"/>
              <a:t>7</a:t>
            </a:fld>
            <a:endParaRPr lang="en-US"/>
          </a:p>
        </p:txBody>
      </p:sp>
    </p:spTree>
    <p:extLst>
      <p:ext uri="{BB962C8B-B14F-4D97-AF65-F5344CB8AC3E}">
        <p14:creationId xmlns:p14="http://schemas.microsoft.com/office/powerpoint/2010/main" val="40473785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3E63680-9251-2E43-A1EC-C81BEEC45364}" type="slidenum">
              <a:rPr lang="en-US" smtClean="0"/>
              <a:t>8</a:t>
            </a:fld>
            <a:endParaRPr lang="en-US"/>
          </a:p>
        </p:txBody>
      </p:sp>
    </p:spTree>
    <p:extLst>
      <p:ext uri="{BB962C8B-B14F-4D97-AF65-F5344CB8AC3E}">
        <p14:creationId xmlns:p14="http://schemas.microsoft.com/office/powerpoint/2010/main" val="27510952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3E63680-9251-2E43-A1EC-C81BEEC45364}" type="slidenum">
              <a:rPr lang="en-US" smtClean="0"/>
              <a:t>9</a:t>
            </a:fld>
            <a:endParaRPr lang="en-US"/>
          </a:p>
        </p:txBody>
      </p:sp>
    </p:spTree>
    <p:extLst>
      <p:ext uri="{BB962C8B-B14F-4D97-AF65-F5344CB8AC3E}">
        <p14:creationId xmlns:p14="http://schemas.microsoft.com/office/powerpoint/2010/main" val="16954816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endParaRPr lang="en-US"/>
          </a:p>
        </p:txBody>
      </p:sp>
      <p:sp>
        <p:nvSpPr>
          <p:cNvPr id="5" name="Footer Placeholder 4"/>
          <p:cNvSpPr>
            <a:spLocks noGrp="1"/>
          </p:cNvSpPr>
          <p:nvPr>
            <p:ph type="ftr" sz="quarter" idx="4"/>
          </p:nvPr>
        </p:nvSpPr>
        <p:spPr/>
        <p:txBody>
          <a:bodyPr/>
          <a:lstStyle/>
          <a:p>
            <a:pPr>
              <a:defRPr/>
            </a:pPr>
            <a:endParaRPr lang="en-US"/>
          </a:p>
        </p:txBody>
      </p:sp>
      <p:sp>
        <p:nvSpPr>
          <p:cNvPr id="6" name="Slide Number Placeholder 5"/>
          <p:cNvSpPr>
            <a:spLocks noGrp="1"/>
          </p:cNvSpPr>
          <p:nvPr>
            <p:ph type="sldNum" sz="quarter" idx="5"/>
          </p:nvPr>
        </p:nvSpPr>
        <p:spPr/>
        <p:txBody>
          <a:bodyPr/>
          <a:lstStyle/>
          <a:p>
            <a:pPr>
              <a:defRPr/>
            </a:pPr>
            <a:fld id="{AB19BA66-BBF0-0A47-AD80-887CA2F9EB73}" type="slidenum">
              <a:rPr lang="en-US" altLang="en-US" smtClean="0"/>
              <a:pPr>
                <a:defRPr/>
              </a:pPr>
              <a:t>10</a:t>
            </a:fld>
            <a:endParaRPr lang="en-US" altLang="en-US"/>
          </a:p>
        </p:txBody>
      </p:sp>
    </p:spTree>
    <p:extLst>
      <p:ext uri="{BB962C8B-B14F-4D97-AF65-F5344CB8AC3E}">
        <p14:creationId xmlns:p14="http://schemas.microsoft.com/office/powerpoint/2010/main" val="6419646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0.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0.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0.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0.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0.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0.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0.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0.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age_Horizontal">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2FA4B122-17AB-0CB6-B770-9521200EC658}"/>
              </a:ext>
            </a:extLst>
          </p:cNvPr>
          <p:cNvSpPr>
            <a:spLocks noGrp="1"/>
          </p:cNvSpPr>
          <p:nvPr>
            <p:ph type="title"/>
          </p:nvPr>
        </p:nvSpPr>
        <p:spPr>
          <a:xfrm>
            <a:off x="662837" y="490141"/>
            <a:ext cx="6855708" cy="1542565"/>
          </a:xfrm>
          <a:prstGeom prst="rect">
            <a:avLst/>
          </a:prstGeom>
        </p:spPr>
        <p:txBody>
          <a:bodyPr/>
          <a:lstStyle>
            <a:lvl1pPr>
              <a:defRPr sz="4400" b="1" i="0" spc="50" baseline="0">
                <a:solidFill>
                  <a:schemeClr val="tx2"/>
                </a:solidFill>
                <a:latin typeface="Avenir Next LT Pro Demi" panose="020B0504020202020204" pitchFamily="34" charset="77"/>
              </a:defRPr>
            </a:lvl1pPr>
          </a:lstStyle>
          <a:p>
            <a:r>
              <a:rPr lang="en-US" dirty="0"/>
              <a:t>Click to edit Master title style</a:t>
            </a:r>
          </a:p>
        </p:txBody>
      </p:sp>
      <p:sp>
        <p:nvSpPr>
          <p:cNvPr id="17" name="Picture Placeholder 16">
            <a:extLst>
              <a:ext uri="{FF2B5EF4-FFF2-40B4-BE49-F238E27FC236}">
                <a16:creationId xmlns:a16="http://schemas.microsoft.com/office/drawing/2014/main" id="{E3DAFD07-E4BA-6445-CA1A-FC5330AD429B}"/>
              </a:ext>
            </a:extLst>
          </p:cNvPr>
          <p:cNvSpPr>
            <a:spLocks noGrp="1"/>
          </p:cNvSpPr>
          <p:nvPr>
            <p:ph type="pic" sz="quarter" idx="14" hasCustomPrompt="1"/>
          </p:nvPr>
        </p:nvSpPr>
        <p:spPr>
          <a:xfrm>
            <a:off x="0" y="3428999"/>
            <a:ext cx="12192000" cy="1978063"/>
          </a:xfrm>
          <a:prstGeom prst="rect">
            <a:avLst/>
          </a:prstGeom>
        </p:spPr>
        <p:txBody>
          <a:bodyPr/>
          <a:lstStyle>
            <a:lvl1pPr algn="ctr">
              <a:defRPr sz="6000" b="0" i="1">
                <a:solidFill>
                  <a:schemeClr val="bg1">
                    <a:lumMod val="85000"/>
                  </a:schemeClr>
                </a:solidFill>
                <a:latin typeface="Avenir Next LT Pro" panose="020B0504020202020204" pitchFamily="34"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Insert Project Banner Here</a:t>
            </a:r>
          </a:p>
          <a:p>
            <a:endParaRPr lang="en-US" dirty="0"/>
          </a:p>
        </p:txBody>
      </p:sp>
      <p:sp>
        <p:nvSpPr>
          <p:cNvPr id="3" name="TextBox 2">
            <a:extLst>
              <a:ext uri="{FF2B5EF4-FFF2-40B4-BE49-F238E27FC236}">
                <a16:creationId xmlns:a16="http://schemas.microsoft.com/office/drawing/2014/main" id="{5E802209-A491-7FF4-406D-82C967B17CD0}"/>
              </a:ext>
            </a:extLst>
          </p:cNvPr>
          <p:cNvSpPr txBox="1">
            <a:spLocks/>
          </p:cNvSpPr>
          <p:nvPr userDrawn="1"/>
        </p:nvSpPr>
        <p:spPr>
          <a:xfrm>
            <a:off x="671557" y="5598294"/>
            <a:ext cx="5333678" cy="276999"/>
          </a:xfrm>
          <a:prstGeom prst="rect">
            <a:avLst/>
          </a:prstGeom>
          <a:noFill/>
        </p:spPr>
        <p:txBody>
          <a:bodyPr wrap="square" rtlCol="0">
            <a:spAutoFit/>
          </a:bodyPr>
          <a:lstStyle/>
          <a:p>
            <a:r>
              <a:rPr lang="en-US" sz="1200" b="1" spc="100" dirty="0">
                <a:solidFill>
                  <a:srgbClr val="828E99"/>
                </a:solidFill>
                <a:latin typeface="Avenir Next LT Pro" panose="020B0504020202020204" pitchFamily="34" charset="77"/>
              </a:rPr>
              <a:t>CONTENT CREATED BY: </a:t>
            </a:r>
          </a:p>
        </p:txBody>
      </p:sp>
      <p:sp>
        <p:nvSpPr>
          <p:cNvPr id="5" name="TextBox 4">
            <a:extLst>
              <a:ext uri="{FF2B5EF4-FFF2-40B4-BE49-F238E27FC236}">
                <a16:creationId xmlns:a16="http://schemas.microsoft.com/office/drawing/2014/main" id="{498691F6-BC4B-2BDF-85BE-7D7CA7AFAA46}"/>
              </a:ext>
            </a:extLst>
          </p:cNvPr>
          <p:cNvSpPr txBox="1">
            <a:spLocks/>
          </p:cNvSpPr>
          <p:nvPr userDrawn="1"/>
        </p:nvSpPr>
        <p:spPr>
          <a:xfrm>
            <a:off x="6986954" y="6109382"/>
            <a:ext cx="4621722" cy="379143"/>
          </a:xfrm>
          <a:prstGeom prst="rect">
            <a:avLst/>
          </a:prstGeom>
          <a:noFill/>
        </p:spPr>
        <p:txBody>
          <a:bodyPr wrap="square">
            <a:spAutoFit/>
          </a:bodyPr>
          <a:lstStyle/>
          <a:p>
            <a:pPr algn="r">
              <a:lnSpc>
                <a:spcPct val="150000"/>
              </a:lnSpc>
            </a:pPr>
            <a:r>
              <a:rPr lang="en-US" sz="1400" b="1" spc="30" dirty="0">
                <a:solidFill>
                  <a:srgbClr val="023C54"/>
                </a:solidFill>
                <a:latin typeface="Avenir Next LT Pro Demi" panose="020B0504020202020204" pitchFamily="34" charset="77"/>
              </a:rPr>
              <a:t>Learn more at </a:t>
            </a:r>
            <a:r>
              <a:rPr lang="en-US" sz="1400" b="1" spc="30" dirty="0" err="1">
                <a:solidFill>
                  <a:srgbClr val="023C54"/>
                </a:solidFill>
                <a:latin typeface="Avenir Next LT Pro Demi" panose="020B0504020202020204" pitchFamily="34" charset="77"/>
              </a:rPr>
              <a:t>www.mrctcenter.org</a:t>
            </a:r>
            <a:endParaRPr lang="en-US" sz="1400" b="1" spc="30" dirty="0">
              <a:solidFill>
                <a:srgbClr val="023C54"/>
              </a:solidFill>
              <a:latin typeface="Avenir Next LT Pro Demi" panose="020B0504020202020204" pitchFamily="34" charset="77"/>
            </a:endParaRPr>
          </a:p>
        </p:txBody>
      </p:sp>
      <p:pic>
        <p:nvPicPr>
          <p:cNvPr id="7" name="Picture 8">
            <a:extLst>
              <a:ext uri="{FF2B5EF4-FFF2-40B4-BE49-F238E27FC236}">
                <a16:creationId xmlns:a16="http://schemas.microsoft.com/office/drawing/2014/main" id="{03292050-2D67-48BE-9850-75C11E997924}"/>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7380848" y="0"/>
            <a:ext cx="4811152" cy="2672862"/>
          </a:xfrm>
          <a:prstGeom prst="rect">
            <a:avLst/>
          </a:prstGeom>
        </p:spPr>
      </p:pic>
      <p:sp>
        <p:nvSpPr>
          <p:cNvPr id="12" name="Content Placeholder 11">
            <a:extLst>
              <a:ext uri="{FF2B5EF4-FFF2-40B4-BE49-F238E27FC236}">
                <a16:creationId xmlns:a16="http://schemas.microsoft.com/office/drawing/2014/main" id="{6907DFE1-0999-28E6-9DB7-0A9C4C44C663}"/>
              </a:ext>
            </a:extLst>
          </p:cNvPr>
          <p:cNvSpPr>
            <a:spLocks noGrp="1"/>
          </p:cNvSpPr>
          <p:nvPr>
            <p:ph sz="quarter" idx="10" hasCustomPrompt="1"/>
          </p:nvPr>
        </p:nvSpPr>
        <p:spPr>
          <a:xfrm>
            <a:off x="662837" y="5893153"/>
            <a:ext cx="2962275" cy="438150"/>
          </a:xfrm>
          <a:prstGeom prst="rect">
            <a:avLst/>
          </a:prstGeom>
        </p:spPr>
        <p:txBody>
          <a:bodyPr>
            <a:normAutofit/>
          </a:bodyPr>
          <a:lstStyle>
            <a:lvl1pPr>
              <a:defRPr sz="1400" i="0">
                <a:solidFill>
                  <a:srgbClr val="818E99"/>
                </a:solidFill>
              </a:defRPr>
            </a:lvl1pPr>
          </a:lstStyle>
          <a:p>
            <a:pPr lvl="0"/>
            <a:r>
              <a:rPr lang="en-US" dirty="0"/>
              <a:t>Name, Title | Name, Title</a:t>
            </a:r>
          </a:p>
        </p:txBody>
      </p:sp>
      <p:sp>
        <p:nvSpPr>
          <p:cNvPr id="4" name="Text Placeholder 3">
            <a:extLst>
              <a:ext uri="{FF2B5EF4-FFF2-40B4-BE49-F238E27FC236}">
                <a16:creationId xmlns:a16="http://schemas.microsoft.com/office/drawing/2014/main" id="{C278DA3C-DC36-E053-0AE6-0DCA39E1E43C}"/>
              </a:ext>
            </a:extLst>
          </p:cNvPr>
          <p:cNvSpPr>
            <a:spLocks noGrp="1"/>
          </p:cNvSpPr>
          <p:nvPr>
            <p:ph type="body" sz="quarter" idx="12" hasCustomPrompt="1"/>
          </p:nvPr>
        </p:nvSpPr>
        <p:spPr>
          <a:xfrm>
            <a:off x="685799" y="2032706"/>
            <a:ext cx="6866467" cy="1139472"/>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400" b="0" i="0" u="none" strike="noStrike" kern="1200" cap="none" spc="180" normalizeH="0" baseline="0" noProof="0" dirty="0">
                <a:ln>
                  <a:noFill/>
                </a:ln>
                <a:solidFill>
                  <a:srgbClr val="023C54"/>
                </a:solidFill>
                <a:effectLst/>
                <a:uLnTx/>
                <a:uFillTx/>
                <a:latin typeface="Avenir Next LT Pro" panose="020B0504020202020204" pitchFamily="34" charset="77"/>
                <a:ea typeface="+mn-ea"/>
                <a:cs typeface="+mn-cs"/>
              </a:rPr>
              <a:t>Subtitle</a:t>
            </a:r>
            <a:endParaRPr lang="en-US" dirty="0"/>
          </a:p>
        </p:txBody>
      </p:sp>
      <p:sp>
        <p:nvSpPr>
          <p:cNvPr id="14" name="Text Placeholder 13">
            <a:extLst>
              <a:ext uri="{FF2B5EF4-FFF2-40B4-BE49-F238E27FC236}">
                <a16:creationId xmlns:a16="http://schemas.microsoft.com/office/drawing/2014/main" id="{2C590F51-49E0-897E-6E01-559AB6C8082A}"/>
              </a:ext>
            </a:extLst>
          </p:cNvPr>
          <p:cNvSpPr>
            <a:spLocks noGrp="1"/>
          </p:cNvSpPr>
          <p:nvPr>
            <p:ph type="body" sz="quarter" idx="13" hasCustomPrompt="1"/>
          </p:nvPr>
        </p:nvSpPr>
        <p:spPr>
          <a:xfrm>
            <a:off x="8284313" y="5611785"/>
            <a:ext cx="3244850" cy="277813"/>
          </a:xfrm>
          <a:prstGeom prst="rect">
            <a:avLst/>
          </a:prstGeom>
        </p:spPr>
        <p:txBody>
          <a:bodyPr/>
          <a:lstStyle>
            <a:lvl1pPr algn="r">
              <a:defRPr sz="1200" spc="40" baseline="0">
                <a:solidFill>
                  <a:schemeClr val="accent6"/>
                </a:solidFill>
              </a:defRPr>
            </a:lvl1pPr>
          </a:lstStyle>
          <a:p>
            <a:pPr lvl="0"/>
            <a:r>
              <a:rPr lang="en-US" dirty="0"/>
              <a:t>9/20/24</a:t>
            </a:r>
          </a:p>
        </p:txBody>
      </p:sp>
    </p:spTree>
    <p:extLst>
      <p:ext uri="{BB962C8B-B14F-4D97-AF65-F5344CB8AC3E}">
        <p14:creationId xmlns:p14="http://schemas.microsoft.com/office/powerpoint/2010/main" val="2656517293"/>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ight Imag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FBE5B15-D835-7970-1099-519002C0458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0207" r="10207"/>
          <a:stretch/>
        </p:blipFill>
        <p:spPr>
          <a:xfrm>
            <a:off x="11241081" y="192281"/>
            <a:ext cx="684219" cy="938919"/>
          </a:xfrm>
          <a:prstGeom prst="rect">
            <a:avLst/>
          </a:prstGeom>
        </p:spPr>
      </p:pic>
      <p:sp>
        <p:nvSpPr>
          <p:cNvPr id="4" name="TextBox 3">
            <a:extLst>
              <a:ext uri="{FF2B5EF4-FFF2-40B4-BE49-F238E27FC236}">
                <a16:creationId xmlns:a16="http://schemas.microsoft.com/office/drawing/2014/main" id="{188CACF8-A4BE-6859-8F18-185D96C8E44F}"/>
              </a:ext>
            </a:extLst>
          </p:cNvPr>
          <p:cNvSpPr txBox="1">
            <a:spLocks noGrp="1" noRot="1" noMove="1" noResize="1" noEditPoints="1" noAdjustHandles="1" noChangeArrowheads="1" noChangeShapeType="1"/>
          </p:cNvSpPr>
          <p:nvPr userDrawn="1"/>
        </p:nvSpPr>
        <p:spPr>
          <a:xfrm>
            <a:off x="11535507" y="6373790"/>
            <a:ext cx="389793" cy="276999"/>
          </a:xfrm>
          <a:prstGeom prst="rect">
            <a:avLst/>
          </a:prstGeom>
          <a:solidFill>
            <a:schemeClr val="bg1"/>
          </a:solidFill>
        </p:spPr>
        <p:txBody>
          <a:bodyPr wrap="square" rtlCol="0">
            <a:spAutoFit/>
          </a:bodyPr>
          <a:lstStyle/>
          <a:p>
            <a:pPr algn="r"/>
            <a:fld id="{230F65BF-F46A-874A-8AE2-C7EA166CF919}" type="slidenum">
              <a:rPr lang="en-US" sz="1200" smtClean="0">
                <a:solidFill>
                  <a:srgbClr val="828E99">
                    <a:alpha val="73000"/>
                  </a:srgbClr>
                </a:solidFill>
                <a:latin typeface="Avenir Next LT Pro" panose="020B0504020202020204" pitchFamily="34" charset="77"/>
              </a:rPr>
              <a:t>‹#›</a:t>
            </a:fld>
            <a:endParaRPr lang="en-US" sz="1200" dirty="0">
              <a:solidFill>
                <a:srgbClr val="828E99">
                  <a:alpha val="73000"/>
                </a:srgbClr>
              </a:solidFill>
              <a:latin typeface="Avenir Next LT Pro" panose="020B0504020202020204" pitchFamily="34" charset="77"/>
            </a:endParaRPr>
          </a:p>
        </p:txBody>
      </p:sp>
      <p:sp>
        <p:nvSpPr>
          <p:cNvPr id="13" name="Round Single Corner Rectangle 12">
            <a:extLst>
              <a:ext uri="{FF2B5EF4-FFF2-40B4-BE49-F238E27FC236}">
                <a16:creationId xmlns:a16="http://schemas.microsoft.com/office/drawing/2014/main" id="{7020584C-BE3F-727B-977D-965B7B14628A}"/>
              </a:ext>
            </a:extLst>
          </p:cNvPr>
          <p:cNvSpPr/>
          <p:nvPr userDrawn="1"/>
        </p:nvSpPr>
        <p:spPr>
          <a:xfrm>
            <a:off x="-12701" y="6773512"/>
            <a:ext cx="12214225" cy="109202"/>
          </a:xfrm>
          <a:prstGeom prst="round1Rect">
            <a:avLst>
              <a:gd name="adj" fmla="val 50000"/>
            </a:avLst>
          </a:prstGeom>
          <a:solidFill>
            <a:srgbClr val="002A4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7">
            <a:extLst>
              <a:ext uri="{FF2B5EF4-FFF2-40B4-BE49-F238E27FC236}">
                <a16:creationId xmlns:a16="http://schemas.microsoft.com/office/drawing/2014/main" id="{2437C076-741A-9D02-6F1F-2BFDC8C9D807}"/>
              </a:ext>
            </a:extLst>
          </p:cNvPr>
          <p:cNvSpPr>
            <a:spLocks noGrp="1"/>
          </p:cNvSpPr>
          <p:nvPr>
            <p:ph type="pic" sz="quarter" idx="11"/>
          </p:nvPr>
        </p:nvSpPr>
        <p:spPr>
          <a:xfrm>
            <a:off x="7603958" y="1219199"/>
            <a:ext cx="3597442" cy="4256879"/>
          </a:xfrm>
          <a:prstGeom prst="rect">
            <a:avLst/>
          </a:prstGeom>
        </p:spPr>
        <p:txBody>
          <a:bodyPr/>
          <a:lstStyle/>
          <a:p>
            <a:endParaRPr lang="en-US" dirty="0"/>
          </a:p>
        </p:txBody>
      </p:sp>
      <p:sp>
        <p:nvSpPr>
          <p:cNvPr id="7" name="Text Placeholder 10">
            <a:extLst>
              <a:ext uri="{FF2B5EF4-FFF2-40B4-BE49-F238E27FC236}">
                <a16:creationId xmlns:a16="http://schemas.microsoft.com/office/drawing/2014/main" id="{7D9C6C57-748C-870D-E301-54B698008A83}"/>
              </a:ext>
            </a:extLst>
          </p:cNvPr>
          <p:cNvSpPr>
            <a:spLocks noGrp="1"/>
          </p:cNvSpPr>
          <p:nvPr>
            <p:ph type="body" sz="quarter" idx="10" hasCustomPrompt="1"/>
          </p:nvPr>
        </p:nvSpPr>
        <p:spPr>
          <a:xfrm>
            <a:off x="876300" y="1219199"/>
            <a:ext cx="6404810" cy="4516589"/>
          </a:xfrm>
          <a:prstGeom prst="rect">
            <a:avLst/>
          </a:prstGeom>
        </p:spPr>
        <p:txBody>
          <a:bodyPr/>
          <a:lstStyle>
            <a:lvl1pPr>
              <a:lnSpc>
                <a:spcPct val="110000"/>
              </a:lnSpc>
              <a:spcBef>
                <a:spcPts val="0"/>
              </a:spcBef>
              <a:spcAft>
                <a:spcPts val="1400"/>
              </a:spcAft>
              <a:defRPr/>
            </a:lvl1pPr>
          </a:lstStyle>
          <a:p>
            <a:pPr>
              <a:lnSpc>
                <a:spcPct val="110000"/>
              </a:lnSpc>
              <a:spcAft>
                <a:spcPts val="1400"/>
              </a:spcAft>
            </a:pPr>
            <a:r>
              <a:rPr lang="en-US" sz="1500" dirty="0">
                <a:solidFill>
                  <a:srgbClr val="002A44"/>
                </a:solidFill>
                <a:latin typeface="Avenir Next LT Pro" panose="020B0504020202020204" pitchFamily="34" charset="77"/>
              </a:rPr>
              <a:t>This is an example of place holder text. Try to give a pinkie’s width of space between your text and image.</a:t>
            </a:r>
          </a:p>
          <a:p>
            <a:pPr>
              <a:lnSpc>
                <a:spcPct val="110000"/>
              </a:lnSpc>
              <a:spcAft>
                <a:spcPts val="1400"/>
              </a:spcAft>
            </a:pPr>
            <a:r>
              <a:rPr lang="en-US" sz="1500" dirty="0">
                <a:solidFill>
                  <a:srgbClr val="002A44"/>
                </a:solidFill>
                <a:latin typeface="Avenir Next LT Pro" panose="020B0504020202020204" pitchFamily="34" charset="77"/>
              </a:rPr>
              <a:t>Lorem ipsum dolor sit </a:t>
            </a:r>
            <a:r>
              <a:rPr lang="en-US" sz="1500" dirty="0" err="1">
                <a:solidFill>
                  <a:srgbClr val="002A44"/>
                </a:solidFill>
                <a:latin typeface="Avenir Next LT Pro" panose="020B0504020202020204" pitchFamily="34" charset="77"/>
              </a:rPr>
              <a:t>amet</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consectetur</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adipiscing</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elit</a:t>
            </a:r>
            <a:r>
              <a:rPr lang="en-US" sz="1500" dirty="0">
                <a:solidFill>
                  <a:srgbClr val="002A44"/>
                </a:solidFill>
                <a:latin typeface="Avenir Next LT Pro" panose="020B0504020202020204" pitchFamily="34" charset="77"/>
              </a:rPr>
              <a:t>, sed do </a:t>
            </a:r>
            <a:r>
              <a:rPr lang="en-US" sz="1500" dirty="0" err="1">
                <a:solidFill>
                  <a:srgbClr val="002A44"/>
                </a:solidFill>
                <a:latin typeface="Avenir Next LT Pro" panose="020B0504020202020204" pitchFamily="34" charset="77"/>
              </a:rPr>
              <a:t>eiusmod</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tempor</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incididunt</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ut</a:t>
            </a:r>
            <a:r>
              <a:rPr lang="en-US" sz="1500" dirty="0">
                <a:solidFill>
                  <a:srgbClr val="002A44"/>
                </a:solidFill>
                <a:latin typeface="Avenir Next LT Pro" panose="020B0504020202020204" pitchFamily="34" charset="77"/>
              </a:rPr>
              <a:t> labore et dolore magna </a:t>
            </a:r>
            <a:r>
              <a:rPr lang="en-US" sz="1500" dirty="0" err="1">
                <a:solidFill>
                  <a:srgbClr val="002A44"/>
                </a:solidFill>
                <a:latin typeface="Avenir Next LT Pro" panose="020B0504020202020204" pitchFamily="34" charset="77"/>
              </a:rPr>
              <a:t>aliqua</a:t>
            </a:r>
            <a:r>
              <a:rPr lang="en-US" sz="1500" dirty="0">
                <a:solidFill>
                  <a:srgbClr val="002A44"/>
                </a:solidFill>
                <a:latin typeface="Avenir Next LT Pro" panose="020B0504020202020204" pitchFamily="34" charset="77"/>
              </a:rPr>
              <a:t>. Convallis a </a:t>
            </a:r>
            <a:r>
              <a:rPr lang="en-US" sz="1500" dirty="0" err="1">
                <a:solidFill>
                  <a:srgbClr val="002A44"/>
                </a:solidFill>
                <a:latin typeface="Avenir Next LT Pro" panose="020B0504020202020204" pitchFamily="34" charset="77"/>
              </a:rPr>
              <a:t>cras</a:t>
            </a:r>
            <a:r>
              <a:rPr lang="en-US" sz="1500" dirty="0">
                <a:solidFill>
                  <a:srgbClr val="002A44"/>
                </a:solidFill>
                <a:latin typeface="Avenir Next LT Pro" panose="020B0504020202020204" pitchFamily="34" charset="77"/>
              </a:rPr>
              <a:t> semper auctor </a:t>
            </a:r>
            <a:r>
              <a:rPr lang="en-US" sz="1500" dirty="0" err="1">
                <a:solidFill>
                  <a:srgbClr val="002A44"/>
                </a:solidFill>
                <a:latin typeface="Avenir Next LT Pro" panose="020B0504020202020204" pitchFamily="34" charset="77"/>
              </a:rPr>
              <a:t>neque</a:t>
            </a:r>
            <a:r>
              <a:rPr lang="en-US" sz="1500" dirty="0">
                <a:solidFill>
                  <a:srgbClr val="002A44"/>
                </a:solidFill>
                <a:latin typeface="Avenir Next LT Pro" panose="020B0504020202020204" pitchFamily="34" charset="77"/>
              </a:rPr>
              <a:t>. Pulvinar </a:t>
            </a:r>
            <a:r>
              <a:rPr lang="en-US" sz="1500" dirty="0" err="1">
                <a:solidFill>
                  <a:srgbClr val="002A44"/>
                </a:solidFill>
                <a:latin typeface="Avenir Next LT Pro" panose="020B0504020202020204" pitchFamily="34" charset="77"/>
              </a:rPr>
              <a:t>neque</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laoreet</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suspendisse</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interdum</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consectetur</a:t>
            </a:r>
            <a:r>
              <a:rPr lang="en-US" sz="1500" dirty="0">
                <a:solidFill>
                  <a:srgbClr val="002A44"/>
                </a:solidFill>
                <a:latin typeface="Avenir Next LT Pro" panose="020B0504020202020204" pitchFamily="34" charset="77"/>
              </a:rPr>
              <a:t> libero id </a:t>
            </a:r>
            <a:r>
              <a:rPr lang="en-US" sz="1500" dirty="0" err="1">
                <a:solidFill>
                  <a:srgbClr val="002A44"/>
                </a:solidFill>
                <a:latin typeface="Avenir Next LT Pro" panose="020B0504020202020204" pitchFamily="34" charset="77"/>
              </a:rPr>
              <a:t>faucibus</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nisl</a:t>
            </a:r>
            <a:r>
              <a:rPr lang="en-US" sz="1500" dirty="0">
                <a:solidFill>
                  <a:srgbClr val="002A44"/>
                </a:solidFill>
                <a:latin typeface="Avenir Next LT Pro" panose="020B0504020202020204" pitchFamily="34" charset="77"/>
              </a:rPr>
              <a:t>. Lacus </a:t>
            </a:r>
            <a:r>
              <a:rPr lang="en-US" sz="1500" dirty="0" err="1">
                <a:solidFill>
                  <a:srgbClr val="002A44"/>
                </a:solidFill>
                <a:latin typeface="Avenir Next LT Pro" panose="020B0504020202020204" pitchFamily="34" charset="77"/>
              </a:rPr>
              <a:t>suspendisse</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faucibus</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interdum</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posuere</a:t>
            </a:r>
            <a:r>
              <a:rPr lang="en-US" sz="1500" dirty="0">
                <a:solidFill>
                  <a:srgbClr val="002A44"/>
                </a:solidFill>
                <a:latin typeface="Avenir Next LT Pro" panose="020B0504020202020204" pitchFamily="34" charset="77"/>
              </a:rPr>
              <a:t>. Pharetra magna ac </a:t>
            </a:r>
            <a:r>
              <a:rPr lang="en-US" sz="1500" dirty="0" err="1">
                <a:solidFill>
                  <a:srgbClr val="002A44"/>
                </a:solidFill>
                <a:latin typeface="Avenir Next LT Pro" panose="020B0504020202020204" pitchFamily="34" charset="77"/>
              </a:rPr>
              <a:t>placerat</a:t>
            </a:r>
            <a:r>
              <a:rPr lang="en-US" sz="1500" dirty="0">
                <a:solidFill>
                  <a:srgbClr val="002A44"/>
                </a:solidFill>
                <a:latin typeface="Avenir Next LT Pro" panose="020B0504020202020204" pitchFamily="34" charset="77"/>
              </a:rPr>
              <a:t> vestibulum </a:t>
            </a:r>
            <a:r>
              <a:rPr lang="en-US" sz="1500" dirty="0" err="1">
                <a:solidFill>
                  <a:srgbClr val="002A44"/>
                </a:solidFill>
                <a:latin typeface="Avenir Next LT Pro" panose="020B0504020202020204" pitchFamily="34" charset="77"/>
              </a:rPr>
              <a:t>lectus</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mauris</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ultrices</a:t>
            </a:r>
            <a:r>
              <a:rPr lang="en-US" sz="1500" dirty="0">
                <a:solidFill>
                  <a:srgbClr val="002A44"/>
                </a:solidFill>
                <a:latin typeface="Avenir Next LT Pro" panose="020B0504020202020204" pitchFamily="34" charset="77"/>
              </a:rPr>
              <a:t> eros in. ​</a:t>
            </a:r>
          </a:p>
          <a:p>
            <a:pPr>
              <a:lnSpc>
                <a:spcPct val="110000"/>
              </a:lnSpc>
              <a:spcAft>
                <a:spcPts val="1400"/>
              </a:spcAft>
            </a:pPr>
            <a:r>
              <a:rPr lang="en-US" sz="1500" dirty="0">
                <a:solidFill>
                  <a:srgbClr val="002A44"/>
                </a:solidFill>
                <a:latin typeface="Avenir Next LT Pro" panose="020B0504020202020204" pitchFamily="34" charset="77"/>
              </a:rPr>
              <a:t>Ac </a:t>
            </a:r>
            <a:r>
              <a:rPr lang="en-US" sz="1500" dirty="0" err="1">
                <a:solidFill>
                  <a:srgbClr val="002A44"/>
                </a:solidFill>
                <a:latin typeface="Avenir Next LT Pro" panose="020B0504020202020204" pitchFamily="34" charset="77"/>
              </a:rPr>
              <a:t>feugiat</a:t>
            </a:r>
            <a:r>
              <a:rPr lang="en-US" sz="1500" dirty="0">
                <a:solidFill>
                  <a:srgbClr val="002A44"/>
                </a:solidFill>
                <a:latin typeface="Avenir Next LT Pro" panose="020B0504020202020204" pitchFamily="34" charset="77"/>
              </a:rPr>
              <a:t> sed </a:t>
            </a:r>
            <a:r>
              <a:rPr lang="en-US" sz="1500" dirty="0" err="1">
                <a:solidFill>
                  <a:srgbClr val="002A44"/>
                </a:solidFill>
                <a:latin typeface="Avenir Next LT Pro" panose="020B0504020202020204" pitchFamily="34" charset="77"/>
              </a:rPr>
              <a:t>lectus</a:t>
            </a:r>
            <a:r>
              <a:rPr lang="en-US" sz="1500" dirty="0">
                <a:solidFill>
                  <a:srgbClr val="002A44"/>
                </a:solidFill>
                <a:latin typeface="Avenir Next LT Pro" panose="020B0504020202020204" pitchFamily="34" charset="77"/>
              </a:rPr>
              <a:t> vestibulum. Vestibulum </a:t>
            </a:r>
            <a:r>
              <a:rPr lang="en-US" sz="1500" dirty="0" err="1">
                <a:solidFill>
                  <a:srgbClr val="002A44"/>
                </a:solidFill>
                <a:latin typeface="Avenir Next LT Pro" panose="020B0504020202020204" pitchFamily="34" charset="77"/>
              </a:rPr>
              <a:t>lectus</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mauris</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ultrices</a:t>
            </a:r>
            <a:r>
              <a:rPr lang="en-US" sz="1500" dirty="0">
                <a:solidFill>
                  <a:srgbClr val="002A44"/>
                </a:solidFill>
                <a:latin typeface="Avenir Next LT Pro" panose="020B0504020202020204" pitchFamily="34" charset="77"/>
              </a:rPr>
              <a:t> eros in. </a:t>
            </a:r>
            <a:r>
              <a:rPr lang="en-US" sz="1500" dirty="0" err="1">
                <a:solidFill>
                  <a:srgbClr val="002A44"/>
                </a:solidFill>
                <a:latin typeface="Avenir Next LT Pro" panose="020B0504020202020204" pitchFamily="34" charset="77"/>
              </a:rPr>
              <a:t>Quisque</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egestas</a:t>
            </a:r>
            <a:r>
              <a:rPr lang="en-US" sz="1500" dirty="0">
                <a:solidFill>
                  <a:srgbClr val="002A44"/>
                </a:solidFill>
                <a:latin typeface="Avenir Next LT Pro" panose="020B0504020202020204" pitchFamily="34" charset="77"/>
              </a:rPr>
              <a:t> diam in </a:t>
            </a:r>
            <a:r>
              <a:rPr lang="en-US" sz="1500" dirty="0" err="1">
                <a:solidFill>
                  <a:srgbClr val="002A44"/>
                </a:solidFill>
                <a:latin typeface="Avenir Next LT Pro" panose="020B0504020202020204" pitchFamily="34" charset="77"/>
              </a:rPr>
              <a:t>arcu</a:t>
            </a:r>
            <a:r>
              <a:rPr lang="en-US" sz="1500" dirty="0">
                <a:solidFill>
                  <a:srgbClr val="002A44"/>
                </a:solidFill>
                <a:latin typeface="Avenir Next LT Pro" panose="020B0504020202020204" pitchFamily="34" charset="77"/>
              </a:rPr>
              <a:t> cursus </a:t>
            </a:r>
            <a:r>
              <a:rPr lang="en-US" sz="1500" dirty="0" err="1">
                <a:solidFill>
                  <a:srgbClr val="002A44"/>
                </a:solidFill>
                <a:latin typeface="Avenir Next LT Pro" panose="020B0504020202020204" pitchFamily="34" charset="77"/>
              </a:rPr>
              <a:t>euismod</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quis</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viverra</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nibh</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Urna</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duis</a:t>
            </a:r>
            <a:r>
              <a:rPr lang="en-US" sz="1500" dirty="0">
                <a:solidFill>
                  <a:srgbClr val="002A44"/>
                </a:solidFill>
                <a:latin typeface="Avenir Next LT Pro" panose="020B0504020202020204" pitchFamily="34" charset="77"/>
              </a:rPr>
              <a:t> convallis convallis </a:t>
            </a:r>
            <a:r>
              <a:rPr lang="en-US" sz="1500" dirty="0" err="1">
                <a:solidFill>
                  <a:srgbClr val="002A44"/>
                </a:solidFill>
                <a:latin typeface="Avenir Next LT Pro" panose="020B0504020202020204" pitchFamily="34" charset="77"/>
              </a:rPr>
              <a:t>tellus</a:t>
            </a:r>
            <a:r>
              <a:rPr lang="en-US" sz="1500" dirty="0">
                <a:solidFill>
                  <a:srgbClr val="002A44"/>
                </a:solidFill>
                <a:latin typeface="Avenir Next LT Pro" panose="020B0504020202020204" pitchFamily="34" charset="77"/>
              </a:rPr>
              <a:t> id </a:t>
            </a:r>
            <a:r>
              <a:rPr lang="en-US" sz="1500" dirty="0" err="1">
                <a:solidFill>
                  <a:srgbClr val="002A44"/>
                </a:solidFill>
                <a:latin typeface="Avenir Next LT Pro" panose="020B0504020202020204" pitchFamily="34" charset="77"/>
              </a:rPr>
              <a:t>interdum</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velit</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laoreet</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Laoreet</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suspendisse</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interdum</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consectetur</a:t>
            </a:r>
            <a:r>
              <a:rPr lang="en-US" sz="1500" dirty="0">
                <a:solidFill>
                  <a:srgbClr val="002A44"/>
                </a:solidFill>
                <a:latin typeface="Avenir Next LT Pro" panose="020B0504020202020204" pitchFamily="34" charset="77"/>
              </a:rPr>
              <a:t> libero. Sit </a:t>
            </a:r>
            <a:r>
              <a:rPr lang="en-US" sz="1500" dirty="0" err="1">
                <a:solidFill>
                  <a:srgbClr val="002A44"/>
                </a:solidFill>
                <a:latin typeface="Avenir Next LT Pro" panose="020B0504020202020204" pitchFamily="34" charset="77"/>
              </a:rPr>
              <a:t>amet</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nisl</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suscipit</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adipiscing</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bibendum</a:t>
            </a:r>
            <a:r>
              <a:rPr lang="en-US" sz="1500" dirty="0">
                <a:solidFill>
                  <a:srgbClr val="002A44"/>
                </a:solidFill>
                <a:latin typeface="Avenir Next LT Pro" panose="020B0504020202020204" pitchFamily="34" charset="77"/>
              </a:rPr>
              <a:t> est. </a:t>
            </a:r>
            <a:r>
              <a:rPr lang="en-US" sz="1500" dirty="0" err="1">
                <a:solidFill>
                  <a:srgbClr val="002A44"/>
                </a:solidFill>
                <a:latin typeface="Avenir Next LT Pro" panose="020B0504020202020204" pitchFamily="34" charset="77"/>
              </a:rPr>
              <a:t>Amet</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nisl</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suscipit</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adipiscing</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bibendum</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Imperdiet</a:t>
            </a:r>
            <a:r>
              <a:rPr lang="en-US" sz="1500" dirty="0">
                <a:solidFill>
                  <a:srgbClr val="002A44"/>
                </a:solidFill>
                <a:latin typeface="Avenir Next LT Pro" panose="020B0504020202020204" pitchFamily="34" charset="77"/>
              </a:rPr>
              <a:t> dui </a:t>
            </a:r>
            <a:r>
              <a:rPr lang="en-US" sz="1500" dirty="0" err="1">
                <a:solidFill>
                  <a:srgbClr val="002A44"/>
                </a:solidFill>
                <a:latin typeface="Avenir Next LT Pro" panose="020B0504020202020204" pitchFamily="34" charset="77"/>
              </a:rPr>
              <a:t>accumsan</a:t>
            </a:r>
            <a:r>
              <a:rPr lang="en-US" sz="1500" dirty="0">
                <a:solidFill>
                  <a:srgbClr val="002A44"/>
                </a:solidFill>
                <a:latin typeface="Avenir Next LT Pro" panose="020B0504020202020204" pitchFamily="34" charset="77"/>
              </a:rPr>
              <a:t> sit </a:t>
            </a:r>
            <a:r>
              <a:rPr lang="en-US" sz="1500" dirty="0" err="1">
                <a:solidFill>
                  <a:srgbClr val="002A44"/>
                </a:solidFill>
                <a:latin typeface="Avenir Next LT Pro" panose="020B0504020202020204" pitchFamily="34" charset="77"/>
              </a:rPr>
              <a:t>amet</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nulla</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facilisi</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morbi</a:t>
            </a:r>
            <a:r>
              <a:rPr lang="en-US" sz="1500" dirty="0">
                <a:solidFill>
                  <a:srgbClr val="002A44"/>
                </a:solidFill>
                <a:latin typeface="Avenir Next LT Pro" panose="020B0504020202020204" pitchFamily="34" charset="77"/>
              </a:rPr>
              <a:t> tempus </a:t>
            </a:r>
            <a:r>
              <a:rPr lang="en-US" sz="1500" dirty="0" err="1">
                <a:solidFill>
                  <a:srgbClr val="002A44"/>
                </a:solidFill>
                <a:latin typeface="Avenir Next LT Pro" panose="020B0504020202020204" pitchFamily="34" charset="77"/>
              </a:rPr>
              <a:t>iaculis</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Nulla</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porttitor</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massa</a:t>
            </a:r>
            <a:r>
              <a:rPr lang="en-US" sz="1500" dirty="0">
                <a:solidFill>
                  <a:srgbClr val="002A44"/>
                </a:solidFill>
                <a:latin typeface="Avenir Next LT Pro" panose="020B0504020202020204" pitchFamily="34" charset="77"/>
              </a:rPr>
              <a:t> id </a:t>
            </a:r>
            <a:r>
              <a:rPr lang="en-US" sz="1500" dirty="0" err="1">
                <a:solidFill>
                  <a:srgbClr val="002A44"/>
                </a:solidFill>
                <a:latin typeface="Avenir Next LT Pro" panose="020B0504020202020204" pitchFamily="34" charset="77"/>
              </a:rPr>
              <a:t>neque</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aliquam</a:t>
            </a:r>
            <a:r>
              <a:rPr lang="en-US" sz="1500" dirty="0">
                <a:solidFill>
                  <a:srgbClr val="002A44"/>
                </a:solidFill>
                <a:latin typeface="Avenir Next LT Pro" panose="020B0504020202020204" pitchFamily="34" charset="77"/>
              </a:rPr>
              <a:t>. ​​</a:t>
            </a:r>
          </a:p>
        </p:txBody>
      </p:sp>
      <p:sp>
        <p:nvSpPr>
          <p:cNvPr id="9" name="Title 8">
            <a:extLst>
              <a:ext uri="{FF2B5EF4-FFF2-40B4-BE49-F238E27FC236}">
                <a16:creationId xmlns:a16="http://schemas.microsoft.com/office/drawing/2014/main" id="{5E6320BF-B7FE-F0C4-8CA0-F7A7285A4764}"/>
              </a:ext>
            </a:extLst>
          </p:cNvPr>
          <p:cNvSpPr>
            <a:spLocks noGrp="1"/>
          </p:cNvSpPr>
          <p:nvPr>
            <p:ph type="title"/>
          </p:nvPr>
        </p:nvSpPr>
        <p:spPr/>
        <p:txBody>
          <a:bodyPr/>
          <a:lstStyle/>
          <a:p>
            <a:r>
              <a:rPr lang="en-US"/>
              <a:t>Click to edit Master title style</a:t>
            </a: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B03561FF-C997-2E2B-29F8-BF03233F8E96}"/>
                  </a:ext>
                </a:extLst>
              </p:cNvPr>
              <p:cNvSpPr txBox="1">
                <a:spLocks/>
              </p:cNvSpPr>
              <p:nvPr userDrawn="1"/>
            </p:nvSpPr>
            <p:spPr>
              <a:xfrm>
                <a:off x="8250580" y="6350028"/>
                <a:ext cx="3054001" cy="246221"/>
              </a:xfrm>
              <a:prstGeom prst="rect">
                <a:avLst/>
              </a:prstGeom>
              <a:solidFill>
                <a:schemeClr val="bg1"/>
              </a:solidFill>
            </p:spPr>
            <p:txBody>
              <a:bodyPr wrap="square" rtlCol="0">
                <a:spAutoFit/>
              </a:bodyPr>
              <a:lstStyle/>
              <a:p>
                <a:pPr algn="r"/>
                <a14:m>
                  <m:oMath xmlns:m="http://schemas.openxmlformats.org/officeDocument/2006/math">
                    <m:r>
                      <a:rPr lang="en-US" sz="1000" b="0" i="1" smtClean="0">
                        <a:solidFill>
                          <a:srgbClr val="828E99">
                            <a:alpha val="73000"/>
                          </a:srgbClr>
                        </a:solidFill>
                        <a:latin typeface="Cambria Math" panose="02040503050406030204" pitchFamily="18" charset="0"/>
                      </a:rPr>
                      <m:t>©</m:t>
                    </m:r>
                  </m:oMath>
                </a14:m>
                <a:r>
                  <a:rPr lang="en-US" sz="1000" dirty="0">
                    <a:solidFill>
                      <a:srgbClr val="828E99">
                        <a:alpha val="73000"/>
                      </a:srgbClr>
                    </a:solidFill>
                    <a:latin typeface="Avenir Next LT Pro" panose="020B0504020202020204" pitchFamily="34" charset="77"/>
                  </a:rPr>
                  <a:t> 2024 MRCT Center, CC BY-NC-SA 4.0 license.</a:t>
                </a:r>
              </a:p>
            </p:txBody>
          </p:sp>
        </mc:Choice>
        <mc:Fallback xmlns="">
          <p:sp>
            <p:nvSpPr>
              <p:cNvPr id="10" name="TextBox 9">
                <a:extLst>
                  <a:ext uri="{FF2B5EF4-FFF2-40B4-BE49-F238E27FC236}">
                    <a16:creationId xmlns:a16="http://schemas.microsoft.com/office/drawing/2014/main" id="{B03561FF-C997-2E2B-29F8-BF03233F8E96}"/>
                  </a:ext>
                </a:extLst>
              </p:cNvPr>
              <p:cNvSpPr txBox="1">
                <a:spLocks noRot="1" noChangeAspect="1" noMove="1" noResize="1" noEditPoints="1" noAdjustHandles="1" noChangeArrowheads="1" noChangeShapeType="1" noTextEdit="1"/>
              </p:cNvSpPr>
              <p:nvPr userDrawn="1"/>
            </p:nvSpPr>
            <p:spPr>
              <a:xfrm>
                <a:off x="8250580" y="6350028"/>
                <a:ext cx="3054001" cy="246221"/>
              </a:xfrm>
              <a:prstGeom prst="rect">
                <a:avLst/>
              </a:prstGeom>
              <a:blipFill>
                <a:blip r:embed="rId4"/>
                <a:stretch>
                  <a:fillRect b="-10000"/>
                </a:stretch>
              </a:blipFill>
            </p:spPr>
            <p:txBody>
              <a:bodyPr/>
              <a:lstStyle/>
              <a:p>
                <a:r>
                  <a:rPr lang="en-US">
                    <a:noFill/>
                  </a:rPr>
                  <a:t> </a:t>
                </a:r>
              </a:p>
            </p:txBody>
          </p:sp>
        </mc:Fallback>
      </mc:AlternateContent>
      <p:sp>
        <p:nvSpPr>
          <p:cNvPr id="11" name="Text Placeholder 11">
            <a:extLst>
              <a:ext uri="{FF2B5EF4-FFF2-40B4-BE49-F238E27FC236}">
                <a16:creationId xmlns:a16="http://schemas.microsoft.com/office/drawing/2014/main" id="{9B78DF1D-7484-B276-B48A-FE2C934E10AA}"/>
              </a:ext>
            </a:extLst>
          </p:cNvPr>
          <p:cNvSpPr>
            <a:spLocks noGrp="1"/>
          </p:cNvSpPr>
          <p:nvPr>
            <p:ph type="body" sz="quarter" idx="12" hasCustomPrompt="1"/>
          </p:nvPr>
        </p:nvSpPr>
        <p:spPr>
          <a:xfrm>
            <a:off x="7603958" y="5476078"/>
            <a:ext cx="3597442" cy="327822"/>
          </a:xfrm>
          <a:prstGeom prst="rect">
            <a:avLst/>
          </a:prstGeom>
        </p:spPr>
        <p:txBody>
          <a:bodyPr/>
          <a:lstStyle>
            <a:lvl1pPr algn="r">
              <a:defRPr sz="1200" i="1">
                <a:solidFill>
                  <a:schemeClr val="accent6"/>
                </a:solidFill>
              </a:defRPr>
            </a:lvl1pPr>
          </a:lstStyle>
          <a:p>
            <a:pPr lvl="0"/>
            <a:r>
              <a:rPr lang="en-US" dirty="0"/>
              <a:t>Insert Image Reference</a:t>
            </a:r>
          </a:p>
        </p:txBody>
      </p:sp>
    </p:spTree>
    <p:extLst>
      <p:ext uri="{BB962C8B-B14F-4D97-AF65-F5344CB8AC3E}">
        <p14:creationId xmlns:p14="http://schemas.microsoft.com/office/powerpoint/2010/main" val="4053572694"/>
      </p:ext>
    </p:extLst>
  </p:cSld>
  <p:clrMapOvr>
    <a:masterClrMapping/>
  </p:clrMapOvr>
  <p:extLst>
    <p:ext uri="{DCECCB84-F9BA-43D5-87BE-67443E8EF086}">
      <p15:sldGuideLst xmlns:p15="http://schemas.microsoft.com/office/powerpoint/2012/main">
        <p15:guide id="2"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arge Imag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FBE5B15-D835-7970-1099-519002C0458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0207" r="10207"/>
          <a:stretch/>
        </p:blipFill>
        <p:spPr>
          <a:xfrm>
            <a:off x="11241081" y="192281"/>
            <a:ext cx="684219" cy="938919"/>
          </a:xfrm>
          <a:prstGeom prst="rect">
            <a:avLst/>
          </a:prstGeom>
        </p:spPr>
      </p:pic>
      <p:sp>
        <p:nvSpPr>
          <p:cNvPr id="4" name="TextBox 3">
            <a:extLst>
              <a:ext uri="{FF2B5EF4-FFF2-40B4-BE49-F238E27FC236}">
                <a16:creationId xmlns:a16="http://schemas.microsoft.com/office/drawing/2014/main" id="{188CACF8-A4BE-6859-8F18-185D96C8E44F}"/>
              </a:ext>
            </a:extLst>
          </p:cNvPr>
          <p:cNvSpPr txBox="1">
            <a:spLocks noGrp="1" noRot="1" noMove="1" noResize="1" noEditPoints="1" noAdjustHandles="1" noChangeArrowheads="1" noChangeShapeType="1"/>
          </p:cNvSpPr>
          <p:nvPr userDrawn="1"/>
        </p:nvSpPr>
        <p:spPr>
          <a:xfrm>
            <a:off x="11535507" y="6373790"/>
            <a:ext cx="389793" cy="276999"/>
          </a:xfrm>
          <a:prstGeom prst="rect">
            <a:avLst/>
          </a:prstGeom>
          <a:solidFill>
            <a:schemeClr val="bg1"/>
          </a:solidFill>
        </p:spPr>
        <p:txBody>
          <a:bodyPr wrap="square" rtlCol="0">
            <a:spAutoFit/>
          </a:bodyPr>
          <a:lstStyle/>
          <a:p>
            <a:pPr algn="r"/>
            <a:fld id="{230F65BF-F46A-874A-8AE2-C7EA166CF919}" type="slidenum">
              <a:rPr lang="en-US" sz="1200" smtClean="0">
                <a:solidFill>
                  <a:srgbClr val="828E99">
                    <a:alpha val="73000"/>
                  </a:srgbClr>
                </a:solidFill>
                <a:latin typeface="Avenir Next LT Pro" panose="020B0504020202020204" pitchFamily="34" charset="77"/>
              </a:rPr>
              <a:t>‹#›</a:t>
            </a:fld>
            <a:endParaRPr lang="en-US" sz="1200" dirty="0">
              <a:solidFill>
                <a:srgbClr val="828E99">
                  <a:alpha val="73000"/>
                </a:srgbClr>
              </a:solidFill>
              <a:latin typeface="Avenir Next LT Pro" panose="020B0504020202020204" pitchFamily="34" charset="77"/>
            </a:endParaRPr>
          </a:p>
        </p:txBody>
      </p:sp>
      <p:sp>
        <p:nvSpPr>
          <p:cNvPr id="13" name="Round Single Corner Rectangle 12">
            <a:extLst>
              <a:ext uri="{FF2B5EF4-FFF2-40B4-BE49-F238E27FC236}">
                <a16:creationId xmlns:a16="http://schemas.microsoft.com/office/drawing/2014/main" id="{7020584C-BE3F-727B-977D-965B7B14628A}"/>
              </a:ext>
            </a:extLst>
          </p:cNvPr>
          <p:cNvSpPr/>
          <p:nvPr userDrawn="1"/>
        </p:nvSpPr>
        <p:spPr>
          <a:xfrm>
            <a:off x="-12701" y="6773512"/>
            <a:ext cx="12214225" cy="109202"/>
          </a:xfrm>
          <a:prstGeom prst="round1Rect">
            <a:avLst>
              <a:gd name="adj" fmla="val 50000"/>
            </a:avLst>
          </a:prstGeom>
          <a:solidFill>
            <a:srgbClr val="002A4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7">
            <a:extLst>
              <a:ext uri="{FF2B5EF4-FFF2-40B4-BE49-F238E27FC236}">
                <a16:creationId xmlns:a16="http://schemas.microsoft.com/office/drawing/2014/main" id="{2437C076-741A-9D02-6F1F-2BFDC8C9D807}"/>
              </a:ext>
            </a:extLst>
          </p:cNvPr>
          <p:cNvSpPr>
            <a:spLocks noGrp="1"/>
          </p:cNvSpPr>
          <p:nvPr>
            <p:ph type="pic" sz="quarter" idx="11"/>
          </p:nvPr>
        </p:nvSpPr>
        <p:spPr>
          <a:xfrm>
            <a:off x="381000" y="1219199"/>
            <a:ext cx="11430000" cy="4526213"/>
          </a:xfrm>
          <a:prstGeom prst="rect">
            <a:avLst/>
          </a:prstGeom>
        </p:spPr>
        <p:txBody>
          <a:bodyPr/>
          <a:lstStyle/>
          <a:p>
            <a:endParaRPr lang="en-US" dirty="0"/>
          </a:p>
        </p:txBody>
      </p:sp>
      <p:sp>
        <p:nvSpPr>
          <p:cNvPr id="7" name="Title 6">
            <a:extLst>
              <a:ext uri="{FF2B5EF4-FFF2-40B4-BE49-F238E27FC236}">
                <a16:creationId xmlns:a16="http://schemas.microsoft.com/office/drawing/2014/main" id="{FEF93BC5-2CEF-19A9-8387-4E59BCA02815}"/>
              </a:ext>
            </a:extLst>
          </p:cNvPr>
          <p:cNvSpPr>
            <a:spLocks noGrp="1"/>
          </p:cNvSpPr>
          <p:nvPr>
            <p:ph type="title"/>
          </p:nvPr>
        </p:nvSpPr>
        <p:spPr/>
        <p:txBody>
          <a:bodyPr/>
          <a:lstStyle/>
          <a:p>
            <a:r>
              <a:rPr lang="en-US"/>
              <a:t>Click to edit Master title style</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BB681299-B82C-8BBC-D1BB-DA2307DFAF9C}"/>
                  </a:ext>
                </a:extLst>
              </p:cNvPr>
              <p:cNvSpPr txBox="1">
                <a:spLocks/>
              </p:cNvSpPr>
              <p:nvPr userDrawn="1"/>
            </p:nvSpPr>
            <p:spPr>
              <a:xfrm>
                <a:off x="8250580" y="6350028"/>
                <a:ext cx="3054001" cy="246221"/>
              </a:xfrm>
              <a:prstGeom prst="rect">
                <a:avLst/>
              </a:prstGeom>
              <a:solidFill>
                <a:schemeClr val="bg1"/>
              </a:solidFill>
            </p:spPr>
            <p:txBody>
              <a:bodyPr wrap="square" rtlCol="0">
                <a:spAutoFit/>
              </a:bodyPr>
              <a:lstStyle/>
              <a:p>
                <a:pPr algn="r"/>
                <a14:m>
                  <m:oMath xmlns:m="http://schemas.openxmlformats.org/officeDocument/2006/math">
                    <m:r>
                      <a:rPr lang="en-US" sz="1000" b="0" i="1" smtClean="0">
                        <a:solidFill>
                          <a:srgbClr val="828E99">
                            <a:alpha val="73000"/>
                          </a:srgbClr>
                        </a:solidFill>
                        <a:latin typeface="Cambria Math" panose="02040503050406030204" pitchFamily="18" charset="0"/>
                      </a:rPr>
                      <m:t>©</m:t>
                    </m:r>
                  </m:oMath>
                </a14:m>
                <a:r>
                  <a:rPr lang="en-US" sz="1000" dirty="0">
                    <a:solidFill>
                      <a:srgbClr val="828E99">
                        <a:alpha val="73000"/>
                      </a:srgbClr>
                    </a:solidFill>
                    <a:latin typeface="Avenir Next LT Pro" panose="020B0504020202020204" pitchFamily="34" charset="77"/>
                  </a:rPr>
                  <a:t> 2024 MRCT Center, CC BY-NC-SA 4.0 license.</a:t>
                </a:r>
              </a:p>
            </p:txBody>
          </p:sp>
        </mc:Choice>
        <mc:Fallback xmlns="">
          <p:sp>
            <p:nvSpPr>
              <p:cNvPr id="9" name="TextBox 8">
                <a:extLst>
                  <a:ext uri="{FF2B5EF4-FFF2-40B4-BE49-F238E27FC236}">
                    <a16:creationId xmlns:a16="http://schemas.microsoft.com/office/drawing/2014/main" id="{BB681299-B82C-8BBC-D1BB-DA2307DFAF9C}"/>
                  </a:ext>
                </a:extLst>
              </p:cNvPr>
              <p:cNvSpPr txBox="1">
                <a:spLocks noRot="1" noChangeAspect="1" noMove="1" noResize="1" noEditPoints="1" noAdjustHandles="1" noChangeArrowheads="1" noChangeShapeType="1" noTextEdit="1"/>
              </p:cNvSpPr>
              <p:nvPr userDrawn="1"/>
            </p:nvSpPr>
            <p:spPr>
              <a:xfrm>
                <a:off x="8250580" y="6350028"/>
                <a:ext cx="3054001" cy="246221"/>
              </a:xfrm>
              <a:prstGeom prst="rect">
                <a:avLst/>
              </a:prstGeom>
              <a:blipFill>
                <a:blip r:embed="rId4"/>
                <a:stretch>
                  <a:fillRect b="-10000"/>
                </a:stretch>
              </a:blipFill>
            </p:spPr>
            <p:txBody>
              <a:bodyPr/>
              <a:lstStyle/>
              <a:p>
                <a:r>
                  <a:rPr lang="en-US">
                    <a:noFill/>
                  </a:rPr>
                  <a:t> </a:t>
                </a:r>
              </a:p>
            </p:txBody>
          </p:sp>
        </mc:Fallback>
      </mc:AlternateContent>
      <p:sp>
        <p:nvSpPr>
          <p:cNvPr id="10" name="Text Placeholder 11">
            <a:extLst>
              <a:ext uri="{FF2B5EF4-FFF2-40B4-BE49-F238E27FC236}">
                <a16:creationId xmlns:a16="http://schemas.microsoft.com/office/drawing/2014/main" id="{47047D15-6A47-9A48-9FDB-33082AF13945}"/>
              </a:ext>
            </a:extLst>
          </p:cNvPr>
          <p:cNvSpPr>
            <a:spLocks noGrp="1"/>
          </p:cNvSpPr>
          <p:nvPr>
            <p:ph type="body" sz="quarter" idx="12" hasCustomPrompt="1"/>
          </p:nvPr>
        </p:nvSpPr>
        <p:spPr>
          <a:xfrm>
            <a:off x="8610600" y="5868135"/>
            <a:ext cx="2590800" cy="229165"/>
          </a:xfrm>
          <a:prstGeom prst="rect">
            <a:avLst/>
          </a:prstGeom>
        </p:spPr>
        <p:txBody>
          <a:bodyPr/>
          <a:lstStyle>
            <a:lvl1pPr algn="r">
              <a:defRPr sz="1200" i="1">
                <a:solidFill>
                  <a:schemeClr val="accent6"/>
                </a:solidFill>
              </a:defRPr>
            </a:lvl1pPr>
          </a:lstStyle>
          <a:p>
            <a:pPr lvl="0"/>
            <a:r>
              <a:rPr lang="en-US" dirty="0"/>
              <a:t>Insert Image Reference</a:t>
            </a:r>
          </a:p>
        </p:txBody>
      </p:sp>
    </p:spTree>
    <p:extLst>
      <p:ext uri="{BB962C8B-B14F-4D97-AF65-F5344CB8AC3E}">
        <p14:creationId xmlns:p14="http://schemas.microsoft.com/office/powerpoint/2010/main" val="1151862846"/>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_Empty">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FBE5B15-D835-7970-1099-519002C0458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0207" r="10207"/>
          <a:stretch/>
        </p:blipFill>
        <p:spPr>
          <a:xfrm>
            <a:off x="11241081" y="192281"/>
            <a:ext cx="684219" cy="938919"/>
          </a:xfrm>
          <a:prstGeom prst="rect">
            <a:avLst/>
          </a:prstGeom>
        </p:spPr>
      </p:pic>
      <p:sp>
        <p:nvSpPr>
          <p:cNvPr id="4" name="TextBox 3">
            <a:extLst>
              <a:ext uri="{FF2B5EF4-FFF2-40B4-BE49-F238E27FC236}">
                <a16:creationId xmlns:a16="http://schemas.microsoft.com/office/drawing/2014/main" id="{188CACF8-A4BE-6859-8F18-185D96C8E44F}"/>
              </a:ext>
            </a:extLst>
          </p:cNvPr>
          <p:cNvSpPr txBox="1">
            <a:spLocks noGrp="1" noRot="1" noMove="1" noResize="1" noEditPoints="1" noAdjustHandles="1" noChangeArrowheads="1" noChangeShapeType="1"/>
          </p:cNvSpPr>
          <p:nvPr userDrawn="1"/>
        </p:nvSpPr>
        <p:spPr>
          <a:xfrm>
            <a:off x="11535507" y="6373790"/>
            <a:ext cx="389793" cy="276999"/>
          </a:xfrm>
          <a:prstGeom prst="rect">
            <a:avLst/>
          </a:prstGeom>
          <a:solidFill>
            <a:schemeClr val="bg1"/>
          </a:solidFill>
        </p:spPr>
        <p:txBody>
          <a:bodyPr wrap="square" rtlCol="0">
            <a:spAutoFit/>
          </a:bodyPr>
          <a:lstStyle/>
          <a:p>
            <a:pPr algn="r"/>
            <a:fld id="{230F65BF-F46A-874A-8AE2-C7EA166CF919}" type="slidenum">
              <a:rPr lang="en-US" sz="1200" smtClean="0">
                <a:solidFill>
                  <a:srgbClr val="828E99">
                    <a:alpha val="73000"/>
                  </a:srgbClr>
                </a:solidFill>
                <a:latin typeface="Avenir Next LT Pro" panose="020B0504020202020204" pitchFamily="34" charset="77"/>
              </a:rPr>
              <a:t>‹#›</a:t>
            </a:fld>
            <a:endParaRPr lang="en-US" sz="1200" dirty="0">
              <a:solidFill>
                <a:srgbClr val="828E99">
                  <a:alpha val="73000"/>
                </a:srgbClr>
              </a:solidFill>
              <a:latin typeface="Avenir Next LT Pro" panose="020B0504020202020204" pitchFamily="34" charset="77"/>
            </a:endParaRPr>
          </a:p>
        </p:txBody>
      </p:sp>
      <p:sp>
        <p:nvSpPr>
          <p:cNvPr id="13" name="Round Single Corner Rectangle 12">
            <a:extLst>
              <a:ext uri="{FF2B5EF4-FFF2-40B4-BE49-F238E27FC236}">
                <a16:creationId xmlns:a16="http://schemas.microsoft.com/office/drawing/2014/main" id="{7020584C-BE3F-727B-977D-965B7B14628A}"/>
              </a:ext>
            </a:extLst>
          </p:cNvPr>
          <p:cNvSpPr/>
          <p:nvPr userDrawn="1"/>
        </p:nvSpPr>
        <p:spPr>
          <a:xfrm>
            <a:off x="-12701" y="6773512"/>
            <a:ext cx="12214225" cy="109202"/>
          </a:xfrm>
          <a:prstGeom prst="round1Rect">
            <a:avLst>
              <a:gd name="adj" fmla="val 50000"/>
            </a:avLst>
          </a:prstGeom>
          <a:solidFill>
            <a:srgbClr val="002A4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74CE342D-6807-93FB-1935-057ADBE9D50B}"/>
              </a:ext>
            </a:extLst>
          </p:cNvPr>
          <p:cNvSpPr txBox="1">
            <a:spLocks/>
          </p:cNvSpPr>
          <p:nvPr userDrawn="1"/>
        </p:nvSpPr>
        <p:spPr>
          <a:xfrm>
            <a:off x="332096" y="6380433"/>
            <a:ext cx="3599823" cy="261610"/>
          </a:xfrm>
          <a:prstGeom prst="rect">
            <a:avLst/>
          </a:prstGeom>
          <a:solidFill>
            <a:schemeClr val="bg1"/>
          </a:solidFill>
        </p:spPr>
        <p:txBody>
          <a:bodyPr wrap="square" rtlCol="0">
            <a:spAutoFit/>
          </a:bodyPr>
          <a:lstStyle/>
          <a:p>
            <a:r>
              <a:rPr lang="en-US" sz="1100" dirty="0">
                <a:solidFill>
                  <a:srgbClr val="828E99">
                    <a:alpha val="73000"/>
                  </a:srgbClr>
                </a:solidFill>
                <a:latin typeface="Avenir Next LT Pro" panose="020B0504020202020204" pitchFamily="34" charset="77"/>
              </a:rPr>
              <a:t>Presentation Title_10/29/2024</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301BB338-7BB9-CAB1-2429-4EC09809F116}"/>
                  </a:ext>
                </a:extLst>
              </p:cNvPr>
              <p:cNvSpPr txBox="1">
                <a:spLocks/>
              </p:cNvSpPr>
              <p:nvPr userDrawn="1"/>
            </p:nvSpPr>
            <p:spPr>
              <a:xfrm>
                <a:off x="8250580" y="6350028"/>
                <a:ext cx="3054001" cy="246221"/>
              </a:xfrm>
              <a:prstGeom prst="rect">
                <a:avLst/>
              </a:prstGeom>
              <a:solidFill>
                <a:schemeClr val="bg1"/>
              </a:solidFill>
            </p:spPr>
            <p:txBody>
              <a:bodyPr wrap="square" rtlCol="0">
                <a:spAutoFit/>
              </a:bodyPr>
              <a:lstStyle/>
              <a:p>
                <a:pPr algn="r"/>
                <a14:m>
                  <m:oMath xmlns:m="http://schemas.openxmlformats.org/officeDocument/2006/math">
                    <m:r>
                      <a:rPr lang="en-US" sz="1000" b="0" i="1" smtClean="0">
                        <a:solidFill>
                          <a:srgbClr val="828E99">
                            <a:alpha val="73000"/>
                          </a:srgbClr>
                        </a:solidFill>
                        <a:latin typeface="Cambria Math" panose="02040503050406030204" pitchFamily="18" charset="0"/>
                      </a:rPr>
                      <m:t>©</m:t>
                    </m:r>
                  </m:oMath>
                </a14:m>
                <a:r>
                  <a:rPr lang="en-US" sz="1000" dirty="0">
                    <a:solidFill>
                      <a:srgbClr val="828E99">
                        <a:alpha val="73000"/>
                      </a:srgbClr>
                    </a:solidFill>
                    <a:latin typeface="Avenir Next LT Pro" panose="020B0504020202020204" pitchFamily="34" charset="77"/>
                  </a:rPr>
                  <a:t> 2024 MRCT Center, CC BY-NC-SA 4.0 license.</a:t>
                </a:r>
              </a:p>
            </p:txBody>
          </p:sp>
        </mc:Choice>
        <mc:Fallback xmlns="">
          <p:sp>
            <p:nvSpPr>
              <p:cNvPr id="5" name="TextBox 4">
                <a:extLst>
                  <a:ext uri="{FF2B5EF4-FFF2-40B4-BE49-F238E27FC236}">
                    <a16:creationId xmlns:a16="http://schemas.microsoft.com/office/drawing/2014/main" id="{301BB338-7BB9-CAB1-2429-4EC09809F116}"/>
                  </a:ext>
                </a:extLst>
              </p:cNvPr>
              <p:cNvSpPr txBox="1">
                <a:spLocks noRot="1" noChangeAspect="1" noMove="1" noResize="1" noEditPoints="1" noAdjustHandles="1" noChangeArrowheads="1" noChangeShapeType="1" noTextEdit="1"/>
              </p:cNvSpPr>
              <p:nvPr userDrawn="1"/>
            </p:nvSpPr>
            <p:spPr>
              <a:xfrm>
                <a:off x="8250580" y="6350028"/>
                <a:ext cx="3054001" cy="246221"/>
              </a:xfrm>
              <a:prstGeom prst="rect">
                <a:avLst/>
              </a:prstGeom>
              <a:blipFill>
                <a:blip r:embed="rId4"/>
                <a:stretch>
                  <a:fillRect b="-10000"/>
                </a:stretch>
              </a:blipFill>
            </p:spPr>
            <p:txBody>
              <a:bodyPr/>
              <a:lstStyle/>
              <a:p>
                <a:r>
                  <a:rPr lang="en-US">
                    <a:noFill/>
                  </a:rPr>
                  <a:t> </a:t>
                </a:r>
              </a:p>
            </p:txBody>
          </p:sp>
        </mc:Fallback>
      </mc:AlternateContent>
      <p:sp>
        <p:nvSpPr>
          <p:cNvPr id="8" name="Title 7">
            <a:extLst>
              <a:ext uri="{FF2B5EF4-FFF2-40B4-BE49-F238E27FC236}">
                <a16:creationId xmlns:a16="http://schemas.microsoft.com/office/drawing/2014/main" id="{85DFD5D6-FFA1-00B3-40B5-988A62D7AA16}"/>
              </a:ext>
            </a:extLst>
          </p:cNvPr>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2094342301"/>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DB62252-53FF-6BA5-8935-463842CF9261}"/>
              </a:ext>
            </a:extLst>
          </p:cNvPr>
          <p:cNvSpPr/>
          <p:nvPr userDrawn="1"/>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059442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078533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Page_Horizontal">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2FA4B122-17AB-0CB6-B770-9521200EC658}"/>
              </a:ext>
            </a:extLst>
          </p:cNvPr>
          <p:cNvSpPr>
            <a:spLocks noGrp="1"/>
          </p:cNvSpPr>
          <p:nvPr>
            <p:ph type="title"/>
          </p:nvPr>
        </p:nvSpPr>
        <p:spPr>
          <a:xfrm>
            <a:off x="662837" y="490141"/>
            <a:ext cx="6855708" cy="1542565"/>
          </a:xfrm>
          <a:prstGeom prst="rect">
            <a:avLst/>
          </a:prstGeom>
        </p:spPr>
        <p:txBody>
          <a:bodyPr/>
          <a:lstStyle>
            <a:lvl1pPr>
              <a:defRPr sz="4400" b="1" i="0" spc="50" baseline="0">
                <a:solidFill>
                  <a:schemeClr val="tx2"/>
                </a:solidFill>
                <a:latin typeface="Avenir Next LT Pro Demi" panose="020B0504020202020204" pitchFamily="34" charset="77"/>
              </a:defRPr>
            </a:lvl1pPr>
          </a:lstStyle>
          <a:p>
            <a:r>
              <a:rPr lang="en-US" dirty="0"/>
              <a:t>Click to edit Master title style</a:t>
            </a:r>
          </a:p>
        </p:txBody>
      </p:sp>
      <p:sp>
        <p:nvSpPr>
          <p:cNvPr id="17" name="Picture Placeholder 16">
            <a:extLst>
              <a:ext uri="{FF2B5EF4-FFF2-40B4-BE49-F238E27FC236}">
                <a16:creationId xmlns:a16="http://schemas.microsoft.com/office/drawing/2014/main" id="{E3DAFD07-E4BA-6445-CA1A-FC5330AD429B}"/>
              </a:ext>
            </a:extLst>
          </p:cNvPr>
          <p:cNvSpPr>
            <a:spLocks noGrp="1"/>
          </p:cNvSpPr>
          <p:nvPr>
            <p:ph type="pic" sz="quarter" idx="14" hasCustomPrompt="1"/>
          </p:nvPr>
        </p:nvSpPr>
        <p:spPr>
          <a:xfrm>
            <a:off x="0" y="3428999"/>
            <a:ext cx="12192000" cy="1978063"/>
          </a:xfrm>
          <a:prstGeom prst="rect">
            <a:avLst/>
          </a:prstGeom>
        </p:spPr>
        <p:txBody>
          <a:bodyPr/>
          <a:lstStyle>
            <a:lvl1pPr algn="ctr">
              <a:defRPr sz="6000" b="0" i="1">
                <a:solidFill>
                  <a:schemeClr val="bg1">
                    <a:lumMod val="85000"/>
                  </a:schemeClr>
                </a:solidFill>
                <a:latin typeface="Avenir Next LT Pro" panose="020B0504020202020204" pitchFamily="34"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Insert Project Banner Here</a:t>
            </a:r>
          </a:p>
          <a:p>
            <a:endParaRPr lang="en-US" dirty="0"/>
          </a:p>
        </p:txBody>
      </p:sp>
      <p:sp>
        <p:nvSpPr>
          <p:cNvPr id="3" name="TextBox 2">
            <a:extLst>
              <a:ext uri="{FF2B5EF4-FFF2-40B4-BE49-F238E27FC236}">
                <a16:creationId xmlns:a16="http://schemas.microsoft.com/office/drawing/2014/main" id="{5E802209-A491-7FF4-406D-82C967B17CD0}"/>
              </a:ext>
            </a:extLst>
          </p:cNvPr>
          <p:cNvSpPr txBox="1">
            <a:spLocks/>
          </p:cNvSpPr>
          <p:nvPr userDrawn="1"/>
        </p:nvSpPr>
        <p:spPr>
          <a:xfrm>
            <a:off x="671557" y="5598294"/>
            <a:ext cx="5333678" cy="276999"/>
          </a:xfrm>
          <a:prstGeom prst="rect">
            <a:avLst/>
          </a:prstGeom>
          <a:noFill/>
        </p:spPr>
        <p:txBody>
          <a:bodyPr wrap="square" rtlCol="0">
            <a:spAutoFit/>
          </a:bodyPr>
          <a:lstStyle/>
          <a:p>
            <a:r>
              <a:rPr lang="en-US" sz="1200" b="1" spc="100" dirty="0">
                <a:solidFill>
                  <a:srgbClr val="828E99"/>
                </a:solidFill>
                <a:latin typeface="Avenir Next LT Pro" panose="020B0504020202020204" pitchFamily="34" charset="77"/>
              </a:rPr>
              <a:t>CONTENT CREATED BY: </a:t>
            </a:r>
          </a:p>
        </p:txBody>
      </p:sp>
      <p:sp>
        <p:nvSpPr>
          <p:cNvPr id="5" name="TextBox 4">
            <a:extLst>
              <a:ext uri="{FF2B5EF4-FFF2-40B4-BE49-F238E27FC236}">
                <a16:creationId xmlns:a16="http://schemas.microsoft.com/office/drawing/2014/main" id="{498691F6-BC4B-2BDF-85BE-7D7CA7AFAA46}"/>
              </a:ext>
            </a:extLst>
          </p:cNvPr>
          <p:cNvSpPr txBox="1">
            <a:spLocks/>
          </p:cNvSpPr>
          <p:nvPr userDrawn="1"/>
        </p:nvSpPr>
        <p:spPr>
          <a:xfrm>
            <a:off x="6986954" y="6109382"/>
            <a:ext cx="4621722" cy="379143"/>
          </a:xfrm>
          <a:prstGeom prst="rect">
            <a:avLst/>
          </a:prstGeom>
          <a:noFill/>
        </p:spPr>
        <p:txBody>
          <a:bodyPr wrap="square">
            <a:spAutoFit/>
          </a:bodyPr>
          <a:lstStyle/>
          <a:p>
            <a:pPr algn="r">
              <a:lnSpc>
                <a:spcPct val="150000"/>
              </a:lnSpc>
            </a:pPr>
            <a:r>
              <a:rPr lang="en-US" sz="1400" b="1" spc="30" dirty="0">
                <a:solidFill>
                  <a:srgbClr val="023C54"/>
                </a:solidFill>
                <a:latin typeface="Avenir Next LT Pro Demi" panose="020B0504020202020204" pitchFamily="34" charset="77"/>
              </a:rPr>
              <a:t>Learn more at </a:t>
            </a:r>
            <a:r>
              <a:rPr lang="en-US" sz="1400" b="1" spc="30" dirty="0" err="1">
                <a:solidFill>
                  <a:srgbClr val="023C54"/>
                </a:solidFill>
                <a:latin typeface="Avenir Next LT Pro Demi" panose="020B0504020202020204" pitchFamily="34" charset="77"/>
              </a:rPr>
              <a:t>www.mrctcenter.org</a:t>
            </a:r>
            <a:endParaRPr lang="en-US" sz="1400" b="1" spc="30" dirty="0">
              <a:solidFill>
                <a:srgbClr val="023C54"/>
              </a:solidFill>
              <a:latin typeface="Avenir Next LT Pro Demi" panose="020B0504020202020204" pitchFamily="34" charset="77"/>
            </a:endParaRPr>
          </a:p>
        </p:txBody>
      </p:sp>
      <p:pic>
        <p:nvPicPr>
          <p:cNvPr id="7" name="Picture 8">
            <a:extLst>
              <a:ext uri="{FF2B5EF4-FFF2-40B4-BE49-F238E27FC236}">
                <a16:creationId xmlns:a16="http://schemas.microsoft.com/office/drawing/2014/main" id="{03292050-2D67-48BE-9850-75C11E997924}"/>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7380848" y="0"/>
            <a:ext cx="4811152" cy="2672862"/>
          </a:xfrm>
          <a:prstGeom prst="rect">
            <a:avLst/>
          </a:prstGeom>
        </p:spPr>
      </p:pic>
      <p:sp>
        <p:nvSpPr>
          <p:cNvPr id="12" name="Content Placeholder 11">
            <a:extLst>
              <a:ext uri="{FF2B5EF4-FFF2-40B4-BE49-F238E27FC236}">
                <a16:creationId xmlns:a16="http://schemas.microsoft.com/office/drawing/2014/main" id="{6907DFE1-0999-28E6-9DB7-0A9C4C44C663}"/>
              </a:ext>
            </a:extLst>
          </p:cNvPr>
          <p:cNvSpPr>
            <a:spLocks noGrp="1"/>
          </p:cNvSpPr>
          <p:nvPr>
            <p:ph sz="quarter" idx="10" hasCustomPrompt="1"/>
          </p:nvPr>
        </p:nvSpPr>
        <p:spPr>
          <a:xfrm>
            <a:off x="662837" y="5893153"/>
            <a:ext cx="2962275" cy="438150"/>
          </a:xfrm>
          <a:prstGeom prst="rect">
            <a:avLst/>
          </a:prstGeom>
        </p:spPr>
        <p:txBody>
          <a:bodyPr>
            <a:normAutofit/>
          </a:bodyPr>
          <a:lstStyle>
            <a:lvl1pPr>
              <a:defRPr sz="1400" i="0">
                <a:solidFill>
                  <a:srgbClr val="818E99"/>
                </a:solidFill>
              </a:defRPr>
            </a:lvl1pPr>
          </a:lstStyle>
          <a:p>
            <a:pPr lvl="0"/>
            <a:r>
              <a:rPr lang="en-US" dirty="0"/>
              <a:t>Name, Title | Name, Title</a:t>
            </a:r>
          </a:p>
        </p:txBody>
      </p:sp>
      <p:sp>
        <p:nvSpPr>
          <p:cNvPr id="4" name="Text Placeholder 3">
            <a:extLst>
              <a:ext uri="{FF2B5EF4-FFF2-40B4-BE49-F238E27FC236}">
                <a16:creationId xmlns:a16="http://schemas.microsoft.com/office/drawing/2014/main" id="{C278DA3C-DC36-E053-0AE6-0DCA39E1E43C}"/>
              </a:ext>
            </a:extLst>
          </p:cNvPr>
          <p:cNvSpPr>
            <a:spLocks noGrp="1"/>
          </p:cNvSpPr>
          <p:nvPr>
            <p:ph type="body" sz="quarter" idx="12" hasCustomPrompt="1"/>
          </p:nvPr>
        </p:nvSpPr>
        <p:spPr>
          <a:xfrm>
            <a:off x="685799" y="2032706"/>
            <a:ext cx="6866467" cy="1139472"/>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400" b="0" i="0" u="none" strike="noStrike" kern="1200" cap="none" spc="180" normalizeH="0" baseline="0" noProof="0" dirty="0">
                <a:ln>
                  <a:noFill/>
                </a:ln>
                <a:solidFill>
                  <a:srgbClr val="023C54"/>
                </a:solidFill>
                <a:effectLst/>
                <a:uLnTx/>
                <a:uFillTx/>
                <a:latin typeface="Avenir Next LT Pro" panose="020B0504020202020204" pitchFamily="34" charset="77"/>
                <a:ea typeface="+mn-ea"/>
                <a:cs typeface="+mn-cs"/>
              </a:rPr>
              <a:t>Subtitle</a:t>
            </a:r>
            <a:endParaRPr lang="en-US" dirty="0"/>
          </a:p>
        </p:txBody>
      </p:sp>
      <p:sp>
        <p:nvSpPr>
          <p:cNvPr id="14" name="Text Placeholder 13">
            <a:extLst>
              <a:ext uri="{FF2B5EF4-FFF2-40B4-BE49-F238E27FC236}">
                <a16:creationId xmlns:a16="http://schemas.microsoft.com/office/drawing/2014/main" id="{2C590F51-49E0-897E-6E01-559AB6C8082A}"/>
              </a:ext>
            </a:extLst>
          </p:cNvPr>
          <p:cNvSpPr>
            <a:spLocks noGrp="1"/>
          </p:cNvSpPr>
          <p:nvPr>
            <p:ph type="body" sz="quarter" idx="13" hasCustomPrompt="1"/>
          </p:nvPr>
        </p:nvSpPr>
        <p:spPr>
          <a:xfrm>
            <a:off x="8284313" y="5611785"/>
            <a:ext cx="3244850" cy="277813"/>
          </a:xfrm>
          <a:prstGeom prst="rect">
            <a:avLst/>
          </a:prstGeom>
        </p:spPr>
        <p:txBody>
          <a:bodyPr/>
          <a:lstStyle>
            <a:lvl1pPr algn="r">
              <a:defRPr sz="1200" spc="40" baseline="0">
                <a:solidFill>
                  <a:schemeClr val="accent6"/>
                </a:solidFill>
              </a:defRPr>
            </a:lvl1pPr>
          </a:lstStyle>
          <a:p>
            <a:pPr lvl="0"/>
            <a:r>
              <a:rPr lang="en-US" dirty="0"/>
              <a:t>9/20/24</a:t>
            </a:r>
          </a:p>
        </p:txBody>
      </p:sp>
    </p:spTree>
    <p:extLst>
      <p:ext uri="{BB962C8B-B14F-4D97-AF65-F5344CB8AC3E}">
        <p14:creationId xmlns:p14="http://schemas.microsoft.com/office/powerpoint/2010/main" val="341566471"/>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_Page_Vertical">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D6D2759-27BD-A3D7-001E-853800E48A35}"/>
              </a:ext>
            </a:extLst>
          </p:cNvPr>
          <p:cNvSpPr/>
          <p:nvPr userDrawn="1"/>
        </p:nvSpPr>
        <p:spPr>
          <a:xfrm>
            <a:off x="0" y="6343098"/>
            <a:ext cx="12192000" cy="51490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3">
            <a:extLst>
              <a:ext uri="{FF2B5EF4-FFF2-40B4-BE49-F238E27FC236}">
                <a16:creationId xmlns:a16="http://schemas.microsoft.com/office/drawing/2014/main" id="{2C590F51-49E0-897E-6E01-559AB6C8082A}"/>
              </a:ext>
            </a:extLst>
          </p:cNvPr>
          <p:cNvSpPr>
            <a:spLocks noGrp="1"/>
          </p:cNvSpPr>
          <p:nvPr>
            <p:ph type="body" sz="quarter" idx="13" hasCustomPrompt="1"/>
          </p:nvPr>
        </p:nvSpPr>
        <p:spPr>
          <a:xfrm>
            <a:off x="7956550" y="5931948"/>
            <a:ext cx="3244850" cy="277813"/>
          </a:xfrm>
          <a:prstGeom prst="rect">
            <a:avLst/>
          </a:prstGeom>
        </p:spPr>
        <p:txBody>
          <a:bodyPr/>
          <a:lstStyle>
            <a:lvl1pPr algn="r">
              <a:defRPr sz="1200" spc="40" baseline="0">
                <a:solidFill>
                  <a:schemeClr val="accent6"/>
                </a:solidFill>
              </a:defRPr>
            </a:lvl1pPr>
          </a:lstStyle>
          <a:p>
            <a:pPr lvl="0"/>
            <a:r>
              <a:rPr lang="en-US" dirty="0"/>
              <a:t>9/20/24</a:t>
            </a:r>
          </a:p>
        </p:txBody>
      </p:sp>
      <p:sp>
        <p:nvSpPr>
          <p:cNvPr id="18" name="Title 17">
            <a:extLst>
              <a:ext uri="{FF2B5EF4-FFF2-40B4-BE49-F238E27FC236}">
                <a16:creationId xmlns:a16="http://schemas.microsoft.com/office/drawing/2014/main" id="{2FA4B122-17AB-0CB6-B770-9521200EC658}"/>
              </a:ext>
            </a:extLst>
          </p:cNvPr>
          <p:cNvSpPr>
            <a:spLocks noGrp="1"/>
          </p:cNvSpPr>
          <p:nvPr>
            <p:ph type="title"/>
          </p:nvPr>
        </p:nvSpPr>
        <p:spPr>
          <a:xfrm>
            <a:off x="3495386" y="2744287"/>
            <a:ext cx="6855708" cy="1542565"/>
          </a:xfrm>
          <a:prstGeom prst="rect">
            <a:avLst/>
          </a:prstGeom>
        </p:spPr>
        <p:txBody>
          <a:bodyPr>
            <a:normAutofit/>
          </a:bodyPr>
          <a:lstStyle>
            <a:lvl1pPr>
              <a:defRPr sz="5000" b="1" i="0" spc="50" baseline="0">
                <a:solidFill>
                  <a:schemeClr val="tx2"/>
                </a:solidFill>
                <a:latin typeface="Avenir Next LT Pro Demi" panose="020B0504020202020204" pitchFamily="34" charset="77"/>
              </a:defRPr>
            </a:lvl1pPr>
          </a:lstStyle>
          <a:p>
            <a:r>
              <a:rPr lang="en-US" dirty="0"/>
              <a:t>Click to edit Master title style</a:t>
            </a:r>
          </a:p>
        </p:txBody>
      </p:sp>
      <p:sp>
        <p:nvSpPr>
          <p:cNvPr id="17" name="Picture Placeholder 16">
            <a:extLst>
              <a:ext uri="{FF2B5EF4-FFF2-40B4-BE49-F238E27FC236}">
                <a16:creationId xmlns:a16="http://schemas.microsoft.com/office/drawing/2014/main" id="{E3DAFD07-E4BA-6445-CA1A-FC5330AD429B}"/>
              </a:ext>
            </a:extLst>
          </p:cNvPr>
          <p:cNvSpPr>
            <a:spLocks noGrp="1"/>
          </p:cNvSpPr>
          <p:nvPr>
            <p:ph type="pic" sz="quarter" idx="14" hasCustomPrompt="1"/>
          </p:nvPr>
        </p:nvSpPr>
        <p:spPr>
          <a:xfrm>
            <a:off x="0" y="0"/>
            <a:ext cx="2962275" cy="6857999"/>
          </a:xfrm>
          <a:prstGeom prst="rect">
            <a:avLst/>
          </a:prstGeom>
        </p:spPr>
        <p:txBody>
          <a:bodyPr/>
          <a:lstStyle>
            <a:lvl1pPr algn="ctr">
              <a:defRPr sz="6000" b="0" i="1">
                <a:solidFill>
                  <a:schemeClr val="bg1">
                    <a:lumMod val="85000"/>
                  </a:schemeClr>
                </a:solidFill>
                <a:latin typeface="Avenir Next LT Pro" panose="020B0504020202020204" pitchFamily="34"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Insert Project Banner Here</a:t>
            </a:r>
          </a:p>
          <a:p>
            <a:endParaRPr lang="en-US" dirty="0"/>
          </a:p>
        </p:txBody>
      </p:sp>
      <p:sp>
        <p:nvSpPr>
          <p:cNvPr id="12" name="Content Placeholder 11">
            <a:extLst>
              <a:ext uri="{FF2B5EF4-FFF2-40B4-BE49-F238E27FC236}">
                <a16:creationId xmlns:a16="http://schemas.microsoft.com/office/drawing/2014/main" id="{6907DFE1-0999-28E6-9DB7-0A9C4C44C663}"/>
              </a:ext>
            </a:extLst>
          </p:cNvPr>
          <p:cNvSpPr>
            <a:spLocks noGrp="1"/>
          </p:cNvSpPr>
          <p:nvPr>
            <p:ph sz="quarter" idx="10" hasCustomPrompt="1"/>
          </p:nvPr>
        </p:nvSpPr>
        <p:spPr>
          <a:xfrm>
            <a:off x="3486666" y="5904949"/>
            <a:ext cx="2962275" cy="438150"/>
          </a:xfrm>
          <a:prstGeom prst="rect">
            <a:avLst/>
          </a:prstGeom>
        </p:spPr>
        <p:txBody>
          <a:bodyPr>
            <a:normAutofit/>
          </a:bodyPr>
          <a:lstStyle>
            <a:lvl1pPr>
              <a:defRPr sz="1400" i="0">
                <a:solidFill>
                  <a:schemeClr val="accent6"/>
                </a:solidFill>
              </a:defRPr>
            </a:lvl1pPr>
          </a:lstStyle>
          <a:p>
            <a:pPr lvl="0"/>
            <a:r>
              <a:rPr lang="en-US" dirty="0"/>
              <a:t>Name, Title | Name, Title</a:t>
            </a:r>
          </a:p>
        </p:txBody>
      </p:sp>
      <p:sp>
        <p:nvSpPr>
          <p:cNvPr id="4" name="Text Placeholder 3">
            <a:extLst>
              <a:ext uri="{FF2B5EF4-FFF2-40B4-BE49-F238E27FC236}">
                <a16:creationId xmlns:a16="http://schemas.microsoft.com/office/drawing/2014/main" id="{C278DA3C-DC36-E053-0AE6-0DCA39E1E43C}"/>
              </a:ext>
            </a:extLst>
          </p:cNvPr>
          <p:cNvSpPr>
            <a:spLocks noGrp="1"/>
          </p:cNvSpPr>
          <p:nvPr>
            <p:ph type="body" sz="quarter" idx="12" hasCustomPrompt="1"/>
          </p:nvPr>
        </p:nvSpPr>
        <p:spPr>
          <a:xfrm>
            <a:off x="3518348" y="4286852"/>
            <a:ext cx="6866467" cy="1139472"/>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400" b="0" i="0" u="none" strike="noStrike" kern="1200" cap="none" spc="180" normalizeH="0" baseline="0" noProof="0" dirty="0">
                <a:ln>
                  <a:noFill/>
                </a:ln>
                <a:solidFill>
                  <a:srgbClr val="023C54"/>
                </a:solidFill>
                <a:effectLst/>
                <a:uLnTx/>
                <a:uFillTx/>
                <a:latin typeface="Avenir Next LT Pro" panose="020B0504020202020204" pitchFamily="34" charset="77"/>
                <a:ea typeface="+mn-ea"/>
                <a:cs typeface="+mn-cs"/>
              </a:rPr>
              <a:t>Subtitle</a:t>
            </a:r>
            <a:endParaRPr lang="en-US" dirty="0"/>
          </a:p>
        </p:txBody>
      </p:sp>
      <p:pic>
        <p:nvPicPr>
          <p:cNvPr id="6" name="Picture 8">
            <a:extLst>
              <a:ext uri="{FF2B5EF4-FFF2-40B4-BE49-F238E27FC236}">
                <a16:creationId xmlns:a16="http://schemas.microsoft.com/office/drawing/2014/main" id="{051F37F5-D470-3955-201E-0409DD3E56DC}"/>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l="14128" t="25976" r="14111" b="25976"/>
          <a:stretch/>
        </p:blipFill>
        <p:spPr>
          <a:xfrm>
            <a:off x="3411500" y="500407"/>
            <a:ext cx="4431237" cy="1648238"/>
          </a:xfrm>
          <a:prstGeom prst="rect">
            <a:avLst/>
          </a:prstGeom>
        </p:spPr>
      </p:pic>
      <p:sp>
        <p:nvSpPr>
          <p:cNvPr id="10" name="Rectangle 9">
            <a:extLst>
              <a:ext uri="{FF2B5EF4-FFF2-40B4-BE49-F238E27FC236}">
                <a16:creationId xmlns:a16="http://schemas.microsoft.com/office/drawing/2014/main" id="{557A80EF-693F-6AA0-3F74-344A277581D4}"/>
              </a:ext>
            </a:extLst>
          </p:cNvPr>
          <p:cNvSpPr/>
          <p:nvPr userDrawn="1"/>
        </p:nvSpPr>
        <p:spPr>
          <a:xfrm flipH="1">
            <a:off x="2969894" y="1"/>
            <a:ext cx="81195"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21406398"/>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Title Pag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43ED21E7-751D-5028-D7D0-FC6B95C6B3D8}"/>
              </a:ext>
            </a:extLst>
          </p:cNvPr>
          <p:cNvSpPr>
            <a:spLocks noGrp="1"/>
          </p:cNvSpPr>
          <p:nvPr>
            <p:ph type="pic" sz="quarter" idx="12" hasCustomPrompt="1"/>
          </p:nvPr>
        </p:nvSpPr>
        <p:spPr>
          <a:xfrm>
            <a:off x="0" y="2578161"/>
            <a:ext cx="12192000" cy="3408301"/>
          </a:xfrm>
          <a:prstGeom prst="rect">
            <a:avLst/>
          </a:prstGeom>
        </p:spPr>
        <p:txBody>
          <a:bodyPr/>
          <a:lstStyle>
            <a:lvl1pPr>
              <a:defRPr sz="6000" i="1">
                <a:solidFill>
                  <a:schemeClr val="bg1">
                    <a:lumMod val="8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Insert Project Banner Here</a:t>
            </a:r>
          </a:p>
          <a:p>
            <a:endParaRPr lang="en-US" dirty="0"/>
          </a:p>
        </p:txBody>
      </p:sp>
      <p:sp>
        <p:nvSpPr>
          <p:cNvPr id="3" name="Content Placeholder 2">
            <a:extLst>
              <a:ext uri="{FF2B5EF4-FFF2-40B4-BE49-F238E27FC236}">
                <a16:creationId xmlns:a16="http://schemas.microsoft.com/office/drawing/2014/main" id="{FD2DF80B-82EC-41F2-E826-C1C8F9381526}"/>
              </a:ext>
            </a:extLst>
          </p:cNvPr>
          <p:cNvSpPr>
            <a:spLocks noGrp="1"/>
          </p:cNvSpPr>
          <p:nvPr>
            <p:ph sz="quarter" idx="10" hasCustomPrompt="1"/>
          </p:nvPr>
        </p:nvSpPr>
        <p:spPr>
          <a:xfrm>
            <a:off x="685800" y="520632"/>
            <a:ext cx="4211637" cy="305329"/>
          </a:xfrm>
          <a:prstGeom prst="rect">
            <a:avLst/>
          </a:prstGeom>
        </p:spPr>
        <p:txBody>
          <a:bodyPr/>
          <a:lstStyle>
            <a:lvl1pPr>
              <a:defRPr sz="1600"/>
            </a:lvl1pPr>
          </a:lstStyle>
          <a:p>
            <a:r>
              <a:rPr lang="en-US" sz="1800" b="1" spc="50" dirty="0">
                <a:solidFill>
                  <a:srgbClr val="828E99"/>
                </a:solidFill>
                <a:latin typeface="Avenir Next LT Pro Demi" panose="020B0504020202020204" pitchFamily="34" charset="77"/>
              </a:rPr>
              <a:t>Presentation Title</a:t>
            </a:r>
          </a:p>
        </p:txBody>
      </p:sp>
      <p:sp>
        <p:nvSpPr>
          <p:cNvPr id="4" name="TextBox 3">
            <a:extLst>
              <a:ext uri="{FF2B5EF4-FFF2-40B4-BE49-F238E27FC236}">
                <a16:creationId xmlns:a16="http://schemas.microsoft.com/office/drawing/2014/main" id="{22489662-40B5-1A21-1906-0620A79103A3}"/>
              </a:ext>
            </a:extLst>
          </p:cNvPr>
          <p:cNvSpPr txBox="1">
            <a:spLocks/>
          </p:cNvSpPr>
          <p:nvPr userDrawn="1"/>
        </p:nvSpPr>
        <p:spPr>
          <a:xfrm>
            <a:off x="11655674" y="6320782"/>
            <a:ext cx="269626" cy="276999"/>
          </a:xfrm>
          <a:prstGeom prst="rect">
            <a:avLst/>
          </a:prstGeom>
          <a:solidFill>
            <a:schemeClr val="bg1"/>
          </a:solidFill>
        </p:spPr>
        <p:txBody>
          <a:bodyPr wrap="none" rtlCol="0">
            <a:spAutoFit/>
          </a:bodyPr>
          <a:lstStyle/>
          <a:p>
            <a:pPr algn="r"/>
            <a:fld id="{230F65BF-F46A-874A-8AE2-C7EA166CF919}" type="slidenum">
              <a:rPr lang="en-US" sz="1200" smtClean="0">
                <a:solidFill>
                  <a:srgbClr val="828E99"/>
                </a:solidFill>
                <a:latin typeface="Avenir Book" panose="02000503020000020003" pitchFamily="2" charset="0"/>
              </a:rPr>
              <a:t>‹#›</a:t>
            </a:fld>
            <a:endParaRPr lang="en-US" sz="1200" dirty="0">
              <a:solidFill>
                <a:srgbClr val="828E99"/>
              </a:solidFill>
              <a:latin typeface="Avenir Book" panose="02000503020000020003" pitchFamily="2" charset="0"/>
            </a:endParaRPr>
          </a:p>
        </p:txBody>
      </p:sp>
      <p:pic>
        <p:nvPicPr>
          <p:cNvPr id="15" name="Picture 1">
            <a:extLst>
              <a:ext uri="{FF2B5EF4-FFF2-40B4-BE49-F238E27FC236}">
                <a16:creationId xmlns:a16="http://schemas.microsoft.com/office/drawing/2014/main" id="{5D96D5C9-3F82-861A-704E-2C23C34DE0F9}"/>
              </a:ext>
            </a:extLst>
          </p:cNvPr>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l="10207" r="10207"/>
          <a:stretch/>
        </p:blipFill>
        <p:spPr>
          <a:xfrm>
            <a:off x="11241081" y="192281"/>
            <a:ext cx="684219" cy="938919"/>
          </a:xfrm>
          <a:prstGeom prst="rect">
            <a:avLst/>
          </a:prstGeom>
        </p:spPr>
      </p:pic>
      <p:sp>
        <p:nvSpPr>
          <p:cNvPr id="9" name="Title 17">
            <a:extLst>
              <a:ext uri="{FF2B5EF4-FFF2-40B4-BE49-F238E27FC236}">
                <a16:creationId xmlns:a16="http://schemas.microsoft.com/office/drawing/2014/main" id="{6C70D457-5B31-E01E-3093-B6C347330D68}"/>
              </a:ext>
            </a:extLst>
          </p:cNvPr>
          <p:cNvSpPr>
            <a:spLocks noGrp="1"/>
          </p:cNvSpPr>
          <p:nvPr>
            <p:ph type="title"/>
          </p:nvPr>
        </p:nvSpPr>
        <p:spPr>
          <a:xfrm>
            <a:off x="685799" y="1828800"/>
            <a:ext cx="7953703" cy="644543"/>
          </a:xfrm>
          <a:prstGeom prst="rect">
            <a:avLst/>
          </a:prstGeom>
        </p:spPr>
        <p:txBody>
          <a:bodyPr/>
          <a:lstStyle>
            <a:lvl1pPr>
              <a:defRPr sz="4400" b="1" i="0">
                <a:solidFill>
                  <a:schemeClr val="tx2"/>
                </a:solidFill>
                <a:latin typeface="Avenir Next LT Pro Demi" panose="020B0504020202020204" pitchFamily="34" charset="77"/>
              </a:defRPr>
            </a:lvl1pPr>
          </a:lstStyle>
          <a:p>
            <a:r>
              <a:rPr lang="en-US" dirty="0"/>
              <a:t>Click to edit Master title style</a:t>
            </a:r>
          </a:p>
        </p:txBody>
      </p:sp>
    </p:spTree>
    <p:extLst>
      <p:ext uri="{BB962C8B-B14F-4D97-AF65-F5344CB8AC3E}">
        <p14:creationId xmlns:p14="http://schemas.microsoft.com/office/powerpoint/2010/main" val="2424014239"/>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ubsection Titl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2DF80B-82EC-41F2-E826-C1C8F9381526}"/>
              </a:ext>
            </a:extLst>
          </p:cNvPr>
          <p:cNvSpPr>
            <a:spLocks noGrp="1"/>
          </p:cNvSpPr>
          <p:nvPr>
            <p:ph sz="quarter" idx="10" hasCustomPrompt="1"/>
          </p:nvPr>
        </p:nvSpPr>
        <p:spPr>
          <a:xfrm>
            <a:off x="685800" y="536396"/>
            <a:ext cx="4211637" cy="305329"/>
          </a:xfrm>
          <a:prstGeom prst="rect">
            <a:avLst/>
          </a:prstGeom>
        </p:spPr>
        <p:txBody>
          <a:bodyPr/>
          <a:lstStyle>
            <a:lvl1pPr>
              <a:defRPr sz="1600"/>
            </a:lvl1pPr>
          </a:lstStyle>
          <a:p>
            <a:r>
              <a:rPr lang="en-US" sz="1800" b="1" spc="50" dirty="0">
                <a:solidFill>
                  <a:srgbClr val="828E99"/>
                </a:solidFill>
                <a:latin typeface="Avenir Next LT Pro Demi" panose="020B0504020202020204" pitchFamily="34" charset="77"/>
              </a:rPr>
              <a:t>Presentation Title</a:t>
            </a:r>
          </a:p>
        </p:txBody>
      </p:sp>
      <p:sp>
        <p:nvSpPr>
          <p:cNvPr id="4" name="TextBox 3">
            <a:extLst>
              <a:ext uri="{FF2B5EF4-FFF2-40B4-BE49-F238E27FC236}">
                <a16:creationId xmlns:a16="http://schemas.microsoft.com/office/drawing/2014/main" id="{22489662-40B5-1A21-1906-0620A79103A3}"/>
              </a:ext>
            </a:extLst>
          </p:cNvPr>
          <p:cNvSpPr txBox="1">
            <a:spLocks/>
          </p:cNvSpPr>
          <p:nvPr userDrawn="1"/>
        </p:nvSpPr>
        <p:spPr>
          <a:xfrm>
            <a:off x="11655674" y="6320782"/>
            <a:ext cx="269626" cy="276999"/>
          </a:xfrm>
          <a:prstGeom prst="rect">
            <a:avLst/>
          </a:prstGeom>
          <a:solidFill>
            <a:schemeClr val="bg1"/>
          </a:solidFill>
        </p:spPr>
        <p:txBody>
          <a:bodyPr wrap="none" rtlCol="0">
            <a:spAutoFit/>
          </a:bodyPr>
          <a:lstStyle/>
          <a:p>
            <a:pPr algn="r"/>
            <a:fld id="{230F65BF-F46A-874A-8AE2-C7EA166CF919}" type="slidenum">
              <a:rPr lang="en-US" sz="1200" smtClean="0">
                <a:solidFill>
                  <a:srgbClr val="828E99"/>
                </a:solidFill>
                <a:latin typeface="Avenir Book" panose="02000503020000020003" pitchFamily="2" charset="0"/>
              </a:rPr>
              <a:t>‹#›</a:t>
            </a:fld>
            <a:endParaRPr lang="en-US" sz="1200" dirty="0">
              <a:solidFill>
                <a:srgbClr val="828E99"/>
              </a:solidFill>
              <a:latin typeface="Avenir Book" panose="02000503020000020003" pitchFamily="2" charset="0"/>
            </a:endParaRPr>
          </a:p>
        </p:txBody>
      </p:sp>
      <p:pic>
        <p:nvPicPr>
          <p:cNvPr id="15" name="Picture 1">
            <a:extLst>
              <a:ext uri="{FF2B5EF4-FFF2-40B4-BE49-F238E27FC236}">
                <a16:creationId xmlns:a16="http://schemas.microsoft.com/office/drawing/2014/main" id="{5D96D5C9-3F82-861A-704E-2C23C34DE0F9}"/>
              </a:ext>
            </a:extLst>
          </p:cNvPr>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l="10207" r="10207"/>
          <a:stretch/>
        </p:blipFill>
        <p:spPr>
          <a:xfrm>
            <a:off x="11241081" y="192281"/>
            <a:ext cx="684219" cy="938919"/>
          </a:xfrm>
          <a:prstGeom prst="rect">
            <a:avLst/>
          </a:prstGeom>
        </p:spPr>
      </p:pic>
      <p:sp>
        <p:nvSpPr>
          <p:cNvPr id="7" name="Picture Placeholder 7">
            <a:extLst>
              <a:ext uri="{FF2B5EF4-FFF2-40B4-BE49-F238E27FC236}">
                <a16:creationId xmlns:a16="http://schemas.microsoft.com/office/drawing/2014/main" id="{2FEDC8B6-A38A-1439-C413-14DA2F8D8D18}"/>
              </a:ext>
            </a:extLst>
          </p:cNvPr>
          <p:cNvSpPr>
            <a:spLocks noGrp="1"/>
          </p:cNvSpPr>
          <p:nvPr>
            <p:ph type="pic" sz="quarter" idx="12" hasCustomPrompt="1"/>
          </p:nvPr>
        </p:nvSpPr>
        <p:spPr>
          <a:xfrm>
            <a:off x="0" y="2578161"/>
            <a:ext cx="12192000" cy="3408301"/>
          </a:xfrm>
          <a:prstGeom prst="rect">
            <a:avLst/>
          </a:prstGeom>
        </p:spPr>
        <p:txBody>
          <a:bodyPr/>
          <a:lstStyle>
            <a:lvl1pPr>
              <a:defRPr sz="6000" i="1">
                <a:solidFill>
                  <a:schemeClr val="bg1">
                    <a:lumMod val="8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Insert Project Banner Here</a:t>
            </a:r>
          </a:p>
          <a:p>
            <a:endParaRPr lang="en-US" dirty="0"/>
          </a:p>
        </p:txBody>
      </p:sp>
      <p:sp>
        <p:nvSpPr>
          <p:cNvPr id="8" name="Title 17">
            <a:extLst>
              <a:ext uri="{FF2B5EF4-FFF2-40B4-BE49-F238E27FC236}">
                <a16:creationId xmlns:a16="http://schemas.microsoft.com/office/drawing/2014/main" id="{7A6417FE-E732-9F46-A380-7B48BDF2993E}"/>
              </a:ext>
            </a:extLst>
          </p:cNvPr>
          <p:cNvSpPr>
            <a:spLocks noGrp="1"/>
          </p:cNvSpPr>
          <p:nvPr>
            <p:ph type="title"/>
          </p:nvPr>
        </p:nvSpPr>
        <p:spPr>
          <a:xfrm>
            <a:off x="685799" y="1828800"/>
            <a:ext cx="7953703" cy="644543"/>
          </a:xfrm>
          <a:prstGeom prst="rect">
            <a:avLst/>
          </a:prstGeom>
        </p:spPr>
        <p:txBody>
          <a:bodyPr/>
          <a:lstStyle>
            <a:lvl1pPr>
              <a:defRPr sz="4400" b="1" i="0">
                <a:solidFill>
                  <a:schemeClr val="tx2"/>
                </a:solidFill>
                <a:latin typeface="Avenir Next LT Pro Demi" panose="020B0504020202020204" pitchFamily="34" charset="77"/>
              </a:defRPr>
            </a:lvl1pPr>
          </a:lstStyle>
          <a:p>
            <a:r>
              <a:rPr lang="en-US" dirty="0"/>
              <a:t>Click to edit Master title style</a:t>
            </a:r>
          </a:p>
        </p:txBody>
      </p:sp>
    </p:spTree>
    <p:extLst>
      <p:ext uri="{BB962C8B-B14F-4D97-AF65-F5344CB8AC3E}">
        <p14:creationId xmlns:p14="http://schemas.microsoft.com/office/powerpoint/2010/main" val="285902595"/>
      </p:ext>
    </p:extLst>
  </p:cSld>
  <p:clrMapOvr>
    <a:masterClrMapping/>
  </p:clrMapOvr>
  <p:extLst>
    <p:ext uri="{DCECCB84-F9BA-43D5-87BE-67443E8EF086}">
      <p15:sldGuideLst xmlns:p15="http://schemas.microsoft.com/office/powerpoint/2012/main">
        <p15:guide id="1" orient="horz">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ull Quote ">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FBE5B15-D835-7970-1099-519002C0458C}"/>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l="10207" r="10207"/>
          <a:stretch/>
        </p:blipFill>
        <p:spPr>
          <a:xfrm>
            <a:off x="11241081" y="192281"/>
            <a:ext cx="684219" cy="938919"/>
          </a:xfrm>
          <a:prstGeom prst="rect">
            <a:avLst/>
          </a:prstGeom>
        </p:spPr>
      </p:pic>
      <p:sp>
        <p:nvSpPr>
          <p:cNvPr id="4" name="TextBox 3">
            <a:extLst>
              <a:ext uri="{FF2B5EF4-FFF2-40B4-BE49-F238E27FC236}">
                <a16:creationId xmlns:a16="http://schemas.microsoft.com/office/drawing/2014/main" id="{188CACF8-A4BE-6859-8F18-185D96C8E44F}"/>
              </a:ext>
            </a:extLst>
          </p:cNvPr>
          <p:cNvSpPr txBox="1">
            <a:spLocks noGrp="1" noRot="1" noMove="1" noResize="1" noEditPoints="1" noAdjustHandles="1" noChangeArrowheads="1" noChangeShapeType="1"/>
          </p:cNvSpPr>
          <p:nvPr userDrawn="1"/>
        </p:nvSpPr>
        <p:spPr>
          <a:xfrm>
            <a:off x="11535507" y="6373790"/>
            <a:ext cx="389793" cy="276999"/>
          </a:xfrm>
          <a:prstGeom prst="rect">
            <a:avLst/>
          </a:prstGeom>
          <a:solidFill>
            <a:schemeClr val="bg1"/>
          </a:solidFill>
        </p:spPr>
        <p:txBody>
          <a:bodyPr wrap="square" rtlCol="0">
            <a:spAutoFit/>
          </a:bodyPr>
          <a:lstStyle/>
          <a:p>
            <a:pPr algn="r"/>
            <a:fld id="{230F65BF-F46A-874A-8AE2-C7EA166CF919}" type="slidenum">
              <a:rPr lang="en-US" sz="1200" smtClean="0">
                <a:solidFill>
                  <a:srgbClr val="828E99">
                    <a:alpha val="73000"/>
                  </a:srgbClr>
                </a:solidFill>
                <a:latin typeface="Avenir Next LT Pro" panose="020B0504020202020204" pitchFamily="34" charset="77"/>
              </a:rPr>
              <a:t>‹#›</a:t>
            </a:fld>
            <a:endParaRPr lang="en-US" sz="1200" dirty="0">
              <a:solidFill>
                <a:srgbClr val="828E99">
                  <a:alpha val="73000"/>
                </a:srgbClr>
              </a:solidFill>
              <a:latin typeface="Avenir Next LT Pro" panose="020B0504020202020204" pitchFamily="34" charset="77"/>
            </a:endParaRPr>
          </a:p>
        </p:txBody>
      </p:sp>
      <p:sp>
        <p:nvSpPr>
          <p:cNvPr id="13" name="Round Single Corner Rectangle 12">
            <a:extLst>
              <a:ext uri="{FF2B5EF4-FFF2-40B4-BE49-F238E27FC236}">
                <a16:creationId xmlns:a16="http://schemas.microsoft.com/office/drawing/2014/main" id="{7020584C-BE3F-727B-977D-965B7B14628A}"/>
              </a:ext>
            </a:extLst>
          </p:cNvPr>
          <p:cNvSpPr/>
          <p:nvPr userDrawn="1"/>
        </p:nvSpPr>
        <p:spPr>
          <a:xfrm>
            <a:off x="-12701" y="6773512"/>
            <a:ext cx="12214225" cy="109202"/>
          </a:xfrm>
          <a:prstGeom prst="round1Rect">
            <a:avLst>
              <a:gd name="adj" fmla="val 50000"/>
            </a:avLst>
          </a:prstGeom>
          <a:solidFill>
            <a:srgbClr val="002A4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99010A5C-FC4E-18F5-D157-55157968A66B}"/>
                  </a:ext>
                </a:extLst>
              </p:cNvPr>
              <p:cNvSpPr txBox="1">
                <a:spLocks/>
              </p:cNvSpPr>
              <p:nvPr userDrawn="1"/>
            </p:nvSpPr>
            <p:spPr>
              <a:xfrm>
                <a:off x="8250580" y="6350028"/>
                <a:ext cx="3054001" cy="246221"/>
              </a:xfrm>
              <a:prstGeom prst="rect">
                <a:avLst/>
              </a:prstGeom>
              <a:solidFill>
                <a:schemeClr val="bg1"/>
              </a:solidFill>
            </p:spPr>
            <p:txBody>
              <a:bodyPr wrap="square" rtlCol="0">
                <a:spAutoFit/>
              </a:bodyPr>
              <a:lstStyle/>
              <a:p>
                <a:pPr algn="r"/>
                <a14:m>
                  <m:oMath xmlns:m="http://schemas.openxmlformats.org/officeDocument/2006/math">
                    <m:r>
                      <a:rPr lang="en-US" sz="1000" b="0" i="1" smtClean="0">
                        <a:solidFill>
                          <a:srgbClr val="828E99">
                            <a:alpha val="73000"/>
                          </a:srgbClr>
                        </a:solidFill>
                        <a:latin typeface="Cambria Math" panose="02040503050406030204" pitchFamily="18" charset="0"/>
                      </a:rPr>
                      <m:t>©</m:t>
                    </m:r>
                  </m:oMath>
                </a14:m>
                <a:r>
                  <a:rPr lang="en-US" sz="1000" dirty="0">
                    <a:solidFill>
                      <a:srgbClr val="828E99">
                        <a:alpha val="73000"/>
                      </a:srgbClr>
                    </a:solidFill>
                    <a:latin typeface="Avenir Next LT Pro" panose="020B0504020202020204" pitchFamily="34" charset="77"/>
                  </a:rPr>
                  <a:t> 2024 MRCT Center, CC BY-NC-SA 4.0 license.</a:t>
                </a:r>
              </a:p>
            </p:txBody>
          </p:sp>
        </mc:Choice>
        <mc:Fallback xmlns="">
          <p:sp>
            <p:nvSpPr>
              <p:cNvPr id="6" name="TextBox 5">
                <a:extLst>
                  <a:ext uri="{FF2B5EF4-FFF2-40B4-BE49-F238E27FC236}">
                    <a16:creationId xmlns:a16="http://schemas.microsoft.com/office/drawing/2014/main" id="{99010A5C-FC4E-18F5-D157-55157968A66B}"/>
                  </a:ext>
                </a:extLst>
              </p:cNvPr>
              <p:cNvSpPr txBox="1">
                <a:spLocks noRot="1" noChangeAspect="1" noMove="1" noResize="1" noEditPoints="1" noAdjustHandles="1" noChangeArrowheads="1" noChangeShapeType="1" noTextEdit="1"/>
              </p:cNvSpPr>
              <p:nvPr userDrawn="1"/>
            </p:nvSpPr>
            <p:spPr>
              <a:xfrm>
                <a:off x="8250580" y="6350028"/>
                <a:ext cx="3054001" cy="246221"/>
              </a:xfrm>
              <a:prstGeom prst="rect">
                <a:avLst/>
              </a:prstGeom>
              <a:blipFill>
                <a:blip r:embed="rId4"/>
                <a:stretch>
                  <a:fillRect b="-10000"/>
                </a:stretch>
              </a:blipFill>
            </p:spPr>
            <p:txBody>
              <a:bodyPr/>
              <a:lstStyle/>
              <a:p>
                <a:r>
                  <a:rPr lang="en-US">
                    <a:noFill/>
                  </a:rPr>
                  <a:t> </a:t>
                </a:r>
              </a:p>
            </p:txBody>
          </p:sp>
        </mc:Fallback>
      </mc:AlternateContent>
      <p:sp>
        <p:nvSpPr>
          <p:cNvPr id="5" name="Round Single Corner Rectangle 4">
            <a:extLst>
              <a:ext uri="{FF2B5EF4-FFF2-40B4-BE49-F238E27FC236}">
                <a16:creationId xmlns:a16="http://schemas.microsoft.com/office/drawing/2014/main" id="{8B914271-9FB1-7166-6FAA-5CFA43F2EFC6}"/>
              </a:ext>
            </a:extLst>
          </p:cNvPr>
          <p:cNvSpPr/>
          <p:nvPr userDrawn="1"/>
        </p:nvSpPr>
        <p:spPr>
          <a:xfrm rot="5400000">
            <a:off x="802825" y="1096312"/>
            <a:ext cx="4686302" cy="4932079"/>
          </a:xfrm>
          <a:prstGeom prst="round1Rect">
            <a:avLst>
              <a:gd name="adj" fmla="val 34403"/>
            </a:avLst>
          </a:prstGeom>
          <a:solidFill>
            <a:srgbClr val="013B5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E417CE36-7124-F43D-92CE-10CCE46E3E0A}"/>
              </a:ext>
            </a:extLst>
          </p:cNvPr>
          <p:cNvSpPr txBox="1">
            <a:spLocks/>
          </p:cNvSpPr>
          <p:nvPr userDrawn="1"/>
        </p:nvSpPr>
        <p:spPr>
          <a:xfrm>
            <a:off x="11655674" y="6320782"/>
            <a:ext cx="269626" cy="276999"/>
          </a:xfrm>
          <a:prstGeom prst="rect">
            <a:avLst/>
          </a:prstGeom>
          <a:solidFill>
            <a:schemeClr val="bg1"/>
          </a:solidFill>
        </p:spPr>
        <p:txBody>
          <a:bodyPr wrap="none" rtlCol="0">
            <a:spAutoFit/>
          </a:bodyPr>
          <a:lstStyle/>
          <a:p>
            <a:pPr algn="r"/>
            <a:fld id="{230F65BF-F46A-874A-8AE2-C7EA166CF919}" type="slidenum">
              <a:rPr lang="en-US" sz="1200" smtClean="0">
                <a:solidFill>
                  <a:srgbClr val="828E99"/>
                </a:solidFill>
                <a:latin typeface="Avenir Book" panose="02000503020000020003" pitchFamily="2" charset="0"/>
              </a:rPr>
              <a:t>‹#›</a:t>
            </a:fld>
            <a:endParaRPr lang="en-US" sz="1200" dirty="0">
              <a:solidFill>
                <a:srgbClr val="828E99"/>
              </a:solidFill>
              <a:latin typeface="Avenir Book" panose="02000503020000020003" pitchFamily="2" charset="0"/>
            </a:endParaRPr>
          </a:p>
        </p:txBody>
      </p:sp>
      <p:sp>
        <p:nvSpPr>
          <p:cNvPr id="15" name="Text Placeholder 14">
            <a:extLst>
              <a:ext uri="{FF2B5EF4-FFF2-40B4-BE49-F238E27FC236}">
                <a16:creationId xmlns:a16="http://schemas.microsoft.com/office/drawing/2014/main" id="{6F9E753D-AE93-7F92-0F31-5A2063AFC2C8}"/>
              </a:ext>
            </a:extLst>
          </p:cNvPr>
          <p:cNvSpPr>
            <a:spLocks noGrp="1"/>
          </p:cNvSpPr>
          <p:nvPr>
            <p:ph type="body" sz="quarter" idx="10" hasCustomPrompt="1"/>
          </p:nvPr>
        </p:nvSpPr>
        <p:spPr>
          <a:xfrm>
            <a:off x="1027993" y="2909622"/>
            <a:ext cx="3103739" cy="1038755"/>
          </a:xfrm>
          <a:prstGeom prst="rect">
            <a:avLst/>
          </a:prstGeom>
        </p:spPr>
        <p:txBody>
          <a:bodyPr/>
          <a:lstStyle/>
          <a:p>
            <a:pPr marL="0" marR="0" lvl="0" indent="0" algn="l" defTabSz="914400" rtl="0" eaLnBrk="1" fontAlgn="auto" latinLnBrk="0" hangingPunct="1">
              <a:lnSpc>
                <a:spcPct val="120000"/>
              </a:lnSpc>
              <a:spcBef>
                <a:spcPts val="0"/>
              </a:spcBef>
              <a:spcAft>
                <a:spcPts val="140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venir Next LT Pro Demi" panose="020B0504020202020204" pitchFamily="34" charset="77"/>
                <a:ea typeface="+mn-ea"/>
                <a:cs typeface="+mn-cs"/>
              </a:rPr>
              <a:t>Stand-out </a:t>
            </a:r>
            <a:br>
              <a:rPr kumimoji="0" lang="en-US" sz="2400" b="1" i="0" u="none" strike="noStrike" kern="1200" cap="none" spc="0" normalizeH="0" baseline="0" noProof="0" dirty="0">
                <a:ln>
                  <a:noFill/>
                </a:ln>
                <a:solidFill>
                  <a:srgbClr val="FFFFFF"/>
                </a:solidFill>
                <a:effectLst/>
                <a:uLnTx/>
                <a:uFillTx/>
                <a:latin typeface="Avenir Next LT Pro Demi" panose="020B0504020202020204" pitchFamily="34" charset="77"/>
                <a:ea typeface="+mn-ea"/>
                <a:cs typeface="+mn-cs"/>
              </a:rPr>
            </a:br>
            <a:r>
              <a:rPr kumimoji="0" lang="en-US" sz="2400" b="1" i="0" u="none" strike="noStrike" kern="1200" cap="none" spc="0" normalizeH="0" baseline="0" noProof="0" dirty="0">
                <a:ln>
                  <a:noFill/>
                </a:ln>
                <a:solidFill>
                  <a:srgbClr val="FFFFFF"/>
                </a:solidFill>
                <a:effectLst/>
                <a:uLnTx/>
                <a:uFillTx/>
                <a:latin typeface="Avenir Next LT Pro Demi" panose="020B0504020202020204" pitchFamily="34" charset="77"/>
                <a:ea typeface="+mn-ea"/>
                <a:cs typeface="+mn-cs"/>
              </a:rPr>
              <a:t>Sentence/Quote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p:txBody>
      </p:sp>
      <p:sp>
        <p:nvSpPr>
          <p:cNvPr id="17" name="Text Placeholder 16">
            <a:extLst>
              <a:ext uri="{FF2B5EF4-FFF2-40B4-BE49-F238E27FC236}">
                <a16:creationId xmlns:a16="http://schemas.microsoft.com/office/drawing/2014/main" id="{4648BE80-90BA-371B-5FF7-3CF0D53C8709}"/>
              </a:ext>
            </a:extLst>
          </p:cNvPr>
          <p:cNvSpPr>
            <a:spLocks noGrp="1"/>
          </p:cNvSpPr>
          <p:nvPr>
            <p:ph type="body" sz="quarter" idx="11" hasCustomPrompt="1"/>
          </p:nvPr>
        </p:nvSpPr>
        <p:spPr>
          <a:xfrm>
            <a:off x="6096000" y="1219200"/>
            <a:ext cx="5147733" cy="2209800"/>
          </a:xfrm>
          <a:prstGeom prst="rect">
            <a:avLst/>
          </a:prstGeom>
        </p:spPr>
        <p:txBody>
          <a:bodyPr/>
          <a:lstStyle>
            <a:lvl1pPr marL="0" indent="0">
              <a:buNone/>
              <a:defRPr/>
            </a:lvl1pPr>
            <a:lvl2pPr marL="457200" indent="0">
              <a:buNone/>
              <a:defRPr/>
            </a:lvl2pPr>
          </a:lstStyle>
          <a:p>
            <a:pPr marL="342900" indent="-342900">
              <a:lnSpc>
                <a:spcPct val="110000"/>
              </a:lnSpc>
              <a:spcAft>
                <a:spcPts val="1400"/>
              </a:spcAft>
              <a:buFont typeface="Arial" panose="020B0604020202020204" pitchFamily="34" charset="0"/>
              <a:buChar char="•"/>
            </a:pPr>
            <a:r>
              <a:rPr lang="en-US" sz="1500" dirty="0">
                <a:solidFill>
                  <a:srgbClr val="002A44"/>
                </a:solidFill>
                <a:latin typeface="Avenir Next LT Pro" panose="020B0504020202020204" pitchFamily="34" charset="77"/>
              </a:rPr>
              <a:t>Write Text here</a:t>
            </a:r>
          </a:p>
        </p:txBody>
      </p:sp>
      <p:sp>
        <p:nvSpPr>
          <p:cNvPr id="14" name="Title 13">
            <a:extLst>
              <a:ext uri="{FF2B5EF4-FFF2-40B4-BE49-F238E27FC236}">
                <a16:creationId xmlns:a16="http://schemas.microsoft.com/office/drawing/2014/main" id="{10755325-0224-C3CF-EBB9-A61A98088552}"/>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36265532"/>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_Page_Vertical">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D6D2759-27BD-A3D7-001E-853800E48A35}"/>
              </a:ext>
            </a:extLst>
          </p:cNvPr>
          <p:cNvSpPr/>
          <p:nvPr userDrawn="1"/>
        </p:nvSpPr>
        <p:spPr>
          <a:xfrm>
            <a:off x="0" y="6343098"/>
            <a:ext cx="12192000" cy="51490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3">
            <a:extLst>
              <a:ext uri="{FF2B5EF4-FFF2-40B4-BE49-F238E27FC236}">
                <a16:creationId xmlns:a16="http://schemas.microsoft.com/office/drawing/2014/main" id="{2C590F51-49E0-897E-6E01-559AB6C8082A}"/>
              </a:ext>
            </a:extLst>
          </p:cNvPr>
          <p:cNvSpPr>
            <a:spLocks noGrp="1"/>
          </p:cNvSpPr>
          <p:nvPr>
            <p:ph type="body" sz="quarter" idx="13" hasCustomPrompt="1"/>
          </p:nvPr>
        </p:nvSpPr>
        <p:spPr>
          <a:xfrm>
            <a:off x="7956550" y="5931948"/>
            <a:ext cx="3244850" cy="277813"/>
          </a:xfrm>
          <a:prstGeom prst="rect">
            <a:avLst/>
          </a:prstGeom>
        </p:spPr>
        <p:txBody>
          <a:bodyPr/>
          <a:lstStyle>
            <a:lvl1pPr algn="r">
              <a:defRPr sz="1200" spc="40" baseline="0">
                <a:solidFill>
                  <a:schemeClr val="accent6"/>
                </a:solidFill>
              </a:defRPr>
            </a:lvl1pPr>
          </a:lstStyle>
          <a:p>
            <a:pPr lvl="0"/>
            <a:r>
              <a:rPr lang="en-US" dirty="0"/>
              <a:t>9/20/24</a:t>
            </a:r>
          </a:p>
        </p:txBody>
      </p:sp>
      <p:sp>
        <p:nvSpPr>
          <p:cNvPr id="18" name="Title 17">
            <a:extLst>
              <a:ext uri="{FF2B5EF4-FFF2-40B4-BE49-F238E27FC236}">
                <a16:creationId xmlns:a16="http://schemas.microsoft.com/office/drawing/2014/main" id="{2FA4B122-17AB-0CB6-B770-9521200EC658}"/>
              </a:ext>
            </a:extLst>
          </p:cNvPr>
          <p:cNvSpPr>
            <a:spLocks noGrp="1"/>
          </p:cNvSpPr>
          <p:nvPr>
            <p:ph type="title"/>
          </p:nvPr>
        </p:nvSpPr>
        <p:spPr>
          <a:xfrm>
            <a:off x="3495386" y="2744287"/>
            <a:ext cx="6855708" cy="1542565"/>
          </a:xfrm>
          <a:prstGeom prst="rect">
            <a:avLst/>
          </a:prstGeom>
        </p:spPr>
        <p:txBody>
          <a:bodyPr>
            <a:normAutofit/>
          </a:bodyPr>
          <a:lstStyle>
            <a:lvl1pPr>
              <a:defRPr sz="5000" b="1" i="0" spc="50" baseline="0">
                <a:solidFill>
                  <a:schemeClr val="tx2"/>
                </a:solidFill>
                <a:latin typeface="Avenir Next LT Pro Demi" panose="020B0504020202020204" pitchFamily="34" charset="77"/>
              </a:defRPr>
            </a:lvl1pPr>
          </a:lstStyle>
          <a:p>
            <a:r>
              <a:rPr lang="en-US" dirty="0"/>
              <a:t>Click to edit Master title style</a:t>
            </a:r>
          </a:p>
        </p:txBody>
      </p:sp>
      <p:sp>
        <p:nvSpPr>
          <p:cNvPr id="17" name="Picture Placeholder 16">
            <a:extLst>
              <a:ext uri="{FF2B5EF4-FFF2-40B4-BE49-F238E27FC236}">
                <a16:creationId xmlns:a16="http://schemas.microsoft.com/office/drawing/2014/main" id="{E3DAFD07-E4BA-6445-CA1A-FC5330AD429B}"/>
              </a:ext>
            </a:extLst>
          </p:cNvPr>
          <p:cNvSpPr>
            <a:spLocks noGrp="1"/>
          </p:cNvSpPr>
          <p:nvPr>
            <p:ph type="pic" sz="quarter" idx="14" hasCustomPrompt="1"/>
          </p:nvPr>
        </p:nvSpPr>
        <p:spPr>
          <a:xfrm>
            <a:off x="0" y="0"/>
            <a:ext cx="2962275" cy="6857999"/>
          </a:xfrm>
          <a:prstGeom prst="rect">
            <a:avLst/>
          </a:prstGeom>
        </p:spPr>
        <p:txBody>
          <a:bodyPr/>
          <a:lstStyle>
            <a:lvl1pPr algn="ctr">
              <a:defRPr sz="6000" b="0" i="1">
                <a:solidFill>
                  <a:schemeClr val="bg1">
                    <a:lumMod val="85000"/>
                  </a:schemeClr>
                </a:solidFill>
                <a:latin typeface="Avenir Next LT Pro" panose="020B0504020202020204" pitchFamily="34"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Insert Project Banner Here</a:t>
            </a:r>
          </a:p>
          <a:p>
            <a:endParaRPr lang="en-US" dirty="0"/>
          </a:p>
        </p:txBody>
      </p:sp>
      <p:sp>
        <p:nvSpPr>
          <p:cNvPr id="12" name="Content Placeholder 11">
            <a:extLst>
              <a:ext uri="{FF2B5EF4-FFF2-40B4-BE49-F238E27FC236}">
                <a16:creationId xmlns:a16="http://schemas.microsoft.com/office/drawing/2014/main" id="{6907DFE1-0999-28E6-9DB7-0A9C4C44C663}"/>
              </a:ext>
            </a:extLst>
          </p:cNvPr>
          <p:cNvSpPr>
            <a:spLocks noGrp="1"/>
          </p:cNvSpPr>
          <p:nvPr>
            <p:ph sz="quarter" idx="10" hasCustomPrompt="1"/>
          </p:nvPr>
        </p:nvSpPr>
        <p:spPr>
          <a:xfrm>
            <a:off x="3486666" y="5904949"/>
            <a:ext cx="2962275" cy="438150"/>
          </a:xfrm>
          <a:prstGeom prst="rect">
            <a:avLst/>
          </a:prstGeom>
        </p:spPr>
        <p:txBody>
          <a:bodyPr>
            <a:normAutofit/>
          </a:bodyPr>
          <a:lstStyle>
            <a:lvl1pPr>
              <a:defRPr sz="1400" i="0">
                <a:solidFill>
                  <a:schemeClr val="accent6"/>
                </a:solidFill>
              </a:defRPr>
            </a:lvl1pPr>
          </a:lstStyle>
          <a:p>
            <a:pPr lvl="0"/>
            <a:r>
              <a:rPr lang="en-US" dirty="0"/>
              <a:t>Name, Title | Name, Title</a:t>
            </a:r>
          </a:p>
        </p:txBody>
      </p:sp>
      <p:sp>
        <p:nvSpPr>
          <p:cNvPr id="4" name="Text Placeholder 3">
            <a:extLst>
              <a:ext uri="{FF2B5EF4-FFF2-40B4-BE49-F238E27FC236}">
                <a16:creationId xmlns:a16="http://schemas.microsoft.com/office/drawing/2014/main" id="{C278DA3C-DC36-E053-0AE6-0DCA39E1E43C}"/>
              </a:ext>
            </a:extLst>
          </p:cNvPr>
          <p:cNvSpPr>
            <a:spLocks noGrp="1"/>
          </p:cNvSpPr>
          <p:nvPr>
            <p:ph type="body" sz="quarter" idx="12" hasCustomPrompt="1"/>
          </p:nvPr>
        </p:nvSpPr>
        <p:spPr>
          <a:xfrm>
            <a:off x="3518348" y="4286852"/>
            <a:ext cx="6866467" cy="1139472"/>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400" b="0" i="0" u="none" strike="noStrike" kern="1200" cap="none" spc="180" normalizeH="0" baseline="0" noProof="0" dirty="0">
                <a:ln>
                  <a:noFill/>
                </a:ln>
                <a:solidFill>
                  <a:srgbClr val="023C54"/>
                </a:solidFill>
                <a:effectLst/>
                <a:uLnTx/>
                <a:uFillTx/>
                <a:latin typeface="Avenir Next LT Pro" panose="020B0504020202020204" pitchFamily="34" charset="77"/>
                <a:ea typeface="+mn-ea"/>
                <a:cs typeface="+mn-cs"/>
              </a:rPr>
              <a:t>Subtitle</a:t>
            </a:r>
            <a:endParaRPr lang="en-US" dirty="0"/>
          </a:p>
        </p:txBody>
      </p:sp>
      <p:pic>
        <p:nvPicPr>
          <p:cNvPr id="6" name="Picture 8">
            <a:extLst>
              <a:ext uri="{FF2B5EF4-FFF2-40B4-BE49-F238E27FC236}">
                <a16:creationId xmlns:a16="http://schemas.microsoft.com/office/drawing/2014/main" id="{051F37F5-D470-3955-201E-0409DD3E56DC}"/>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4128" t="25976" r="14111" b="25976"/>
          <a:stretch/>
        </p:blipFill>
        <p:spPr>
          <a:xfrm>
            <a:off x="3411500" y="500407"/>
            <a:ext cx="4431237" cy="1648238"/>
          </a:xfrm>
          <a:prstGeom prst="rect">
            <a:avLst/>
          </a:prstGeom>
        </p:spPr>
      </p:pic>
      <p:sp>
        <p:nvSpPr>
          <p:cNvPr id="10" name="Rectangle 9">
            <a:extLst>
              <a:ext uri="{FF2B5EF4-FFF2-40B4-BE49-F238E27FC236}">
                <a16:creationId xmlns:a16="http://schemas.microsoft.com/office/drawing/2014/main" id="{557A80EF-693F-6AA0-3F74-344A277581D4}"/>
              </a:ext>
            </a:extLst>
          </p:cNvPr>
          <p:cNvSpPr/>
          <p:nvPr userDrawn="1"/>
        </p:nvSpPr>
        <p:spPr>
          <a:xfrm flipH="1">
            <a:off x="3007994" y="1"/>
            <a:ext cx="81195"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74152595"/>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A8318101-C756-E11B-C1A8-42864B92FB52}"/>
              </a:ext>
            </a:extLst>
          </p:cNvPr>
          <p:cNvSpPr>
            <a:spLocks noGrp="1"/>
          </p:cNvSpPr>
          <p:nvPr>
            <p:ph type="body" sz="quarter" idx="10" hasCustomPrompt="1"/>
          </p:nvPr>
        </p:nvSpPr>
        <p:spPr>
          <a:xfrm>
            <a:off x="868364" y="1219200"/>
            <a:ext cx="4757521" cy="5011738"/>
          </a:xfrm>
          <a:prstGeom prst="rect">
            <a:avLst/>
          </a:prstGeom>
        </p:spPr>
        <p:txBody>
          <a:bodyPr/>
          <a:lstStyle>
            <a:lvl1pPr>
              <a:lnSpc>
                <a:spcPct val="110000"/>
              </a:lnSpc>
              <a:spcAft>
                <a:spcPts val="1400"/>
              </a:spcAft>
              <a:defRPr sz="1500"/>
            </a:lvl1pPr>
          </a:lstStyle>
          <a:p>
            <a:pPr marL="0" marR="0" lvl="0" indent="0" algn="l" defTabSz="914400" rtl="0" eaLnBrk="1" fontAlgn="auto" latinLnBrk="0" hangingPunct="1">
              <a:lnSpc>
                <a:spcPct val="110000"/>
              </a:lnSpc>
              <a:spcBef>
                <a:spcPts val="0"/>
              </a:spcBef>
              <a:spcAft>
                <a:spcPts val="1400"/>
              </a:spcAft>
              <a:buClrTx/>
              <a:buSzTx/>
              <a:buFontTx/>
              <a:buNone/>
              <a:tabLst/>
              <a:defRPr/>
            </a:pP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First column of Text: </a:t>
            </a:r>
          </a:p>
          <a:p>
            <a:pPr marL="0" marR="0" lvl="0" indent="0" algn="l" defTabSz="914400" rtl="0" eaLnBrk="1" fontAlgn="auto" latinLnBrk="0" hangingPunct="1">
              <a:lnSpc>
                <a:spcPct val="110000"/>
              </a:lnSpc>
              <a:spcBef>
                <a:spcPts val="0"/>
              </a:spcBef>
              <a:spcAft>
                <a:spcPts val="1400"/>
              </a:spcAft>
              <a:buClrTx/>
              <a:buSzTx/>
              <a:buFontTx/>
              <a:buNone/>
              <a:tabLst/>
              <a:defRPr/>
            </a:pP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eiusmod</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tempor</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incididunt</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ut</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labore et dolore magna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aliqua</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Convallis a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cras</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semper auctor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neque</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Pulvinar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neque</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laoreet</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suspendisse</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interdum</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consectetur</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libero id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faucibus</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nisl</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Lacus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suspendisse</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faucibus</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interdum</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posuere</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Pharetra magna ac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placerat</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vestibulum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lectus</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mauris</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ultrices</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eros in. ​</a:t>
            </a:r>
          </a:p>
          <a:p>
            <a:pPr marL="0" marR="0" lvl="0" indent="0" algn="l" defTabSz="914400" rtl="0" eaLnBrk="1" fontAlgn="auto" latinLnBrk="0" hangingPunct="1">
              <a:lnSpc>
                <a:spcPct val="110000"/>
              </a:lnSpc>
              <a:spcBef>
                <a:spcPts val="0"/>
              </a:spcBef>
              <a:spcAft>
                <a:spcPts val="1400"/>
              </a:spcAft>
              <a:buClrTx/>
              <a:buSzTx/>
              <a:buFontTx/>
              <a:buNone/>
              <a:tabLst/>
              <a:defRPr/>
            </a:pP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Ac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feugiat</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sed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lectus</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vestibulum. Vestibulum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lectus</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mauris</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ultrices</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eros in.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Quisque</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egestas</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diam in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arcu</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cursus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euismod</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quis</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viverra</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nibh</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Urna</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duis</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convallis convallis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tellus</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id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interdum</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velit</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laoreet</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Laoreet</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suspendisse</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interdum</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consectetur</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libero. Sit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amet</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nisl</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suscipit</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adipiscing</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bibendum</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est.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Amet</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nisl</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suscipit</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adipiscing</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bibendum</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Imperdiet</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dui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accumsan</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sit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amet</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nulla</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facilisi</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morbi</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tempus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iaculis</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Nulla</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porttitor</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massa</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id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neque</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aliquam</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a:t>
            </a:r>
          </a:p>
        </p:txBody>
      </p:sp>
      <p:pic>
        <p:nvPicPr>
          <p:cNvPr id="2" name="Picture 1">
            <a:extLst>
              <a:ext uri="{FF2B5EF4-FFF2-40B4-BE49-F238E27FC236}">
                <a16:creationId xmlns:a16="http://schemas.microsoft.com/office/drawing/2014/main" id="{5FBE5B15-D835-7970-1099-519002C0458C}"/>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l="10207" r="10207"/>
          <a:stretch/>
        </p:blipFill>
        <p:spPr>
          <a:xfrm>
            <a:off x="11241081" y="192281"/>
            <a:ext cx="684219" cy="938919"/>
          </a:xfrm>
          <a:prstGeom prst="rect">
            <a:avLst/>
          </a:prstGeom>
        </p:spPr>
      </p:pic>
      <p:sp>
        <p:nvSpPr>
          <p:cNvPr id="4" name="TextBox 3">
            <a:extLst>
              <a:ext uri="{FF2B5EF4-FFF2-40B4-BE49-F238E27FC236}">
                <a16:creationId xmlns:a16="http://schemas.microsoft.com/office/drawing/2014/main" id="{188CACF8-A4BE-6859-8F18-185D96C8E44F}"/>
              </a:ext>
            </a:extLst>
          </p:cNvPr>
          <p:cNvSpPr txBox="1">
            <a:spLocks noGrp="1" noRot="1" noMove="1" noResize="1" noEditPoints="1" noAdjustHandles="1" noChangeArrowheads="1" noChangeShapeType="1"/>
          </p:cNvSpPr>
          <p:nvPr userDrawn="1"/>
        </p:nvSpPr>
        <p:spPr>
          <a:xfrm>
            <a:off x="11535507" y="6373790"/>
            <a:ext cx="389793" cy="276999"/>
          </a:xfrm>
          <a:prstGeom prst="rect">
            <a:avLst/>
          </a:prstGeom>
          <a:solidFill>
            <a:schemeClr val="bg1"/>
          </a:solidFill>
        </p:spPr>
        <p:txBody>
          <a:bodyPr wrap="square" rtlCol="0">
            <a:spAutoFit/>
          </a:bodyPr>
          <a:lstStyle/>
          <a:p>
            <a:pPr algn="r"/>
            <a:fld id="{230F65BF-F46A-874A-8AE2-C7EA166CF919}" type="slidenum">
              <a:rPr lang="en-US" sz="1200" smtClean="0">
                <a:solidFill>
                  <a:srgbClr val="828E99">
                    <a:alpha val="73000"/>
                  </a:srgbClr>
                </a:solidFill>
                <a:latin typeface="Avenir Next LT Pro" panose="020B0504020202020204" pitchFamily="34" charset="77"/>
              </a:rPr>
              <a:t>‹#›</a:t>
            </a:fld>
            <a:endParaRPr lang="en-US" sz="1200" dirty="0">
              <a:solidFill>
                <a:srgbClr val="828E99">
                  <a:alpha val="73000"/>
                </a:srgbClr>
              </a:solidFill>
              <a:latin typeface="Avenir Next LT Pro" panose="020B0504020202020204" pitchFamily="34" charset="77"/>
            </a:endParaRPr>
          </a:p>
        </p:txBody>
      </p:sp>
      <p:sp>
        <p:nvSpPr>
          <p:cNvPr id="13" name="Round Single Corner Rectangle 12">
            <a:extLst>
              <a:ext uri="{FF2B5EF4-FFF2-40B4-BE49-F238E27FC236}">
                <a16:creationId xmlns:a16="http://schemas.microsoft.com/office/drawing/2014/main" id="{7020584C-BE3F-727B-977D-965B7B14628A}"/>
              </a:ext>
            </a:extLst>
          </p:cNvPr>
          <p:cNvSpPr/>
          <p:nvPr userDrawn="1"/>
        </p:nvSpPr>
        <p:spPr>
          <a:xfrm>
            <a:off x="-12701" y="6773512"/>
            <a:ext cx="12214225" cy="109202"/>
          </a:xfrm>
          <a:prstGeom prst="round1Rect">
            <a:avLst>
              <a:gd name="adj" fmla="val 50000"/>
            </a:avLst>
          </a:prstGeom>
          <a:solidFill>
            <a:srgbClr val="002A4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0">
            <a:extLst>
              <a:ext uri="{FF2B5EF4-FFF2-40B4-BE49-F238E27FC236}">
                <a16:creationId xmlns:a16="http://schemas.microsoft.com/office/drawing/2014/main" id="{733402D1-9C42-5D18-0F95-8C35B42C83FF}"/>
              </a:ext>
            </a:extLst>
          </p:cNvPr>
          <p:cNvSpPr>
            <a:spLocks noGrp="1"/>
          </p:cNvSpPr>
          <p:nvPr>
            <p:ph type="body" sz="quarter" idx="11" hasCustomPrompt="1"/>
          </p:nvPr>
        </p:nvSpPr>
        <p:spPr>
          <a:xfrm>
            <a:off x="6096000" y="1219200"/>
            <a:ext cx="4757521" cy="5011738"/>
          </a:xfrm>
          <a:prstGeom prst="rect">
            <a:avLst/>
          </a:prstGeom>
        </p:spPr>
        <p:txBody>
          <a:bodyPr/>
          <a:lstStyle>
            <a:lvl1pPr>
              <a:lnSpc>
                <a:spcPct val="110000"/>
              </a:lnSpc>
              <a:spcBef>
                <a:spcPts val="0"/>
              </a:spcBef>
              <a:spcAft>
                <a:spcPts val="1400"/>
              </a:spcAft>
              <a:defRPr sz="1500"/>
            </a:lvl1pPr>
          </a:lstStyle>
          <a:p>
            <a:pPr>
              <a:lnSpc>
                <a:spcPct val="110000"/>
              </a:lnSpc>
              <a:spcAft>
                <a:spcPts val="1400"/>
              </a:spcAft>
            </a:pPr>
            <a:r>
              <a:rPr lang="en-US" sz="1500" dirty="0">
                <a:solidFill>
                  <a:srgbClr val="002A44"/>
                </a:solidFill>
                <a:latin typeface="Avenir Next LT Pro" panose="020B0504020202020204" pitchFamily="34" charset="77"/>
              </a:rPr>
              <a:t>Second column of Text:</a:t>
            </a:r>
          </a:p>
          <a:p>
            <a:pPr>
              <a:lnSpc>
                <a:spcPct val="110000"/>
              </a:lnSpc>
              <a:spcAft>
                <a:spcPts val="1400"/>
              </a:spcAft>
            </a:pPr>
            <a:r>
              <a:rPr lang="en-US" sz="1500" dirty="0" err="1">
                <a:solidFill>
                  <a:srgbClr val="002A44"/>
                </a:solidFill>
                <a:latin typeface="Avenir Next LT Pro" panose="020B0504020202020204" pitchFamily="34" charset="77"/>
              </a:rPr>
              <a:t>eiusmod</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tempor</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incididunt</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ut</a:t>
            </a:r>
            <a:r>
              <a:rPr lang="en-US" sz="1500" dirty="0">
                <a:solidFill>
                  <a:srgbClr val="002A44"/>
                </a:solidFill>
                <a:latin typeface="Avenir Next LT Pro" panose="020B0504020202020204" pitchFamily="34" charset="77"/>
              </a:rPr>
              <a:t> labore et dolore magna </a:t>
            </a:r>
            <a:r>
              <a:rPr lang="en-US" sz="1500" dirty="0" err="1">
                <a:solidFill>
                  <a:srgbClr val="002A44"/>
                </a:solidFill>
                <a:latin typeface="Avenir Next LT Pro" panose="020B0504020202020204" pitchFamily="34" charset="77"/>
              </a:rPr>
              <a:t>aliqua</a:t>
            </a:r>
            <a:r>
              <a:rPr lang="en-US" sz="1500" dirty="0">
                <a:solidFill>
                  <a:srgbClr val="002A44"/>
                </a:solidFill>
                <a:latin typeface="Avenir Next LT Pro" panose="020B0504020202020204" pitchFamily="34" charset="77"/>
              </a:rPr>
              <a:t>. Convallis a </a:t>
            </a:r>
            <a:r>
              <a:rPr lang="en-US" sz="1500" dirty="0" err="1">
                <a:solidFill>
                  <a:srgbClr val="002A44"/>
                </a:solidFill>
                <a:latin typeface="Avenir Next LT Pro" panose="020B0504020202020204" pitchFamily="34" charset="77"/>
              </a:rPr>
              <a:t>cras</a:t>
            </a:r>
            <a:r>
              <a:rPr lang="en-US" sz="1500" dirty="0">
                <a:solidFill>
                  <a:srgbClr val="002A44"/>
                </a:solidFill>
                <a:latin typeface="Avenir Next LT Pro" panose="020B0504020202020204" pitchFamily="34" charset="77"/>
              </a:rPr>
              <a:t> semper auctor </a:t>
            </a:r>
            <a:r>
              <a:rPr lang="en-US" sz="1500" dirty="0" err="1">
                <a:solidFill>
                  <a:srgbClr val="002A44"/>
                </a:solidFill>
                <a:latin typeface="Avenir Next LT Pro" panose="020B0504020202020204" pitchFamily="34" charset="77"/>
              </a:rPr>
              <a:t>neque</a:t>
            </a:r>
            <a:r>
              <a:rPr lang="en-US" sz="1500" dirty="0">
                <a:solidFill>
                  <a:srgbClr val="002A44"/>
                </a:solidFill>
                <a:latin typeface="Avenir Next LT Pro" panose="020B0504020202020204" pitchFamily="34" charset="77"/>
              </a:rPr>
              <a:t>. Pulvinar </a:t>
            </a:r>
            <a:r>
              <a:rPr lang="en-US" sz="1500" dirty="0" err="1">
                <a:solidFill>
                  <a:srgbClr val="002A44"/>
                </a:solidFill>
                <a:latin typeface="Avenir Next LT Pro" panose="020B0504020202020204" pitchFamily="34" charset="77"/>
              </a:rPr>
              <a:t>neque</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laoreet</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suspendisse</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interdum</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consectetur</a:t>
            </a:r>
            <a:r>
              <a:rPr lang="en-US" sz="1500" dirty="0">
                <a:solidFill>
                  <a:srgbClr val="002A44"/>
                </a:solidFill>
                <a:latin typeface="Avenir Next LT Pro" panose="020B0504020202020204" pitchFamily="34" charset="77"/>
              </a:rPr>
              <a:t> libero id </a:t>
            </a:r>
            <a:r>
              <a:rPr lang="en-US" sz="1500" dirty="0" err="1">
                <a:solidFill>
                  <a:srgbClr val="002A44"/>
                </a:solidFill>
                <a:latin typeface="Avenir Next LT Pro" panose="020B0504020202020204" pitchFamily="34" charset="77"/>
              </a:rPr>
              <a:t>faucibus</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nisl</a:t>
            </a:r>
            <a:r>
              <a:rPr lang="en-US" sz="1500" dirty="0">
                <a:solidFill>
                  <a:srgbClr val="002A44"/>
                </a:solidFill>
                <a:latin typeface="Avenir Next LT Pro" panose="020B0504020202020204" pitchFamily="34" charset="77"/>
              </a:rPr>
              <a:t>. Lacus </a:t>
            </a:r>
            <a:r>
              <a:rPr lang="en-US" sz="1500" dirty="0" err="1">
                <a:solidFill>
                  <a:srgbClr val="002A44"/>
                </a:solidFill>
                <a:latin typeface="Avenir Next LT Pro" panose="020B0504020202020204" pitchFamily="34" charset="77"/>
              </a:rPr>
              <a:t>suspendisse</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faucibus</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interdum</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posuere</a:t>
            </a:r>
            <a:r>
              <a:rPr lang="en-US" sz="1500" dirty="0">
                <a:solidFill>
                  <a:srgbClr val="002A44"/>
                </a:solidFill>
                <a:latin typeface="Avenir Next LT Pro" panose="020B0504020202020204" pitchFamily="34" charset="77"/>
              </a:rPr>
              <a:t>. Pharetra magna ac </a:t>
            </a:r>
            <a:r>
              <a:rPr lang="en-US" sz="1500" dirty="0" err="1">
                <a:solidFill>
                  <a:srgbClr val="002A44"/>
                </a:solidFill>
                <a:latin typeface="Avenir Next LT Pro" panose="020B0504020202020204" pitchFamily="34" charset="77"/>
              </a:rPr>
              <a:t>placerat</a:t>
            </a:r>
            <a:r>
              <a:rPr lang="en-US" sz="1500" dirty="0">
                <a:solidFill>
                  <a:srgbClr val="002A44"/>
                </a:solidFill>
                <a:latin typeface="Avenir Next LT Pro" panose="020B0504020202020204" pitchFamily="34" charset="77"/>
              </a:rPr>
              <a:t> vestibulum </a:t>
            </a:r>
            <a:r>
              <a:rPr lang="en-US" sz="1500" dirty="0" err="1">
                <a:solidFill>
                  <a:srgbClr val="002A44"/>
                </a:solidFill>
                <a:latin typeface="Avenir Next LT Pro" panose="020B0504020202020204" pitchFamily="34" charset="77"/>
              </a:rPr>
              <a:t>lectus</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mauris</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ultrices</a:t>
            </a:r>
            <a:r>
              <a:rPr lang="en-US" sz="1500" dirty="0">
                <a:solidFill>
                  <a:srgbClr val="002A44"/>
                </a:solidFill>
                <a:latin typeface="Avenir Next LT Pro" panose="020B0504020202020204" pitchFamily="34" charset="77"/>
              </a:rPr>
              <a:t> eros in. ​</a:t>
            </a:r>
          </a:p>
          <a:p>
            <a:pPr>
              <a:lnSpc>
                <a:spcPct val="110000"/>
              </a:lnSpc>
              <a:spcAft>
                <a:spcPts val="1400"/>
              </a:spcAft>
            </a:pPr>
            <a:r>
              <a:rPr lang="en-US" sz="1500" dirty="0">
                <a:solidFill>
                  <a:srgbClr val="002A44"/>
                </a:solidFill>
                <a:latin typeface="Avenir Next LT Pro" panose="020B0504020202020204" pitchFamily="34" charset="77"/>
              </a:rPr>
              <a:t>Ac </a:t>
            </a:r>
            <a:r>
              <a:rPr lang="en-US" sz="1500" dirty="0" err="1">
                <a:solidFill>
                  <a:srgbClr val="002A44"/>
                </a:solidFill>
                <a:latin typeface="Avenir Next LT Pro" panose="020B0504020202020204" pitchFamily="34" charset="77"/>
              </a:rPr>
              <a:t>feugiat</a:t>
            </a:r>
            <a:r>
              <a:rPr lang="en-US" sz="1500" dirty="0">
                <a:solidFill>
                  <a:srgbClr val="002A44"/>
                </a:solidFill>
                <a:latin typeface="Avenir Next LT Pro" panose="020B0504020202020204" pitchFamily="34" charset="77"/>
              </a:rPr>
              <a:t> sed </a:t>
            </a:r>
            <a:r>
              <a:rPr lang="en-US" sz="1500" dirty="0" err="1">
                <a:solidFill>
                  <a:srgbClr val="002A44"/>
                </a:solidFill>
                <a:latin typeface="Avenir Next LT Pro" panose="020B0504020202020204" pitchFamily="34" charset="77"/>
              </a:rPr>
              <a:t>lectus</a:t>
            </a:r>
            <a:r>
              <a:rPr lang="en-US" sz="1500" dirty="0">
                <a:solidFill>
                  <a:srgbClr val="002A44"/>
                </a:solidFill>
                <a:latin typeface="Avenir Next LT Pro" panose="020B0504020202020204" pitchFamily="34" charset="77"/>
              </a:rPr>
              <a:t> vestibulum. Vestibulum </a:t>
            </a:r>
            <a:r>
              <a:rPr lang="en-US" sz="1500" dirty="0" err="1">
                <a:solidFill>
                  <a:srgbClr val="002A44"/>
                </a:solidFill>
                <a:latin typeface="Avenir Next LT Pro" panose="020B0504020202020204" pitchFamily="34" charset="77"/>
              </a:rPr>
              <a:t>lectus</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mauris</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ultrices</a:t>
            </a:r>
            <a:r>
              <a:rPr lang="en-US" sz="1500" dirty="0">
                <a:solidFill>
                  <a:srgbClr val="002A44"/>
                </a:solidFill>
                <a:latin typeface="Avenir Next LT Pro" panose="020B0504020202020204" pitchFamily="34" charset="77"/>
              </a:rPr>
              <a:t> eros in. </a:t>
            </a:r>
            <a:r>
              <a:rPr lang="en-US" sz="1500" dirty="0" err="1">
                <a:solidFill>
                  <a:srgbClr val="002A44"/>
                </a:solidFill>
                <a:latin typeface="Avenir Next LT Pro" panose="020B0504020202020204" pitchFamily="34" charset="77"/>
              </a:rPr>
              <a:t>Quisque</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egestas</a:t>
            </a:r>
            <a:r>
              <a:rPr lang="en-US" sz="1500" dirty="0">
                <a:solidFill>
                  <a:srgbClr val="002A44"/>
                </a:solidFill>
                <a:latin typeface="Avenir Next LT Pro" panose="020B0504020202020204" pitchFamily="34" charset="77"/>
              </a:rPr>
              <a:t> diam in </a:t>
            </a:r>
            <a:r>
              <a:rPr lang="en-US" sz="1500" dirty="0" err="1">
                <a:solidFill>
                  <a:srgbClr val="002A44"/>
                </a:solidFill>
                <a:latin typeface="Avenir Next LT Pro" panose="020B0504020202020204" pitchFamily="34" charset="77"/>
              </a:rPr>
              <a:t>arcu</a:t>
            </a:r>
            <a:r>
              <a:rPr lang="en-US" sz="1500" dirty="0">
                <a:solidFill>
                  <a:srgbClr val="002A44"/>
                </a:solidFill>
                <a:latin typeface="Avenir Next LT Pro" panose="020B0504020202020204" pitchFamily="34" charset="77"/>
              </a:rPr>
              <a:t> cursus </a:t>
            </a:r>
            <a:r>
              <a:rPr lang="en-US" sz="1500" dirty="0" err="1">
                <a:solidFill>
                  <a:srgbClr val="002A44"/>
                </a:solidFill>
                <a:latin typeface="Avenir Next LT Pro" panose="020B0504020202020204" pitchFamily="34" charset="77"/>
              </a:rPr>
              <a:t>euismod</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quis</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viverra</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nibh</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Urna</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duis</a:t>
            </a:r>
            <a:r>
              <a:rPr lang="en-US" sz="1500" dirty="0">
                <a:solidFill>
                  <a:srgbClr val="002A44"/>
                </a:solidFill>
                <a:latin typeface="Avenir Next LT Pro" panose="020B0504020202020204" pitchFamily="34" charset="77"/>
              </a:rPr>
              <a:t> convallis convallis </a:t>
            </a:r>
            <a:r>
              <a:rPr lang="en-US" sz="1500" dirty="0" err="1">
                <a:solidFill>
                  <a:srgbClr val="002A44"/>
                </a:solidFill>
                <a:latin typeface="Avenir Next LT Pro" panose="020B0504020202020204" pitchFamily="34" charset="77"/>
              </a:rPr>
              <a:t>tellus</a:t>
            </a:r>
            <a:r>
              <a:rPr lang="en-US" sz="1500" dirty="0">
                <a:solidFill>
                  <a:srgbClr val="002A44"/>
                </a:solidFill>
                <a:latin typeface="Avenir Next LT Pro" panose="020B0504020202020204" pitchFamily="34" charset="77"/>
              </a:rPr>
              <a:t> id </a:t>
            </a:r>
            <a:r>
              <a:rPr lang="en-US" sz="1500" dirty="0" err="1">
                <a:solidFill>
                  <a:srgbClr val="002A44"/>
                </a:solidFill>
                <a:latin typeface="Avenir Next LT Pro" panose="020B0504020202020204" pitchFamily="34" charset="77"/>
              </a:rPr>
              <a:t>interdum</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velit</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laoreet</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Laoreet</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suspendisse</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interdum</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consectetur</a:t>
            </a:r>
            <a:r>
              <a:rPr lang="en-US" sz="1500" dirty="0">
                <a:solidFill>
                  <a:srgbClr val="002A44"/>
                </a:solidFill>
                <a:latin typeface="Avenir Next LT Pro" panose="020B0504020202020204" pitchFamily="34" charset="77"/>
              </a:rPr>
              <a:t> libero. Sit </a:t>
            </a:r>
            <a:r>
              <a:rPr lang="en-US" sz="1500" dirty="0" err="1">
                <a:solidFill>
                  <a:srgbClr val="002A44"/>
                </a:solidFill>
                <a:latin typeface="Avenir Next LT Pro" panose="020B0504020202020204" pitchFamily="34" charset="77"/>
              </a:rPr>
              <a:t>amet</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nisl</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suscipit</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adipiscing</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bibendum</a:t>
            </a:r>
            <a:r>
              <a:rPr lang="en-US" sz="1500" dirty="0">
                <a:solidFill>
                  <a:srgbClr val="002A44"/>
                </a:solidFill>
                <a:latin typeface="Avenir Next LT Pro" panose="020B0504020202020204" pitchFamily="34" charset="77"/>
              </a:rPr>
              <a:t> est. </a:t>
            </a:r>
            <a:r>
              <a:rPr lang="en-US" sz="1500" dirty="0" err="1">
                <a:solidFill>
                  <a:srgbClr val="002A44"/>
                </a:solidFill>
                <a:latin typeface="Avenir Next LT Pro" panose="020B0504020202020204" pitchFamily="34" charset="77"/>
              </a:rPr>
              <a:t>Amet</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nisl</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suscipit</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adipiscing</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bibendum</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Imperdiet</a:t>
            </a:r>
            <a:r>
              <a:rPr lang="en-US" sz="1500" dirty="0">
                <a:solidFill>
                  <a:srgbClr val="002A44"/>
                </a:solidFill>
                <a:latin typeface="Avenir Next LT Pro" panose="020B0504020202020204" pitchFamily="34" charset="77"/>
              </a:rPr>
              <a:t> dui </a:t>
            </a:r>
            <a:r>
              <a:rPr lang="en-US" sz="1500" dirty="0" err="1">
                <a:solidFill>
                  <a:srgbClr val="002A44"/>
                </a:solidFill>
                <a:latin typeface="Avenir Next LT Pro" panose="020B0504020202020204" pitchFamily="34" charset="77"/>
              </a:rPr>
              <a:t>accumsan</a:t>
            </a:r>
            <a:r>
              <a:rPr lang="en-US" sz="1500" dirty="0">
                <a:solidFill>
                  <a:srgbClr val="002A44"/>
                </a:solidFill>
                <a:latin typeface="Avenir Next LT Pro" panose="020B0504020202020204" pitchFamily="34" charset="77"/>
              </a:rPr>
              <a:t> sit </a:t>
            </a:r>
            <a:r>
              <a:rPr lang="en-US" sz="1500" dirty="0" err="1">
                <a:solidFill>
                  <a:srgbClr val="002A44"/>
                </a:solidFill>
                <a:latin typeface="Avenir Next LT Pro" panose="020B0504020202020204" pitchFamily="34" charset="77"/>
              </a:rPr>
              <a:t>amet</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nulla</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facilisi</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morbi</a:t>
            </a:r>
            <a:r>
              <a:rPr lang="en-US" sz="1500" dirty="0">
                <a:solidFill>
                  <a:srgbClr val="002A44"/>
                </a:solidFill>
                <a:latin typeface="Avenir Next LT Pro" panose="020B0504020202020204" pitchFamily="34" charset="77"/>
              </a:rPr>
              <a:t> tempus </a:t>
            </a:r>
            <a:r>
              <a:rPr lang="en-US" sz="1500" dirty="0" err="1">
                <a:solidFill>
                  <a:srgbClr val="002A44"/>
                </a:solidFill>
                <a:latin typeface="Avenir Next LT Pro" panose="020B0504020202020204" pitchFamily="34" charset="77"/>
              </a:rPr>
              <a:t>iaculis</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Nulla</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porttitor</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massa</a:t>
            </a:r>
            <a:r>
              <a:rPr lang="en-US" sz="1500" dirty="0">
                <a:solidFill>
                  <a:srgbClr val="002A44"/>
                </a:solidFill>
                <a:latin typeface="Avenir Next LT Pro" panose="020B0504020202020204" pitchFamily="34" charset="77"/>
              </a:rPr>
              <a:t> id </a:t>
            </a:r>
            <a:r>
              <a:rPr lang="en-US" sz="1500" dirty="0" err="1">
                <a:solidFill>
                  <a:srgbClr val="002A44"/>
                </a:solidFill>
                <a:latin typeface="Avenir Next LT Pro" panose="020B0504020202020204" pitchFamily="34" charset="77"/>
              </a:rPr>
              <a:t>neque</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aliquam</a:t>
            </a:r>
            <a:r>
              <a:rPr lang="en-US" sz="1500" dirty="0">
                <a:solidFill>
                  <a:srgbClr val="002A44"/>
                </a:solidFill>
                <a:latin typeface="Avenir Next LT Pro" panose="020B0504020202020204" pitchFamily="34" charset="77"/>
              </a:rPr>
              <a:t>. ​​</a:t>
            </a:r>
          </a:p>
        </p:txBody>
      </p:sp>
      <p:sp>
        <p:nvSpPr>
          <p:cNvPr id="7" name="Title 6">
            <a:extLst>
              <a:ext uri="{FF2B5EF4-FFF2-40B4-BE49-F238E27FC236}">
                <a16:creationId xmlns:a16="http://schemas.microsoft.com/office/drawing/2014/main" id="{DFF86A60-3B67-538C-5F5B-26878B9FE7A2}"/>
              </a:ext>
            </a:extLst>
          </p:cNvPr>
          <p:cNvSpPr>
            <a:spLocks noGrp="1"/>
          </p:cNvSpPr>
          <p:nvPr>
            <p:ph type="title"/>
          </p:nvPr>
        </p:nvSpPr>
        <p:spPr/>
        <p:txBody>
          <a:bodyPr/>
          <a:lstStyle/>
          <a:p>
            <a:r>
              <a:rPr lang="en-US" dirty="0"/>
              <a:t>Click to edit Master title style</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64056BCF-F8F6-2591-45F4-396C5A9AB9AC}"/>
                  </a:ext>
                </a:extLst>
              </p:cNvPr>
              <p:cNvSpPr txBox="1">
                <a:spLocks/>
              </p:cNvSpPr>
              <p:nvPr userDrawn="1"/>
            </p:nvSpPr>
            <p:spPr>
              <a:xfrm>
                <a:off x="8250580" y="6350028"/>
                <a:ext cx="3054001" cy="246221"/>
              </a:xfrm>
              <a:prstGeom prst="rect">
                <a:avLst/>
              </a:prstGeom>
              <a:solidFill>
                <a:schemeClr val="bg1"/>
              </a:solidFill>
            </p:spPr>
            <p:txBody>
              <a:bodyPr wrap="square" rtlCol="0">
                <a:spAutoFit/>
              </a:bodyPr>
              <a:lstStyle/>
              <a:p>
                <a:pPr algn="r"/>
                <a14:m>
                  <m:oMath xmlns:m="http://schemas.openxmlformats.org/officeDocument/2006/math">
                    <m:r>
                      <a:rPr lang="en-US" sz="1000" b="0" i="1" smtClean="0">
                        <a:solidFill>
                          <a:srgbClr val="828E99">
                            <a:alpha val="73000"/>
                          </a:srgbClr>
                        </a:solidFill>
                        <a:latin typeface="Cambria Math" panose="02040503050406030204" pitchFamily="18" charset="0"/>
                      </a:rPr>
                      <m:t>©</m:t>
                    </m:r>
                  </m:oMath>
                </a14:m>
                <a:r>
                  <a:rPr lang="en-US" sz="1000" dirty="0">
                    <a:solidFill>
                      <a:srgbClr val="828E99">
                        <a:alpha val="73000"/>
                      </a:srgbClr>
                    </a:solidFill>
                    <a:latin typeface="Avenir Next LT Pro" panose="020B0504020202020204" pitchFamily="34" charset="77"/>
                  </a:rPr>
                  <a:t> 2024 MRCT Center, CC BY-NC-SA 4.0 license.</a:t>
                </a:r>
              </a:p>
            </p:txBody>
          </p:sp>
        </mc:Choice>
        <mc:Fallback xmlns="">
          <p:sp>
            <p:nvSpPr>
              <p:cNvPr id="8" name="TextBox 7">
                <a:extLst>
                  <a:ext uri="{FF2B5EF4-FFF2-40B4-BE49-F238E27FC236}">
                    <a16:creationId xmlns:a16="http://schemas.microsoft.com/office/drawing/2014/main" id="{64056BCF-F8F6-2591-45F4-396C5A9AB9AC}"/>
                  </a:ext>
                </a:extLst>
              </p:cNvPr>
              <p:cNvSpPr txBox="1">
                <a:spLocks noRot="1" noChangeAspect="1" noMove="1" noResize="1" noEditPoints="1" noAdjustHandles="1" noChangeArrowheads="1" noChangeShapeType="1" noTextEdit="1"/>
              </p:cNvSpPr>
              <p:nvPr userDrawn="1"/>
            </p:nvSpPr>
            <p:spPr>
              <a:xfrm>
                <a:off x="8250580" y="6350028"/>
                <a:ext cx="3054001" cy="246221"/>
              </a:xfrm>
              <a:prstGeom prst="rect">
                <a:avLst/>
              </a:prstGeom>
              <a:blipFill>
                <a:blip r:embed="rId4"/>
                <a:stretch>
                  <a:fillRect b="-10000"/>
                </a:stretch>
              </a:blipFill>
            </p:spPr>
            <p:txBody>
              <a:bodyPr/>
              <a:lstStyle/>
              <a:p>
                <a:r>
                  <a:rPr lang="en-US">
                    <a:noFill/>
                  </a:rPr>
                  <a:t> </a:t>
                </a:r>
              </a:p>
            </p:txBody>
          </p:sp>
        </mc:Fallback>
      </mc:AlternateContent>
    </p:spTree>
    <p:extLst>
      <p:ext uri="{BB962C8B-B14F-4D97-AF65-F5344CB8AC3E}">
        <p14:creationId xmlns:p14="http://schemas.microsoft.com/office/powerpoint/2010/main" val="456153623"/>
      </p:ext>
    </p:extLst>
  </p:cSld>
  <p:clrMapOvr>
    <a:masterClrMapping/>
  </p:clrMapOvr>
  <p:extLst>
    <p:ext uri="{DCECCB84-F9BA-43D5-87BE-67443E8EF086}">
      <p15:sldGuideLst xmlns:p15="http://schemas.microsoft.com/office/powerpoint/2012/main">
        <p15:guide id="1" orient="horz">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asic_Text">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A8318101-C756-E11B-C1A8-42864B92FB52}"/>
              </a:ext>
            </a:extLst>
          </p:cNvPr>
          <p:cNvSpPr>
            <a:spLocks noGrp="1"/>
          </p:cNvSpPr>
          <p:nvPr>
            <p:ph type="body" sz="quarter" idx="10" hasCustomPrompt="1"/>
          </p:nvPr>
        </p:nvSpPr>
        <p:spPr>
          <a:xfrm>
            <a:off x="868365" y="1219200"/>
            <a:ext cx="8461616" cy="3833247"/>
          </a:xfrm>
          <a:prstGeom prst="rect">
            <a:avLst/>
          </a:prstGeom>
        </p:spPr>
        <p:txBody>
          <a:bodyPr/>
          <a:lstStyle>
            <a:lvl1pPr>
              <a:lnSpc>
                <a:spcPct val="110000"/>
              </a:lnSpc>
              <a:spcAft>
                <a:spcPts val="1400"/>
              </a:spcAft>
              <a:defRPr/>
            </a:lvl1pPr>
          </a:lstStyle>
          <a:p>
            <a:pPr>
              <a:lnSpc>
                <a:spcPct val="110000"/>
              </a:lnSpc>
              <a:spcAft>
                <a:spcPts val="1400"/>
              </a:spcAft>
            </a:pPr>
            <a:r>
              <a:rPr lang="en-US" sz="1500" dirty="0">
                <a:solidFill>
                  <a:srgbClr val="002A44"/>
                </a:solidFill>
                <a:latin typeface="Avenir Next LT Pro" panose="020B0504020202020204" pitchFamily="34" charset="77"/>
              </a:rPr>
              <a:t>Write Text Here:</a:t>
            </a:r>
          </a:p>
          <a:p>
            <a:pPr>
              <a:lnSpc>
                <a:spcPct val="110000"/>
              </a:lnSpc>
              <a:spcAft>
                <a:spcPts val="1400"/>
              </a:spcAft>
            </a:pPr>
            <a:r>
              <a:rPr lang="en-US" sz="1500" dirty="0">
                <a:solidFill>
                  <a:srgbClr val="002A44"/>
                </a:solidFill>
                <a:latin typeface="Avenir Next LT Pro" panose="020B0504020202020204" pitchFamily="34" charset="77"/>
              </a:rPr>
              <a:t>Try to not have your text go the full width of the slide. The longer the sentence, the longer a reader has to go without a mental pause. For all text slides, try to pull in the text (always from the right) to be about ¾ the length of the allotted text area.</a:t>
            </a:r>
          </a:p>
          <a:p>
            <a:pPr>
              <a:lnSpc>
                <a:spcPct val="110000"/>
              </a:lnSpc>
              <a:spcAft>
                <a:spcPts val="1400"/>
              </a:spcAft>
            </a:pPr>
            <a:r>
              <a:rPr lang="en-US" sz="1500" dirty="0">
                <a:solidFill>
                  <a:srgbClr val="002A44"/>
                </a:solidFill>
                <a:latin typeface="Avenir Next LT Pro" panose="020B0504020202020204" pitchFamily="34" charset="77"/>
              </a:rPr>
              <a:t>Ac </a:t>
            </a:r>
            <a:r>
              <a:rPr lang="en-US" sz="1500" dirty="0" err="1">
                <a:solidFill>
                  <a:srgbClr val="002A44"/>
                </a:solidFill>
                <a:latin typeface="Avenir Next LT Pro" panose="020B0504020202020204" pitchFamily="34" charset="77"/>
              </a:rPr>
              <a:t>feugiat</a:t>
            </a:r>
            <a:r>
              <a:rPr lang="en-US" sz="1500" dirty="0">
                <a:solidFill>
                  <a:srgbClr val="002A44"/>
                </a:solidFill>
                <a:latin typeface="Avenir Next LT Pro" panose="020B0504020202020204" pitchFamily="34" charset="77"/>
              </a:rPr>
              <a:t> sed </a:t>
            </a:r>
            <a:r>
              <a:rPr lang="en-US" sz="1500" dirty="0" err="1">
                <a:solidFill>
                  <a:srgbClr val="002A44"/>
                </a:solidFill>
                <a:latin typeface="Avenir Next LT Pro" panose="020B0504020202020204" pitchFamily="34" charset="77"/>
              </a:rPr>
              <a:t>lectus</a:t>
            </a:r>
            <a:r>
              <a:rPr lang="en-US" sz="1500" dirty="0">
                <a:solidFill>
                  <a:srgbClr val="002A44"/>
                </a:solidFill>
                <a:latin typeface="Avenir Next LT Pro" panose="020B0504020202020204" pitchFamily="34" charset="77"/>
              </a:rPr>
              <a:t> vestibulum. Vestibulum </a:t>
            </a:r>
            <a:r>
              <a:rPr lang="en-US" sz="1500" dirty="0" err="1">
                <a:solidFill>
                  <a:srgbClr val="002A44"/>
                </a:solidFill>
                <a:latin typeface="Avenir Next LT Pro" panose="020B0504020202020204" pitchFamily="34" charset="77"/>
              </a:rPr>
              <a:t>lectus</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mauris</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ultrices</a:t>
            </a:r>
            <a:r>
              <a:rPr lang="en-US" sz="1500" dirty="0">
                <a:solidFill>
                  <a:srgbClr val="002A44"/>
                </a:solidFill>
                <a:latin typeface="Avenir Next LT Pro" panose="020B0504020202020204" pitchFamily="34" charset="77"/>
              </a:rPr>
              <a:t> eros in. </a:t>
            </a:r>
            <a:r>
              <a:rPr lang="en-US" sz="1500" dirty="0" err="1">
                <a:solidFill>
                  <a:srgbClr val="002A44"/>
                </a:solidFill>
                <a:latin typeface="Avenir Next LT Pro" panose="020B0504020202020204" pitchFamily="34" charset="77"/>
              </a:rPr>
              <a:t>Quisque</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egestas</a:t>
            </a:r>
            <a:r>
              <a:rPr lang="en-US" sz="1500" dirty="0">
                <a:solidFill>
                  <a:srgbClr val="002A44"/>
                </a:solidFill>
                <a:latin typeface="Avenir Next LT Pro" panose="020B0504020202020204" pitchFamily="34" charset="77"/>
              </a:rPr>
              <a:t> diam in </a:t>
            </a:r>
            <a:r>
              <a:rPr lang="en-US" sz="1500" dirty="0" err="1">
                <a:solidFill>
                  <a:srgbClr val="002A44"/>
                </a:solidFill>
                <a:latin typeface="Avenir Next LT Pro" panose="020B0504020202020204" pitchFamily="34" charset="77"/>
              </a:rPr>
              <a:t>arcu</a:t>
            </a:r>
            <a:r>
              <a:rPr lang="en-US" sz="1500" dirty="0">
                <a:solidFill>
                  <a:srgbClr val="002A44"/>
                </a:solidFill>
                <a:latin typeface="Avenir Next LT Pro" panose="020B0504020202020204" pitchFamily="34" charset="77"/>
              </a:rPr>
              <a:t> cursus </a:t>
            </a:r>
            <a:r>
              <a:rPr lang="en-US" sz="1500" dirty="0" err="1">
                <a:solidFill>
                  <a:srgbClr val="002A44"/>
                </a:solidFill>
                <a:latin typeface="Avenir Next LT Pro" panose="020B0504020202020204" pitchFamily="34" charset="77"/>
              </a:rPr>
              <a:t>euismod</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quis</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viverra</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nibh</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Urna</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duis</a:t>
            </a:r>
            <a:r>
              <a:rPr lang="en-US" sz="1500" dirty="0">
                <a:solidFill>
                  <a:srgbClr val="002A44"/>
                </a:solidFill>
                <a:latin typeface="Avenir Next LT Pro" panose="020B0504020202020204" pitchFamily="34" charset="77"/>
              </a:rPr>
              <a:t> convallis convallis </a:t>
            </a:r>
            <a:r>
              <a:rPr lang="en-US" sz="1500" dirty="0" err="1">
                <a:solidFill>
                  <a:srgbClr val="002A44"/>
                </a:solidFill>
                <a:latin typeface="Avenir Next LT Pro" panose="020B0504020202020204" pitchFamily="34" charset="77"/>
              </a:rPr>
              <a:t>tellus</a:t>
            </a:r>
            <a:r>
              <a:rPr lang="en-US" sz="1500" dirty="0">
                <a:solidFill>
                  <a:srgbClr val="002A44"/>
                </a:solidFill>
                <a:latin typeface="Avenir Next LT Pro" panose="020B0504020202020204" pitchFamily="34" charset="77"/>
              </a:rPr>
              <a:t> id </a:t>
            </a:r>
            <a:r>
              <a:rPr lang="en-US" sz="1500" dirty="0" err="1">
                <a:solidFill>
                  <a:srgbClr val="002A44"/>
                </a:solidFill>
                <a:latin typeface="Avenir Next LT Pro" panose="020B0504020202020204" pitchFamily="34" charset="77"/>
              </a:rPr>
              <a:t>interdum</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velit</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laoreet</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Laoreet</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suspendisse</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interdum</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consectetur</a:t>
            </a:r>
            <a:r>
              <a:rPr lang="en-US" sz="1500" dirty="0">
                <a:solidFill>
                  <a:srgbClr val="002A44"/>
                </a:solidFill>
                <a:latin typeface="Avenir Next LT Pro" panose="020B0504020202020204" pitchFamily="34" charset="77"/>
              </a:rPr>
              <a:t> libero. Sit </a:t>
            </a:r>
            <a:r>
              <a:rPr lang="en-US" sz="1500" dirty="0" err="1">
                <a:solidFill>
                  <a:srgbClr val="002A44"/>
                </a:solidFill>
                <a:latin typeface="Avenir Next LT Pro" panose="020B0504020202020204" pitchFamily="34" charset="77"/>
              </a:rPr>
              <a:t>amet</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nisl</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suscipit</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adipiscing</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bibendum</a:t>
            </a:r>
            <a:r>
              <a:rPr lang="en-US" sz="1500" dirty="0">
                <a:solidFill>
                  <a:srgbClr val="002A44"/>
                </a:solidFill>
                <a:latin typeface="Avenir Next LT Pro" panose="020B0504020202020204" pitchFamily="34" charset="77"/>
              </a:rPr>
              <a:t> est. </a:t>
            </a:r>
            <a:r>
              <a:rPr lang="en-US" sz="1500" dirty="0" err="1">
                <a:solidFill>
                  <a:srgbClr val="002A44"/>
                </a:solidFill>
                <a:latin typeface="Avenir Next LT Pro" panose="020B0504020202020204" pitchFamily="34" charset="77"/>
              </a:rPr>
              <a:t>Amet</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nisl</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suscipit</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adipiscing</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bibendum</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Imperdiet</a:t>
            </a:r>
            <a:r>
              <a:rPr lang="en-US" sz="1500" dirty="0">
                <a:solidFill>
                  <a:srgbClr val="002A44"/>
                </a:solidFill>
                <a:latin typeface="Avenir Next LT Pro" panose="020B0504020202020204" pitchFamily="34" charset="77"/>
              </a:rPr>
              <a:t> dui </a:t>
            </a:r>
            <a:r>
              <a:rPr lang="en-US" sz="1500" dirty="0" err="1">
                <a:solidFill>
                  <a:srgbClr val="002A44"/>
                </a:solidFill>
                <a:latin typeface="Avenir Next LT Pro" panose="020B0504020202020204" pitchFamily="34" charset="77"/>
              </a:rPr>
              <a:t>accumsan</a:t>
            </a:r>
            <a:r>
              <a:rPr lang="en-US" sz="1500" dirty="0">
                <a:solidFill>
                  <a:srgbClr val="002A44"/>
                </a:solidFill>
                <a:latin typeface="Avenir Next LT Pro" panose="020B0504020202020204" pitchFamily="34" charset="77"/>
              </a:rPr>
              <a:t> sit </a:t>
            </a:r>
            <a:r>
              <a:rPr lang="en-US" sz="1500" dirty="0" err="1">
                <a:solidFill>
                  <a:srgbClr val="002A44"/>
                </a:solidFill>
                <a:latin typeface="Avenir Next LT Pro" panose="020B0504020202020204" pitchFamily="34" charset="77"/>
              </a:rPr>
              <a:t>amet</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nulla</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facilisi</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morbi</a:t>
            </a:r>
            <a:r>
              <a:rPr lang="en-US" sz="1500" dirty="0">
                <a:solidFill>
                  <a:srgbClr val="002A44"/>
                </a:solidFill>
                <a:latin typeface="Avenir Next LT Pro" panose="020B0504020202020204" pitchFamily="34" charset="77"/>
              </a:rPr>
              <a:t> tempus </a:t>
            </a:r>
            <a:r>
              <a:rPr lang="en-US" sz="1500" dirty="0" err="1">
                <a:solidFill>
                  <a:srgbClr val="002A44"/>
                </a:solidFill>
                <a:latin typeface="Avenir Next LT Pro" panose="020B0504020202020204" pitchFamily="34" charset="77"/>
              </a:rPr>
              <a:t>iaculis</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Nulla</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porttitor</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massa</a:t>
            </a:r>
            <a:r>
              <a:rPr lang="en-US" sz="1500" dirty="0">
                <a:solidFill>
                  <a:srgbClr val="002A44"/>
                </a:solidFill>
                <a:latin typeface="Avenir Next LT Pro" panose="020B0504020202020204" pitchFamily="34" charset="77"/>
              </a:rPr>
              <a:t> id </a:t>
            </a:r>
            <a:r>
              <a:rPr lang="en-US" sz="1500" dirty="0" err="1">
                <a:solidFill>
                  <a:srgbClr val="002A44"/>
                </a:solidFill>
                <a:latin typeface="Avenir Next LT Pro" panose="020B0504020202020204" pitchFamily="34" charset="77"/>
              </a:rPr>
              <a:t>neque</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aliquam</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eiusmod</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tempor</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incididunt</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ut</a:t>
            </a:r>
            <a:r>
              <a:rPr lang="en-US" sz="1500" dirty="0">
                <a:solidFill>
                  <a:srgbClr val="002A44"/>
                </a:solidFill>
                <a:latin typeface="Avenir Next LT Pro" panose="020B0504020202020204" pitchFamily="34" charset="77"/>
              </a:rPr>
              <a:t> labore et dolore magna </a:t>
            </a:r>
            <a:r>
              <a:rPr lang="en-US" sz="1500" dirty="0" err="1">
                <a:solidFill>
                  <a:srgbClr val="002A44"/>
                </a:solidFill>
                <a:latin typeface="Avenir Next LT Pro" panose="020B0504020202020204" pitchFamily="34" charset="77"/>
              </a:rPr>
              <a:t>aliqua</a:t>
            </a:r>
            <a:r>
              <a:rPr lang="en-US" sz="1500" dirty="0">
                <a:solidFill>
                  <a:srgbClr val="002A44"/>
                </a:solidFill>
                <a:latin typeface="Avenir Next LT Pro" panose="020B0504020202020204" pitchFamily="34" charset="77"/>
              </a:rPr>
              <a:t>. Convallis a </a:t>
            </a:r>
            <a:r>
              <a:rPr lang="en-US" sz="1500" dirty="0" err="1">
                <a:solidFill>
                  <a:srgbClr val="002A44"/>
                </a:solidFill>
                <a:latin typeface="Avenir Next LT Pro" panose="020B0504020202020204" pitchFamily="34" charset="77"/>
              </a:rPr>
              <a:t>cras</a:t>
            </a:r>
            <a:r>
              <a:rPr lang="en-US" sz="1500" dirty="0">
                <a:solidFill>
                  <a:srgbClr val="002A44"/>
                </a:solidFill>
                <a:latin typeface="Avenir Next LT Pro" panose="020B0504020202020204" pitchFamily="34" charset="77"/>
              </a:rPr>
              <a:t> semper auctor </a:t>
            </a:r>
            <a:r>
              <a:rPr lang="en-US" sz="1500" dirty="0" err="1">
                <a:solidFill>
                  <a:srgbClr val="002A44"/>
                </a:solidFill>
                <a:latin typeface="Avenir Next LT Pro" panose="020B0504020202020204" pitchFamily="34" charset="77"/>
              </a:rPr>
              <a:t>neque</a:t>
            </a:r>
            <a:r>
              <a:rPr lang="en-US" sz="1500" dirty="0">
                <a:solidFill>
                  <a:srgbClr val="002A44"/>
                </a:solidFill>
                <a:latin typeface="Avenir Next LT Pro" panose="020B0504020202020204" pitchFamily="34" charset="77"/>
              </a:rPr>
              <a:t>. Pulvinar </a:t>
            </a:r>
            <a:r>
              <a:rPr lang="en-US" sz="1500" dirty="0" err="1">
                <a:solidFill>
                  <a:srgbClr val="002A44"/>
                </a:solidFill>
                <a:latin typeface="Avenir Next LT Pro" panose="020B0504020202020204" pitchFamily="34" charset="77"/>
              </a:rPr>
              <a:t>neque</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laoreet</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suspendisse</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interdum</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consectetur</a:t>
            </a:r>
            <a:r>
              <a:rPr lang="en-US" sz="1500" dirty="0">
                <a:solidFill>
                  <a:srgbClr val="002A44"/>
                </a:solidFill>
                <a:latin typeface="Avenir Next LT Pro" panose="020B0504020202020204" pitchFamily="34" charset="77"/>
              </a:rPr>
              <a:t> libero id </a:t>
            </a:r>
            <a:r>
              <a:rPr lang="en-US" sz="1500" dirty="0" err="1">
                <a:solidFill>
                  <a:srgbClr val="002A44"/>
                </a:solidFill>
                <a:latin typeface="Avenir Next LT Pro" panose="020B0504020202020204" pitchFamily="34" charset="77"/>
              </a:rPr>
              <a:t>faucibus</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nisl</a:t>
            </a:r>
            <a:r>
              <a:rPr lang="en-US" sz="1500" dirty="0">
                <a:solidFill>
                  <a:srgbClr val="002A44"/>
                </a:solidFill>
                <a:latin typeface="Avenir Next LT Pro" panose="020B0504020202020204" pitchFamily="34" charset="77"/>
              </a:rPr>
              <a:t>. Lacus </a:t>
            </a:r>
            <a:r>
              <a:rPr lang="en-US" sz="1500" dirty="0" err="1">
                <a:solidFill>
                  <a:srgbClr val="002A44"/>
                </a:solidFill>
                <a:latin typeface="Avenir Next LT Pro" panose="020B0504020202020204" pitchFamily="34" charset="77"/>
              </a:rPr>
              <a:t>suspendisse</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faucibus</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interdum</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posuere</a:t>
            </a:r>
            <a:r>
              <a:rPr lang="en-US" sz="1500" dirty="0">
                <a:solidFill>
                  <a:srgbClr val="002A44"/>
                </a:solidFill>
                <a:latin typeface="Avenir Next LT Pro" panose="020B0504020202020204" pitchFamily="34" charset="77"/>
              </a:rPr>
              <a:t>. Pharetra magna ac </a:t>
            </a:r>
            <a:r>
              <a:rPr lang="en-US" sz="1500" dirty="0" err="1">
                <a:solidFill>
                  <a:srgbClr val="002A44"/>
                </a:solidFill>
                <a:latin typeface="Avenir Next LT Pro" panose="020B0504020202020204" pitchFamily="34" charset="77"/>
              </a:rPr>
              <a:t>placerat</a:t>
            </a:r>
            <a:r>
              <a:rPr lang="en-US" sz="1500" dirty="0">
                <a:solidFill>
                  <a:srgbClr val="002A44"/>
                </a:solidFill>
                <a:latin typeface="Avenir Next LT Pro" panose="020B0504020202020204" pitchFamily="34" charset="77"/>
              </a:rPr>
              <a:t> vestibulum </a:t>
            </a:r>
            <a:r>
              <a:rPr lang="en-US" sz="1500" dirty="0" err="1">
                <a:solidFill>
                  <a:srgbClr val="002A44"/>
                </a:solidFill>
                <a:latin typeface="Avenir Next LT Pro" panose="020B0504020202020204" pitchFamily="34" charset="77"/>
              </a:rPr>
              <a:t>lectus</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mauris</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ultrices</a:t>
            </a:r>
            <a:r>
              <a:rPr lang="en-US" sz="1500" dirty="0">
                <a:solidFill>
                  <a:srgbClr val="002A44"/>
                </a:solidFill>
                <a:latin typeface="Avenir Next LT Pro" panose="020B0504020202020204" pitchFamily="34" charset="77"/>
              </a:rPr>
              <a:t> eros in. ​</a:t>
            </a:r>
          </a:p>
        </p:txBody>
      </p:sp>
      <p:pic>
        <p:nvPicPr>
          <p:cNvPr id="2" name="Picture 1">
            <a:extLst>
              <a:ext uri="{FF2B5EF4-FFF2-40B4-BE49-F238E27FC236}">
                <a16:creationId xmlns:a16="http://schemas.microsoft.com/office/drawing/2014/main" id="{5FBE5B15-D835-7970-1099-519002C0458C}"/>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l="10207" r="10207"/>
          <a:stretch/>
        </p:blipFill>
        <p:spPr>
          <a:xfrm>
            <a:off x="11241081" y="192281"/>
            <a:ext cx="684219" cy="938919"/>
          </a:xfrm>
          <a:prstGeom prst="rect">
            <a:avLst/>
          </a:prstGeom>
        </p:spPr>
      </p:pic>
      <p:sp>
        <p:nvSpPr>
          <p:cNvPr id="4" name="TextBox 3">
            <a:extLst>
              <a:ext uri="{FF2B5EF4-FFF2-40B4-BE49-F238E27FC236}">
                <a16:creationId xmlns:a16="http://schemas.microsoft.com/office/drawing/2014/main" id="{188CACF8-A4BE-6859-8F18-185D96C8E44F}"/>
              </a:ext>
            </a:extLst>
          </p:cNvPr>
          <p:cNvSpPr txBox="1">
            <a:spLocks noGrp="1" noRot="1" noMove="1" noResize="1" noEditPoints="1" noAdjustHandles="1" noChangeArrowheads="1" noChangeShapeType="1"/>
          </p:cNvSpPr>
          <p:nvPr userDrawn="1"/>
        </p:nvSpPr>
        <p:spPr>
          <a:xfrm>
            <a:off x="11535507" y="6373790"/>
            <a:ext cx="389793" cy="276999"/>
          </a:xfrm>
          <a:prstGeom prst="rect">
            <a:avLst/>
          </a:prstGeom>
          <a:solidFill>
            <a:schemeClr val="bg1"/>
          </a:solidFill>
        </p:spPr>
        <p:txBody>
          <a:bodyPr wrap="square" rtlCol="0">
            <a:spAutoFit/>
          </a:bodyPr>
          <a:lstStyle/>
          <a:p>
            <a:pPr algn="r"/>
            <a:fld id="{230F65BF-F46A-874A-8AE2-C7EA166CF919}" type="slidenum">
              <a:rPr lang="en-US" sz="1200" smtClean="0">
                <a:solidFill>
                  <a:srgbClr val="828E99">
                    <a:alpha val="73000"/>
                  </a:srgbClr>
                </a:solidFill>
                <a:latin typeface="Avenir Next LT Pro" panose="020B0504020202020204" pitchFamily="34" charset="77"/>
              </a:rPr>
              <a:t>‹#›</a:t>
            </a:fld>
            <a:endParaRPr lang="en-US" sz="1200" dirty="0">
              <a:solidFill>
                <a:srgbClr val="828E99">
                  <a:alpha val="73000"/>
                </a:srgbClr>
              </a:solidFill>
              <a:latin typeface="Avenir Next LT Pro" panose="020B0504020202020204" pitchFamily="34" charset="77"/>
            </a:endParaRPr>
          </a:p>
        </p:txBody>
      </p:sp>
      <p:sp>
        <p:nvSpPr>
          <p:cNvPr id="13" name="Round Single Corner Rectangle 12">
            <a:extLst>
              <a:ext uri="{FF2B5EF4-FFF2-40B4-BE49-F238E27FC236}">
                <a16:creationId xmlns:a16="http://schemas.microsoft.com/office/drawing/2014/main" id="{7020584C-BE3F-727B-977D-965B7B14628A}"/>
              </a:ext>
            </a:extLst>
          </p:cNvPr>
          <p:cNvSpPr/>
          <p:nvPr userDrawn="1"/>
        </p:nvSpPr>
        <p:spPr>
          <a:xfrm>
            <a:off x="-12701" y="6773512"/>
            <a:ext cx="12214225" cy="109202"/>
          </a:xfrm>
          <a:prstGeom prst="round1Rect">
            <a:avLst>
              <a:gd name="adj" fmla="val 50000"/>
            </a:avLst>
          </a:prstGeom>
          <a:solidFill>
            <a:srgbClr val="002A4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F4EF6B02-3FBA-8D20-402F-90073A09FF6B}"/>
              </a:ext>
            </a:extLst>
          </p:cNvPr>
          <p:cNvSpPr>
            <a:spLocks noGrp="1"/>
          </p:cNvSpPr>
          <p:nvPr>
            <p:ph type="title"/>
          </p:nvPr>
        </p:nvSpPr>
        <p:spPr/>
        <p:txBody>
          <a:bodyPr/>
          <a:lstStyle/>
          <a:p>
            <a:r>
              <a:rPr lang="en-US" dirty="0"/>
              <a:t>Click to edit Master title style</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36187AEF-0663-7D77-4AA3-2865F25060E8}"/>
                  </a:ext>
                </a:extLst>
              </p:cNvPr>
              <p:cNvSpPr txBox="1">
                <a:spLocks/>
              </p:cNvSpPr>
              <p:nvPr userDrawn="1"/>
            </p:nvSpPr>
            <p:spPr>
              <a:xfrm>
                <a:off x="8250580" y="6350028"/>
                <a:ext cx="3054001" cy="246221"/>
              </a:xfrm>
              <a:prstGeom prst="rect">
                <a:avLst/>
              </a:prstGeom>
              <a:solidFill>
                <a:schemeClr val="bg1"/>
              </a:solidFill>
            </p:spPr>
            <p:txBody>
              <a:bodyPr wrap="square" rtlCol="0">
                <a:spAutoFit/>
              </a:bodyPr>
              <a:lstStyle/>
              <a:p>
                <a:pPr algn="r"/>
                <a14:m>
                  <m:oMath xmlns:m="http://schemas.openxmlformats.org/officeDocument/2006/math">
                    <m:r>
                      <a:rPr lang="en-US" sz="1000" b="0" i="1" smtClean="0">
                        <a:solidFill>
                          <a:srgbClr val="828E99">
                            <a:alpha val="73000"/>
                          </a:srgbClr>
                        </a:solidFill>
                        <a:latin typeface="Cambria Math" panose="02040503050406030204" pitchFamily="18" charset="0"/>
                      </a:rPr>
                      <m:t>©</m:t>
                    </m:r>
                  </m:oMath>
                </a14:m>
                <a:r>
                  <a:rPr lang="en-US" sz="1000" dirty="0">
                    <a:solidFill>
                      <a:srgbClr val="828E99">
                        <a:alpha val="73000"/>
                      </a:srgbClr>
                    </a:solidFill>
                    <a:latin typeface="Avenir Next LT Pro" panose="020B0504020202020204" pitchFamily="34" charset="77"/>
                  </a:rPr>
                  <a:t> 2024 MRCT Center, CC BY-NC-SA 4.0 license.</a:t>
                </a:r>
              </a:p>
            </p:txBody>
          </p:sp>
        </mc:Choice>
        <mc:Fallback xmlns="">
          <p:sp>
            <p:nvSpPr>
              <p:cNvPr id="8" name="TextBox 7">
                <a:extLst>
                  <a:ext uri="{FF2B5EF4-FFF2-40B4-BE49-F238E27FC236}">
                    <a16:creationId xmlns:a16="http://schemas.microsoft.com/office/drawing/2014/main" id="{36187AEF-0663-7D77-4AA3-2865F25060E8}"/>
                  </a:ext>
                </a:extLst>
              </p:cNvPr>
              <p:cNvSpPr txBox="1">
                <a:spLocks noRot="1" noChangeAspect="1" noMove="1" noResize="1" noEditPoints="1" noAdjustHandles="1" noChangeArrowheads="1" noChangeShapeType="1" noTextEdit="1"/>
              </p:cNvSpPr>
              <p:nvPr userDrawn="1"/>
            </p:nvSpPr>
            <p:spPr>
              <a:xfrm>
                <a:off x="8250580" y="6350028"/>
                <a:ext cx="3054001" cy="246221"/>
              </a:xfrm>
              <a:prstGeom prst="rect">
                <a:avLst/>
              </a:prstGeom>
              <a:blipFill>
                <a:blip r:embed="rId4"/>
                <a:stretch>
                  <a:fillRect b="-10000"/>
                </a:stretch>
              </a:blipFill>
            </p:spPr>
            <p:txBody>
              <a:bodyPr/>
              <a:lstStyle/>
              <a:p>
                <a:r>
                  <a:rPr lang="en-US">
                    <a:noFill/>
                  </a:rPr>
                  <a:t> </a:t>
                </a:r>
              </a:p>
            </p:txBody>
          </p:sp>
        </mc:Fallback>
      </mc:AlternateContent>
    </p:spTree>
    <p:extLst>
      <p:ext uri="{BB962C8B-B14F-4D97-AF65-F5344CB8AC3E}">
        <p14:creationId xmlns:p14="http://schemas.microsoft.com/office/powerpoint/2010/main" val="3594366352"/>
      </p:ext>
    </p:extLst>
  </p:cSld>
  <p:clrMapOvr>
    <a:masterClrMapping/>
  </p:clrMapOvr>
  <p:extLst>
    <p:ext uri="{DCECCB84-F9BA-43D5-87BE-67443E8EF086}">
      <p15:sldGuideLst xmlns:p15="http://schemas.microsoft.com/office/powerpoint/2012/main">
        <p15:guide id="1" orient="horz">
          <p15:clr>
            <a:srgbClr val="FBAE40"/>
          </p15:clr>
        </p15:guide>
        <p15:guide id="2">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Header and Subheader">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02DDB19A-FAC6-568E-EE9B-C96B4FBC13C8}"/>
              </a:ext>
            </a:extLst>
          </p:cNvPr>
          <p:cNvSpPr>
            <a:spLocks noGrp="1"/>
          </p:cNvSpPr>
          <p:nvPr>
            <p:ph type="body" sz="quarter" idx="11" hasCustomPrompt="1"/>
          </p:nvPr>
        </p:nvSpPr>
        <p:spPr>
          <a:xfrm>
            <a:off x="381000" y="945523"/>
            <a:ext cx="5758948" cy="417094"/>
          </a:xfrm>
          <a:prstGeom prst="rect">
            <a:avLst/>
          </a:prstGeom>
        </p:spPr>
        <p:txBody>
          <a:bodyPr/>
          <a:lstStyle>
            <a:lvl1pPr>
              <a:defRPr sz="2400"/>
            </a:lvl1pPr>
          </a:lstStyle>
          <a:p>
            <a:pPr lvl="0"/>
            <a:r>
              <a:rPr lang="en-US" dirty="0"/>
              <a:t>Slide Sub-header</a:t>
            </a:r>
          </a:p>
        </p:txBody>
      </p:sp>
      <p:sp>
        <p:nvSpPr>
          <p:cNvPr id="11" name="Text Placeholder 10">
            <a:extLst>
              <a:ext uri="{FF2B5EF4-FFF2-40B4-BE49-F238E27FC236}">
                <a16:creationId xmlns:a16="http://schemas.microsoft.com/office/drawing/2014/main" id="{A8318101-C756-E11B-C1A8-42864B92FB52}"/>
              </a:ext>
            </a:extLst>
          </p:cNvPr>
          <p:cNvSpPr>
            <a:spLocks noGrp="1"/>
          </p:cNvSpPr>
          <p:nvPr>
            <p:ph type="body" sz="quarter" idx="10" hasCustomPrompt="1"/>
          </p:nvPr>
        </p:nvSpPr>
        <p:spPr>
          <a:xfrm>
            <a:off x="900449" y="1614770"/>
            <a:ext cx="8628562" cy="4064135"/>
          </a:xfrm>
          <a:prstGeom prst="rect">
            <a:avLst/>
          </a:prstGeom>
        </p:spPr>
        <p:txBody>
          <a:bodyPr/>
          <a:lstStyle>
            <a:lvl1pPr>
              <a:lnSpc>
                <a:spcPct val="110000"/>
              </a:lnSpc>
              <a:spcBef>
                <a:spcPts val="0"/>
              </a:spcBef>
              <a:spcAft>
                <a:spcPts val="1400"/>
              </a:spcAft>
              <a:defRPr/>
            </a:lvl1pPr>
          </a:lstStyle>
          <a:p>
            <a:pPr>
              <a:lnSpc>
                <a:spcPct val="110000"/>
              </a:lnSpc>
              <a:spcAft>
                <a:spcPts val="1400"/>
              </a:spcAft>
            </a:pPr>
            <a:r>
              <a:rPr lang="en-US" sz="1500" dirty="0">
                <a:solidFill>
                  <a:srgbClr val="002A44"/>
                </a:solidFill>
                <a:latin typeface="Avenir Next LT Pro" panose="020B0504020202020204" pitchFamily="34" charset="77"/>
              </a:rPr>
              <a:t>Write Text Here:</a:t>
            </a:r>
          </a:p>
          <a:p>
            <a:pPr>
              <a:lnSpc>
                <a:spcPct val="110000"/>
              </a:lnSpc>
              <a:spcAft>
                <a:spcPts val="1400"/>
              </a:spcAft>
            </a:pPr>
            <a:r>
              <a:rPr lang="en-US" sz="1500" dirty="0">
                <a:solidFill>
                  <a:srgbClr val="002A44"/>
                </a:solidFill>
                <a:latin typeface="Avenir Next LT Pro" panose="020B0504020202020204" pitchFamily="34" charset="77"/>
              </a:rPr>
              <a:t>When you need to add a sub-header, use the second guideline from the top to start your body type. This gives breathing space between your header section and your body type.</a:t>
            </a:r>
          </a:p>
          <a:p>
            <a:pPr>
              <a:lnSpc>
                <a:spcPct val="110000"/>
              </a:lnSpc>
              <a:spcAft>
                <a:spcPts val="1400"/>
              </a:spcAft>
            </a:pPr>
            <a:r>
              <a:rPr lang="en-US" sz="1500" dirty="0">
                <a:solidFill>
                  <a:srgbClr val="002A44"/>
                </a:solidFill>
                <a:latin typeface="Avenir Next LT Pro" panose="020B0504020202020204" pitchFamily="34" charset="77"/>
              </a:rPr>
              <a:t>Try to not have your text go the full width of the slide. The longer the sentence, the longer a reader has to go without a mental pause. For all text slides, try to pull in the text (always from the right) to be about ¾ the length of the allotted text area.</a:t>
            </a:r>
          </a:p>
          <a:p>
            <a:pPr>
              <a:lnSpc>
                <a:spcPct val="110000"/>
              </a:lnSpc>
              <a:spcAft>
                <a:spcPts val="1400"/>
              </a:spcAft>
            </a:pPr>
            <a:r>
              <a:rPr lang="en-US" sz="1500" dirty="0">
                <a:solidFill>
                  <a:srgbClr val="002A44"/>
                </a:solidFill>
                <a:latin typeface="Avenir Next LT Pro" panose="020B0504020202020204" pitchFamily="34" charset="77"/>
              </a:rPr>
              <a:t>Ac </a:t>
            </a:r>
            <a:r>
              <a:rPr lang="en-US" sz="1500" dirty="0" err="1">
                <a:solidFill>
                  <a:srgbClr val="002A44"/>
                </a:solidFill>
                <a:latin typeface="Avenir Next LT Pro" panose="020B0504020202020204" pitchFamily="34" charset="77"/>
              </a:rPr>
              <a:t>feugiat</a:t>
            </a:r>
            <a:r>
              <a:rPr lang="en-US" sz="1500" dirty="0">
                <a:solidFill>
                  <a:srgbClr val="002A44"/>
                </a:solidFill>
                <a:latin typeface="Avenir Next LT Pro" panose="020B0504020202020204" pitchFamily="34" charset="77"/>
              </a:rPr>
              <a:t> sed </a:t>
            </a:r>
            <a:r>
              <a:rPr lang="en-US" sz="1500" dirty="0" err="1">
                <a:solidFill>
                  <a:srgbClr val="002A44"/>
                </a:solidFill>
                <a:latin typeface="Avenir Next LT Pro" panose="020B0504020202020204" pitchFamily="34" charset="77"/>
              </a:rPr>
              <a:t>lectus</a:t>
            </a:r>
            <a:r>
              <a:rPr lang="en-US" sz="1500" dirty="0">
                <a:solidFill>
                  <a:srgbClr val="002A44"/>
                </a:solidFill>
                <a:latin typeface="Avenir Next LT Pro" panose="020B0504020202020204" pitchFamily="34" charset="77"/>
              </a:rPr>
              <a:t> vestibulum. Vestibulum </a:t>
            </a:r>
            <a:r>
              <a:rPr lang="en-US" sz="1500" dirty="0" err="1">
                <a:solidFill>
                  <a:srgbClr val="002A44"/>
                </a:solidFill>
                <a:latin typeface="Avenir Next LT Pro" panose="020B0504020202020204" pitchFamily="34" charset="77"/>
              </a:rPr>
              <a:t>lectus</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mauris</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ultrices</a:t>
            </a:r>
            <a:r>
              <a:rPr lang="en-US" sz="1500" dirty="0">
                <a:solidFill>
                  <a:srgbClr val="002A44"/>
                </a:solidFill>
                <a:latin typeface="Avenir Next LT Pro" panose="020B0504020202020204" pitchFamily="34" charset="77"/>
              </a:rPr>
              <a:t> eros in. </a:t>
            </a:r>
            <a:r>
              <a:rPr lang="en-US" sz="1500" dirty="0" err="1">
                <a:solidFill>
                  <a:srgbClr val="002A44"/>
                </a:solidFill>
                <a:latin typeface="Avenir Next LT Pro" panose="020B0504020202020204" pitchFamily="34" charset="77"/>
              </a:rPr>
              <a:t>Quisque</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egestas</a:t>
            </a:r>
            <a:r>
              <a:rPr lang="en-US" sz="1500" dirty="0">
                <a:solidFill>
                  <a:srgbClr val="002A44"/>
                </a:solidFill>
                <a:latin typeface="Avenir Next LT Pro" panose="020B0504020202020204" pitchFamily="34" charset="77"/>
              </a:rPr>
              <a:t> diam in </a:t>
            </a:r>
            <a:r>
              <a:rPr lang="en-US" sz="1500" dirty="0" err="1">
                <a:solidFill>
                  <a:srgbClr val="002A44"/>
                </a:solidFill>
                <a:latin typeface="Avenir Next LT Pro" panose="020B0504020202020204" pitchFamily="34" charset="77"/>
              </a:rPr>
              <a:t>arcu</a:t>
            </a:r>
            <a:r>
              <a:rPr lang="en-US" sz="1500" dirty="0">
                <a:solidFill>
                  <a:srgbClr val="002A44"/>
                </a:solidFill>
                <a:latin typeface="Avenir Next LT Pro" panose="020B0504020202020204" pitchFamily="34" charset="77"/>
              </a:rPr>
              <a:t> cursus </a:t>
            </a:r>
            <a:r>
              <a:rPr lang="en-US" sz="1500" dirty="0" err="1">
                <a:solidFill>
                  <a:srgbClr val="002A44"/>
                </a:solidFill>
                <a:latin typeface="Avenir Next LT Pro" panose="020B0504020202020204" pitchFamily="34" charset="77"/>
              </a:rPr>
              <a:t>euismod</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quis</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viverra</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nibh</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Urna</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duis</a:t>
            </a:r>
            <a:r>
              <a:rPr lang="en-US" sz="1500" dirty="0">
                <a:solidFill>
                  <a:srgbClr val="002A44"/>
                </a:solidFill>
                <a:latin typeface="Avenir Next LT Pro" panose="020B0504020202020204" pitchFamily="34" charset="77"/>
              </a:rPr>
              <a:t> convallis convallis </a:t>
            </a:r>
            <a:r>
              <a:rPr lang="en-US" sz="1500" dirty="0" err="1">
                <a:solidFill>
                  <a:srgbClr val="002A44"/>
                </a:solidFill>
                <a:latin typeface="Avenir Next LT Pro" panose="020B0504020202020204" pitchFamily="34" charset="77"/>
              </a:rPr>
              <a:t>tellus</a:t>
            </a:r>
            <a:r>
              <a:rPr lang="en-US" sz="1500" dirty="0">
                <a:solidFill>
                  <a:srgbClr val="002A44"/>
                </a:solidFill>
                <a:latin typeface="Avenir Next LT Pro" panose="020B0504020202020204" pitchFamily="34" charset="77"/>
              </a:rPr>
              <a:t> id </a:t>
            </a:r>
            <a:r>
              <a:rPr lang="en-US" sz="1500" dirty="0" err="1">
                <a:solidFill>
                  <a:srgbClr val="002A44"/>
                </a:solidFill>
                <a:latin typeface="Avenir Next LT Pro" panose="020B0504020202020204" pitchFamily="34" charset="77"/>
              </a:rPr>
              <a:t>interdum</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velit</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laoreet</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Laoreet</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suspendisse</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interdum</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consectetur</a:t>
            </a:r>
            <a:r>
              <a:rPr lang="en-US" sz="1500" dirty="0">
                <a:solidFill>
                  <a:srgbClr val="002A44"/>
                </a:solidFill>
                <a:latin typeface="Avenir Next LT Pro" panose="020B0504020202020204" pitchFamily="34" charset="77"/>
              </a:rPr>
              <a:t> libero. Sit </a:t>
            </a:r>
            <a:r>
              <a:rPr lang="en-US" sz="1500" dirty="0" err="1">
                <a:solidFill>
                  <a:srgbClr val="002A44"/>
                </a:solidFill>
                <a:latin typeface="Avenir Next LT Pro" panose="020B0504020202020204" pitchFamily="34" charset="77"/>
              </a:rPr>
              <a:t>amet</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nisl</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suscipit</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adipiscing</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bibendum</a:t>
            </a:r>
            <a:r>
              <a:rPr lang="en-US" sz="1500" dirty="0">
                <a:solidFill>
                  <a:srgbClr val="002A44"/>
                </a:solidFill>
                <a:latin typeface="Avenir Next LT Pro" panose="020B0504020202020204" pitchFamily="34" charset="77"/>
              </a:rPr>
              <a:t> est. </a:t>
            </a:r>
            <a:r>
              <a:rPr lang="en-US" sz="1500" dirty="0" err="1">
                <a:solidFill>
                  <a:srgbClr val="002A44"/>
                </a:solidFill>
                <a:latin typeface="Avenir Next LT Pro" panose="020B0504020202020204" pitchFamily="34" charset="77"/>
              </a:rPr>
              <a:t>Amet</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nisl</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suscipit</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adipiscing</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bibendum</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Imperdiet</a:t>
            </a:r>
            <a:r>
              <a:rPr lang="en-US" sz="1500" dirty="0">
                <a:solidFill>
                  <a:srgbClr val="002A44"/>
                </a:solidFill>
                <a:latin typeface="Avenir Next LT Pro" panose="020B0504020202020204" pitchFamily="34" charset="77"/>
              </a:rPr>
              <a:t> dui </a:t>
            </a:r>
            <a:r>
              <a:rPr lang="en-US" sz="1500" dirty="0" err="1">
                <a:solidFill>
                  <a:srgbClr val="002A44"/>
                </a:solidFill>
                <a:latin typeface="Avenir Next LT Pro" panose="020B0504020202020204" pitchFamily="34" charset="77"/>
              </a:rPr>
              <a:t>accumsan</a:t>
            </a:r>
            <a:r>
              <a:rPr lang="en-US" sz="1500" dirty="0">
                <a:solidFill>
                  <a:srgbClr val="002A44"/>
                </a:solidFill>
                <a:latin typeface="Avenir Next LT Pro" panose="020B0504020202020204" pitchFamily="34" charset="77"/>
              </a:rPr>
              <a:t> sit </a:t>
            </a:r>
            <a:r>
              <a:rPr lang="en-US" sz="1500" dirty="0" err="1">
                <a:solidFill>
                  <a:srgbClr val="002A44"/>
                </a:solidFill>
                <a:latin typeface="Avenir Next LT Pro" panose="020B0504020202020204" pitchFamily="34" charset="77"/>
              </a:rPr>
              <a:t>amet</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nulla</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facilisi</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morbi</a:t>
            </a:r>
            <a:r>
              <a:rPr lang="en-US" sz="1500" dirty="0">
                <a:solidFill>
                  <a:srgbClr val="002A44"/>
                </a:solidFill>
                <a:latin typeface="Avenir Next LT Pro" panose="020B0504020202020204" pitchFamily="34" charset="77"/>
              </a:rPr>
              <a:t> tempus </a:t>
            </a:r>
            <a:r>
              <a:rPr lang="en-US" sz="1500" dirty="0" err="1">
                <a:solidFill>
                  <a:srgbClr val="002A44"/>
                </a:solidFill>
                <a:latin typeface="Avenir Next LT Pro" panose="020B0504020202020204" pitchFamily="34" charset="77"/>
              </a:rPr>
              <a:t>iaculis</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Nulla</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porttitor</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massa</a:t>
            </a:r>
            <a:r>
              <a:rPr lang="en-US" sz="1500" dirty="0">
                <a:solidFill>
                  <a:srgbClr val="002A44"/>
                </a:solidFill>
                <a:latin typeface="Avenir Next LT Pro" panose="020B0504020202020204" pitchFamily="34" charset="77"/>
              </a:rPr>
              <a:t> id </a:t>
            </a:r>
            <a:r>
              <a:rPr lang="en-US" sz="1500" dirty="0" err="1">
                <a:solidFill>
                  <a:srgbClr val="002A44"/>
                </a:solidFill>
                <a:latin typeface="Avenir Next LT Pro" panose="020B0504020202020204" pitchFamily="34" charset="77"/>
              </a:rPr>
              <a:t>neque</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aliquam</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eiusmod</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tempor</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incididunt</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ut</a:t>
            </a:r>
            <a:r>
              <a:rPr lang="en-US" sz="1500" dirty="0">
                <a:solidFill>
                  <a:srgbClr val="002A44"/>
                </a:solidFill>
                <a:latin typeface="Avenir Next LT Pro" panose="020B0504020202020204" pitchFamily="34" charset="77"/>
              </a:rPr>
              <a:t> labore et dolore magna </a:t>
            </a:r>
            <a:r>
              <a:rPr lang="en-US" sz="1500" dirty="0" err="1">
                <a:solidFill>
                  <a:srgbClr val="002A44"/>
                </a:solidFill>
                <a:latin typeface="Avenir Next LT Pro" panose="020B0504020202020204" pitchFamily="34" charset="77"/>
              </a:rPr>
              <a:t>aliqua</a:t>
            </a:r>
            <a:r>
              <a:rPr lang="en-US" sz="1500" dirty="0">
                <a:solidFill>
                  <a:srgbClr val="002A44"/>
                </a:solidFill>
                <a:latin typeface="Avenir Next LT Pro" panose="020B0504020202020204" pitchFamily="34" charset="77"/>
              </a:rPr>
              <a:t>. Convallis a </a:t>
            </a:r>
            <a:r>
              <a:rPr lang="en-US" sz="1500" dirty="0" err="1">
                <a:solidFill>
                  <a:srgbClr val="002A44"/>
                </a:solidFill>
                <a:latin typeface="Avenir Next LT Pro" panose="020B0504020202020204" pitchFamily="34" charset="77"/>
              </a:rPr>
              <a:t>cras</a:t>
            </a:r>
            <a:r>
              <a:rPr lang="en-US" sz="1500" dirty="0">
                <a:solidFill>
                  <a:srgbClr val="002A44"/>
                </a:solidFill>
                <a:latin typeface="Avenir Next LT Pro" panose="020B0504020202020204" pitchFamily="34" charset="77"/>
              </a:rPr>
              <a:t> semper auctor </a:t>
            </a:r>
            <a:r>
              <a:rPr lang="en-US" sz="1500" dirty="0" err="1">
                <a:solidFill>
                  <a:srgbClr val="002A44"/>
                </a:solidFill>
                <a:latin typeface="Avenir Next LT Pro" panose="020B0504020202020204" pitchFamily="34" charset="77"/>
              </a:rPr>
              <a:t>neque</a:t>
            </a:r>
            <a:r>
              <a:rPr lang="en-US" sz="1500" dirty="0">
                <a:solidFill>
                  <a:srgbClr val="002A44"/>
                </a:solidFill>
                <a:latin typeface="Avenir Next LT Pro" panose="020B0504020202020204" pitchFamily="34" charset="77"/>
              </a:rPr>
              <a:t>. Pulvinar </a:t>
            </a:r>
            <a:r>
              <a:rPr lang="en-US" sz="1500" dirty="0" err="1">
                <a:solidFill>
                  <a:srgbClr val="002A44"/>
                </a:solidFill>
                <a:latin typeface="Avenir Next LT Pro" panose="020B0504020202020204" pitchFamily="34" charset="77"/>
              </a:rPr>
              <a:t>neque</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laoreet</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suspendisse</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interdum</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consectetur</a:t>
            </a:r>
            <a:r>
              <a:rPr lang="en-US" sz="1500" dirty="0">
                <a:solidFill>
                  <a:srgbClr val="002A44"/>
                </a:solidFill>
                <a:latin typeface="Avenir Next LT Pro" panose="020B0504020202020204" pitchFamily="34" charset="77"/>
              </a:rPr>
              <a:t> libero id </a:t>
            </a:r>
            <a:r>
              <a:rPr lang="en-US" sz="1500" dirty="0" err="1">
                <a:solidFill>
                  <a:srgbClr val="002A44"/>
                </a:solidFill>
                <a:latin typeface="Avenir Next LT Pro" panose="020B0504020202020204" pitchFamily="34" charset="77"/>
              </a:rPr>
              <a:t>faucibus</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nisl</a:t>
            </a:r>
            <a:r>
              <a:rPr lang="en-US" sz="1500" dirty="0">
                <a:solidFill>
                  <a:srgbClr val="002A44"/>
                </a:solidFill>
                <a:latin typeface="Avenir Next LT Pro" panose="020B0504020202020204" pitchFamily="34" charset="77"/>
              </a:rPr>
              <a:t>. Lacus </a:t>
            </a:r>
            <a:r>
              <a:rPr lang="en-US" sz="1500" dirty="0" err="1">
                <a:solidFill>
                  <a:srgbClr val="002A44"/>
                </a:solidFill>
                <a:latin typeface="Avenir Next LT Pro" panose="020B0504020202020204" pitchFamily="34" charset="77"/>
              </a:rPr>
              <a:t>suspendisse</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faucibus</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interdum</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posuere</a:t>
            </a:r>
            <a:r>
              <a:rPr lang="en-US" sz="1500" dirty="0">
                <a:solidFill>
                  <a:srgbClr val="002A44"/>
                </a:solidFill>
                <a:latin typeface="Avenir Next LT Pro" panose="020B0504020202020204" pitchFamily="34" charset="77"/>
              </a:rPr>
              <a:t>. Pharetra magna ac </a:t>
            </a:r>
            <a:r>
              <a:rPr lang="en-US" sz="1500" dirty="0" err="1">
                <a:solidFill>
                  <a:srgbClr val="002A44"/>
                </a:solidFill>
                <a:latin typeface="Avenir Next LT Pro" panose="020B0504020202020204" pitchFamily="34" charset="77"/>
              </a:rPr>
              <a:t>placerat</a:t>
            </a:r>
            <a:r>
              <a:rPr lang="en-US" sz="1500" dirty="0">
                <a:solidFill>
                  <a:srgbClr val="002A44"/>
                </a:solidFill>
                <a:latin typeface="Avenir Next LT Pro" panose="020B0504020202020204" pitchFamily="34" charset="77"/>
              </a:rPr>
              <a:t> vestibulum </a:t>
            </a:r>
            <a:r>
              <a:rPr lang="en-US" sz="1500" dirty="0" err="1">
                <a:solidFill>
                  <a:srgbClr val="002A44"/>
                </a:solidFill>
                <a:latin typeface="Avenir Next LT Pro" panose="020B0504020202020204" pitchFamily="34" charset="77"/>
              </a:rPr>
              <a:t>lectus</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mauris</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ultrices</a:t>
            </a:r>
            <a:r>
              <a:rPr lang="en-US" sz="1500" dirty="0">
                <a:solidFill>
                  <a:srgbClr val="002A44"/>
                </a:solidFill>
                <a:latin typeface="Avenir Next LT Pro" panose="020B0504020202020204" pitchFamily="34" charset="77"/>
              </a:rPr>
              <a:t> eros in. ​</a:t>
            </a:r>
          </a:p>
        </p:txBody>
      </p:sp>
      <p:pic>
        <p:nvPicPr>
          <p:cNvPr id="2" name="Picture 1">
            <a:extLst>
              <a:ext uri="{FF2B5EF4-FFF2-40B4-BE49-F238E27FC236}">
                <a16:creationId xmlns:a16="http://schemas.microsoft.com/office/drawing/2014/main" id="{5FBE5B15-D835-7970-1099-519002C0458C}"/>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l="10207" r="10207"/>
          <a:stretch/>
        </p:blipFill>
        <p:spPr>
          <a:xfrm>
            <a:off x="11241081" y="192281"/>
            <a:ext cx="684219" cy="938919"/>
          </a:xfrm>
          <a:prstGeom prst="rect">
            <a:avLst/>
          </a:prstGeom>
        </p:spPr>
      </p:pic>
      <p:sp>
        <p:nvSpPr>
          <p:cNvPr id="4" name="TextBox 3">
            <a:extLst>
              <a:ext uri="{FF2B5EF4-FFF2-40B4-BE49-F238E27FC236}">
                <a16:creationId xmlns:a16="http://schemas.microsoft.com/office/drawing/2014/main" id="{188CACF8-A4BE-6859-8F18-185D96C8E44F}"/>
              </a:ext>
            </a:extLst>
          </p:cNvPr>
          <p:cNvSpPr txBox="1">
            <a:spLocks noGrp="1" noRot="1" noMove="1" noResize="1" noEditPoints="1" noAdjustHandles="1" noChangeArrowheads="1" noChangeShapeType="1"/>
          </p:cNvSpPr>
          <p:nvPr userDrawn="1"/>
        </p:nvSpPr>
        <p:spPr>
          <a:xfrm>
            <a:off x="11535507" y="6373790"/>
            <a:ext cx="389793" cy="276999"/>
          </a:xfrm>
          <a:prstGeom prst="rect">
            <a:avLst/>
          </a:prstGeom>
          <a:solidFill>
            <a:schemeClr val="bg1"/>
          </a:solidFill>
        </p:spPr>
        <p:txBody>
          <a:bodyPr wrap="square" rtlCol="0">
            <a:spAutoFit/>
          </a:bodyPr>
          <a:lstStyle/>
          <a:p>
            <a:pPr algn="r"/>
            <a:fld id="{230F65BF-F46A-874A-8AE2-C7EA166CF919}" type="slidenum">
              <a:rPr lang="en-US" sz="1200" smtClean="0">
                <a:solidFill>
                  <a:srgbClr val="828E99">
                    <a:alpha val="73000"/>
                  </a:srgbClr>
                </a:solidFill>
                <a:latin typeface="Avenir Next LT Pro" panose="020B0504020202020204" pitchFamily="34" charset="77"/>
              </a:rPr>
              <a:t>‹#›</a:t>
            </a:fld>
            <a:endParaRPr lang="en-US" sz="1200" dirty="0">
              <a:solidFill>
                <a:srgbClr val="828E99">
                  <a:alpha val="73000"/>
                </a:srgbClr>
              </a:solidFill>
              <a:latin typeface="Avenir Next LT Pro" panose="020B0504020202020204" pitchFamily="34" charset="77"/>
            </a:endParaRPr>
          </a:p>
        </p:txBody>
      </p:sp>
      <p:sp>
        <p:nvSpPr>
          <p:cNvPr id="13" name="Round Single Corner Rectangle 12">
            <a:extLst>
              <a:ext uri="{FF2B5EF4-FFF2-40B4-BE49-F238E27FC236}">
                <a16:creationId xmlns:a16="http://schemas.microsoft.com/office/drawing/2014/main" id="{7020584C-BE3F-727B-977D-965B7B14628A}"/>
              </a:ext>
            </a:extLst>
          </p:cNvPr>
          <p:cNvSpPr/>
          <p:nvPr userDrawn="1"/>
        </p:nvSpPr>
        <p:spPr>
          <a:xfrm>
            <a:off x="-12701" y="6773512"/>
            <a:ext cx="12214225" cy="109202"/>
          </a:xfrm>
          <a:prstGeom prst="round1Rect">
            <a:avLst>
              <a:gd name="adj" fmla="val 50000"/>
            </a:avLst>
          </a:prstGeom>
          <a:solidFill>
            <a:srgbClr val="002A4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B899438F-68AB-9DF8-46F2-F954CD55AEFB}"/>
              </a:ext>
            </a:extLst>
          </p:cNvPr>
          <p:cNvSpPr>
            <a:spLocks noGrp="1"/>
          </p:cNvSpPr>
          <p:nvPr>
            <p:ph type="title"/>
          </p:nvPr>
        </p:nvSpPr>
        <p:spPr/>
        <p:txBody>
          <a:bodyPr/>
          <a:lstStyle/>
          <a:p>
            <a:r>
              <a:rPr lang="en-US"/>
              <a:t>Click to edit Master title style</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CB323EA5-125D-D193-EE20-26824C542640}"/>
                  </a:ext>
                </a:extLst>
              </p:cNvPr>
              <p:cNvSpPr txBox="1">
                <a:spLocks/>
              </p:cNvSpPr>
              <p:nvPr userDrawn="1"/>
            </p:nvSpPr>
            <p:spPr>
              <a:xfrm>
                <a:off x="8250580" y="6350028"/>
                <a:ext cx="3054001" cy="246221"/>
              </a:xfrm>
              <a:prstGeom prst="rect">
                <a:avLst/>
              </a:prstGeom>
              <a:solidFill>
                <a:schemeClr val="bg1"/>
              </a:solidFill>
            </p:spPr>
            <p:txBody>
              <a:bodyPr wrap="square" rtlCol="0">
                <a:spAutoFit/>
              </a:bodyPr>
              <a:lstStyle/>
              <a:p>
                <a:pPr algn="r"/>
                <a14:m>
                  <m:oMath xmlns:m="http://schemas.openxmlformats.org/officeDocument/2006/math">
                    <m:r>
                      <a:rPr lang="en-US" sz="1000" b="0" i="1" smtClean="0">
                        <a:solidFill>
                          <a:srgbClr val="828E99">
                            <a:alpha val="73000"/>
                          </a:srgbClr>
                        </a:solidFill>
                        <a:latin typeface="Cambria Math" panose="02040503050406030204" pitchFamily="18" charset="0"/>
                      </a:rPr>
                      <m:t>©</m:t>
                    </m:r>
                  </m:oMath>
                </a14:m>
                <a:r>
                  <a:rPr lang="en-US" sz="1000" dirty="0">
                    <a:solidFill>
                      <a:srgbClr val="828E99">
                        <a:alpha val="73000"/>
                      </a:srgbClr>
                    </a:solidFill>
                    <a:latin typeface="Avenir Next LT Pro" panose="020B0504020202020204" pitchFamily="34" charset="77"/>
                  </a:rPr>
                  <a:t> 2024 MRCT Center, CC BY-NC-SA 4.0 license.</a:t>
                </a:r>
              </a:p>
            </p:txBody>
          </p:sp>
        </mc:Choice>
        <mc:Fallback xmlns="">
          <p:sp>
            <p:nvSpPr>
              <p:cNvPr id="8" name="TextBox 7">
                <a:extLst>
                  <a:ext uri="{FF2B5EF4-FFF2-40B4-BE49-F238E27FC236}">
                    <a16:creationId xmlns:a16="http://schemas.microsoft.com/office/drawing/2014/main" id="{CB323EA5-125D-D193-EE20-26824C542640}"/>
                  </a:ext>
                </a:extLst>
              </p:cNvPr>
              <p:cNvSpPr txBox="1">
                <a:spLocks noRot="1" noChangeAspect="1" noMove="1" noResize="1" noEditPoints="1" noAdjustHandles="1" noChangeArrowheads="1" noChangeShapeType="1" noTextEdit="1"/>
              </p:cNvSpPr>
              <p:nvPr userDrawn="1"/>
            </p:nvSpPr>
            <p:spPr>
              <a:xfrm>
                <a:off x="8250580" y="6350028"/>
                <a:ext cx="3054001" cy="246221"/>
              </a:xfrm>
              <a:prstGeom prst="rect">
                <a:avLst/>
              </a:prstGeom>
              <a:blipFill>
                <a:blip r:embed="rId4"/>
                <a:stretch>
                  <a:fillRect b="-10000"/>
                </a:stretch>
              </a:blipFill>
            </p:spPr>
            <p:txBody>
              <a:bodyPr/>
              <a:lstStyle/>
              <a:p>
                <a:r>
                  <a:rPr lang="en-US">
                    <a:noFill/>
                  </a:rPr>
                  <a:t> </a:t>
                </a:r>
              </a:p>
            </p:txBody>
          </p:sp>
        </mc:Fallback>
      </mc:AlternateContent>
    </p:spTree>
    <p:extLst>
      <p:ext uri="{BB962C8B-B14F-4D97-AF65-F5344CB8AC3E}">
        <p14:creationId xmlns:p14="http://schemas.microsoft.com/office/powerpoint/2010/main" val="166771023"/>
      </p:ext>
    </p:extLst>
  </p:cSld>
  <p:clrMapOvr>
    <a:masterClrMapping/>
  </p:clrMapOvr>
  <p:extLst>
    <p:ext uri="{DCECCB84-F9BA-43D5-87BE-67443E8EF086}">
      <p15:sldGuideLst xmlns:p15="http://schemas.microsoft.com/office/powerpoint/2012/main">
        <p15:guide id="1" orient="horz">
          <p15:clr>
            <a:srgbClr val="FBAE40"/>
          </p15:clr>
        </p15:guide>
        <p15:guide id="2">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Left Image">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A8318101-C756-E11B-C1A8-42864B92FB52}"/>
              </a:ext>
            </a:extLst>
          </p:cNvPr>
          <p:cNvSpPr>
            <a:spLocks noGrp="1"/>
          </p:cNvSpPr>
          <p:nvPr>
            <p:ph type="body" sz="quarter" idx="10" hasCustomPrompt="1"/>
          </p:nvPr>
        </p:nvSpPr>
        <p:spPr>
          <a:xfrm>
            <a:off x="5855369" y="1131201"/>
            <a:ext cx="5213684" cy="4594194"/>
          </a:xfrm>
          <a:prstGeom prst="rect">
            <a:avLst/>
          </a:prstGeom>
        </p:spPr>
        <p:txBody>
          <a:bodyPr/>
          <a:lstStyle>
            <a:lvl1pPr>
              <a:lnSpc>
                <a:spcPct val="110000"/>
              </a:lnSpc>
              <a:spcBef>
                <a:spcPts val="0"/>
              </a:spcBef>
              <a:spcAft>
                <a:spcPts val="1400"/>
              </a:spcAft>
              <a:defRPr/>
            </a:lvl1pPr>
          </a:lstStyle>
          <a:p>
            <a:pPr>
              <a:lnSpc>
                <a:spcPct val="110000"/>
              </a:lnSpc>
              <a:spcAft>
                <a:spcPts val="1400"/>
              </a:spcAft>
            </a:pPr>
            <a:r>
              <a:rPr lang="en-US" sz="1500" dirty="0">
                <a:solidFill>
                  <a:srgbClr val="002A44"/>
                </a:solidFill>
                <a:latin typeface="Avenir Next LT Pro" panose="020B0504020202020204" pitchFamily="34" charset="77"/>
              </a:rPr>
              <a:t>Write text here:</a:t>
            </a:r>
          </a:p>
          <a:p>
            <a:pPr marL="285750" indent="-285750">
              <a:lnSpc>
                <a:spcPct val="110000"/>
              </a:lnSpc>
              <a:spcAft>
                <a:spcPts val="1400"/>
              </a:spcAft>
              <a:buFont typeface="Arial" panose="020B0604020202020204" pitchFamily="34" charset="0"/>
              <a:buChar char="•"/>
            </a:pPr>
            <a:r>
              <a:rPr lang="en-US" sz="1500" dirty="0">
                <a:solidFill>
                  <a:srgbClr val="002A44"/>
                </a:solidFill>
                <a:latin typeface="Avenir Next LT Pro" panose="020B0504020202020204" pitchFamily="34" charset="77"/>
              </a:rPr>
              <a:t>This is an example of place holder text. Try to give a pinkie’s width of space between your text and image.</a:t>
            </a:r>
          </a:p>
          <a:p>
            <a:pPr marL="285750" indent="-285750">
              <a:lnSpc>
                <a:spcPct val="110000"/>
              </a:lnSpc>
              <a:spcAft>
                <a:spcPts val="1400"/>
              </a:spcAft>
              <a:buFont typeface="Arial" panose="020B0604020202020204" pitchFamily="34" charset="0"/>
              <a:buChar char="•"/>
            </a:pPr>
            <a:r>
              <a:rPr lang="en-US" sz="1500" dirty="0">
                <a:solidFill>
                  <a:srgbClr val="002A44"/>
                </a:solidFill>
                <a:latin typeface="Avenir Next LT Pro" panose="020B0504020202020204" pitchFamily="34" charset="77"/>
              </a:rPr>
              <a:t>Lorem ipsum dolor sit </a:t>
            </a:r>
            <a:r>
              <a:rPr lang="en-US" sz="1500" dirty="0" err="1">
                <a:solidFill>
                  <a:srgbClr val="002A44"/>
                </a:solidFill>
                <a:latin typeface="Avenir Next LT Pro" panose="020B0504020202020204" pitchFamily="34" charset="77"/>
              </a:rPr>
              <a:t>amet</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consectetur</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adipiscing</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elit</a:t>
            </a:r>
            <a:r>
              <a:rPr lang="en-US" sz="1500" dirty="0">
                <a:solidFill>
                  <a:srgbClr val="002A44"/>
                </a:solidFill>
                <a:latin typeface="Avenir Next LT Pro" panose="020B0504020202020204" pitchFamily="34" charset="77"/>
              </a:rPr>
              <a:t>, sed do </a:t>
            </a:r>
            <a:r>
              <a:rPr lang="en-US" sz="1500" dirty="0" err="1">
                <a:solidFill>
                  <a:srgbClr val="002A44"/>
                </a:solidFill>
                <a:latin typeface="Avenir Next LT Pro" panose="020B0504020202020204" pitchFamily="34" charset="77"/>
              </a:rPr>
              <a:t>eiusmod</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tempor</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incididunt</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ut</a:t>
            </a:r>
            <a:r>
              <a:rPr lang="en-US" sz="1500" dirty="0">
                <a:solidFill>
                  <a:srgbClr val="002A44"/>
                </a:solidFill>
                <a:latin typeface="Avenir Next LT Pro" panose="020B0504020202020204" pitchFamily="34" charset="77"/>
              </a:rPr>
              <a:t> labore et dolore magna </a:t>
            </a:r>
            <a:r>
              <a:rPr lang="en-US" sz="1500" dirty="0" err="1">
                <a:solidFill>
                  <a:srgbClr val="002A44"/>
                </a:solidFill>
                <a:latin typeface="Avenir Next LT Pro" panose="020B0504020202020204" pitchFamily="34" charset="77"/>
              </a:rPr>
              <a:t>aliqua</a:t>
            </a:r>
            <a:r>
              <a:rPr lang="en-US" sz="1500" dirty="0">
                <a:solidFill>
                  <a:srgbClr val="002A44"/>
                </a:solidFill>
                <a:latin typeface="Avenir Next LT Pro" panose="020B0504020202020204" pitchFamily="34" charset="77"/>
              </a:rPr>
              <a:t>. Convallis a </a:t>
            </a:r>
            <a:r>
              <a:rPr lang="en-US" sz="1500" dirty="0" err="1">
                <a:solidFill>
                  <a:srgbClr val="002A44"/>
                </a:solidFill>
                <a:latin typeface="Avenir Next LT Pro" panose="020B0504020202020204" pitchFamily="34" charset="77"/>
              </a:rPr>
              <a:t>cras</a:t>
            </a:r>
            <a:r>
              <a:rPr lang="en-US" sz="1500" dirty="0">
                <a:solidFill>
                  <a:srgbClr val="002A44"/>
                </a:solidFill>
                <a:latin typeface="Avenir Next LT Pro" panose="020B0504020202020204" pitchFamily="34" charset="77"/>
              </a:rPr>
              <a:t> semper auctor </a:t>
            </a:r>
            <a:r>
              <a:rPr lang="en-US" sz="1500" dirty="0" err="1">
                <a:solidFill>
                  <a:srgbClr val="002A44"/>
                </a:solidFill>
                <a:latin typeface="Avenir Next LT Pro" panose="020B0504020202020204" pitchFamily="34" charset="77"/>
              </a:rPr>
              <a:t>neque</a:t>
            </a:r>
            <a:r>
              <a:rPr lang="en-US" sz="1500" dirty="0">
                <a:solidFill>
                  <a:srgbClr val="002A44"/>
                </a:solidFill>
                <a:latin typeface="Avenir Next LT Pro" panose="020B0504020202020204" pitchFamily="34" charset="77"/>
              </a:rPr>
              <a:t>. Pulvinar </a:t>
            </a:r>
            <a:r>
              <a:rPr lang="en-US" sz="1500" dirty="0" err="1">
                <a:solidFill>
                  <a:srgbClr val="002A44"/>
                </a:solidFill>
                <a:latin typeface="Avenir Next LT Pro" panose="020B0504020202020204" pitchFamily="34" charset="77"/>
              </a:rPr>
              <a:t>neque</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laoreet</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suspendisse</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interdum</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consectetur</a:t>
            </a:r>
            <a:r>
              <a:rPr lang="en-US" sz="1500" dirty="0">
                <a:solidFill>
                  <a:srgbClr val="002A44"/>
                </a:solidFill>
                <a:latin typeface="Avenir Next LT Pro" panose="020B0504020202020204" pitchFamily="34" charset="77"/>
              </a:rPr>
              <a:t> libero id </a:t>
            </a:r>
            <a:r>
              <a:rPr lang="en-US" sz="1500" dirty="0" err="1">
                <a:solidFill>
                  <a:srgbClr val="002A44"/>
                </a:solidFill>
                <a:latin typeface="Avenir Next LT Pro" panose="020B0504020202020204" pitchFamily="34" charset="77"/>
              </a:rPr>
              <a:t>faucibus</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nisl</a:t>
            </a:r>
            <a:r>
              <a:rPr lang="en-US" sz="1500" dirty="0">
                <a:solidFill>
                  <a:srgbClr val="002A44"/>
                </a:solidFill>
                <a:latin typeface="Avenir Next LT Pro" panose="020B0504020202020204" pitchFamily="34" charset="77"/>
              </a:rPr>
              <a:t>. Lacus </a:t>
            </a:r>
            <a:r>
              <a:rPr lang="en-US" sz="1500" dirty="0" err="1">
                <a:solidFill>
                  <a:srgbClr val="002A44"/>
                </a:solidFill>
                <a:latin typeface="Avenir Next LT Pro" panose="020B0504020202020204" pitchFamily="34" charset="77"/>
              </a:rPr>
              <a:t>suspendisse</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faucibus</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interdum</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posuere</a:t>
            </a:r>
            <a:r>
              <a:rPr lang="en-US" sz="1500" dirty="0">
                <a:solidFill>
                  <a:srgbClr val="002A44"/>
                </a:solidFill>
                <a:latin typeface="Avenir Next LT Pro" panose="020B0504020202020204" pitchFamily="34" charset="77"/>
              </a:rPr>
              <a:t>. Pharetra magna ac </a:t>
            </a:r>
            <a:r>
              <a:rPr lang="en-US" sz="1500" dirty="0" err="1">
                <a:solidFill>
                  <a:srgbClr val="002A44"/>
                </a:solidFill>
                <a:latin typeface="Avenir Next LT Pro" panose="020B0504020202020204" pitchFamily="34" charset="77"/>
              </a:rPr>
              <a:t>placerat</a:t>
            </a:r>
            <a:r>
              <a:rPr lang="en-US" sz="1500" dirty="0">
                <a:solidFill>
                  <a:srgbClr val="002A44"/>
                </a:solidFill>
                <a:latin typeface="Avenir Next LT Pro" panose="020B0504020202020204" pitchFamily="34" charset="77"/>
              </a:rPr>
              <a:t> vestibulum </a:t>
            </a:r>
            <a:r>
              <a:rPr lang="en-US" sz="1500" dirty="0" err="1">
                <a:solidFill>
                  <a:srgbClr val="002A44"/>
                </a:solidFill>
                <a:latin typeface="Avenir Next LT Pro" panose="020B0504020202020204" pitchFamily="34" charset="77"/>
              </a:rPr>
              <a:t>lectus</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mauris</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ultrices</a:t>
            </a:r>
            <a:r>
              <a:rPr lang="en-US" sz="1500" dirty="0">
                <a:solidFill>
                  <a:srgbClr val="002A44"/>
                </a:solidFill>
                <a:latin typeface="Avenir Next LT Pro" panose="020B0504020202020204" pitchFamily="34" charset="77"/>
              </a:rPr>
              <a:t> eros in. ​</a:t>
            </a:r>
          </a:p>
          <a:p>
            <a:pPr marL="285750" indent="-285750">
              <a:lnSpc>
                <a:spcPct val="110000"/>
              </a:lnSpc>
              <a:spcAft>
                <a:spcPts val="1400"/>
              </a:spcAft>
              <a:buFont typeface="Arial" panose="020B0604020202020204" pitchFamily="34" charset="0"/>
              <a:buChar char="•"/>
            </a:pPr>
            <a:r>
              <a:rPr lang="en-US" sz="1500" dirty="0">
                <a:solidFill>
                  <a:srgbClr val="002A44"/>
                </a:solidFill>
                <a:latin typeface="Avenir Next LT Pro" panose="020B0504020202020204" pitchFamily="34" charset="77"/>
              </a:rPr>
              <a:t>Ac </a:t>
            </a:r>
            <a:r>
              <a:rPr lang="en-US" sz="1500" dirty="0" err="1">
                <a:solidFill>
                  <a:srgbClr val="002A44"/>
                </a:solidFill>
                <a:latin typeface="Avenir Next LT Pro" panose="020B0504020202020204" pitchFamily="34" charset="77"/>
              </a:rPr>
              <a:t>feugiat</a:t>
            </a:r>
            <a:r>
              <a:rPr lang="en-US" sz="1500" dirty="0">
                <a:solidFill>
                  <a:srgbClr val="002A44"/>
                </a:solidFill>
                <a:latin typeface="Avenir Next LT Pro" panose="020B0504020202020204" pitchFamily="34" charset="77"/>
              </a:rPr>
              <a:t> sed </a:t>
            </a:r>
            <a:r>
              <a:rPr lang="en-US" sz="1500" dirty="0" err="1">
                <a:solidFill>
                  <a:srgbClr val="002A44"/>
                </a:solidFill>
                <a:latin typeface="Avenir Next LT Pro" panose="020B0504020202020204" pitchFamily="34" charset="77"/>
              </a:rPr>
              <a:t>lectus</a:t>
            </a:r>
            <a:r>
              <a:rPr lang="en-US" sz="1500" dirty="0">
                <a:solidFill>
                  <a:srgbClr val="002A44"/>
                </a:solidFill>
                <a:latin typeface="Avenir Next LT Pro" panose="020B0504020202020204" pitchFamily="34" charset="77"/>
              </a:rPr>
              <a:t> vestibulum. Vestibulum </a:t>
            </a:r>
            <a:r>
              <a:rPr lang="en-US" sz="1500" dirty="0" err="1">
                <a:solidFill>
                  <a:srgbClr val="002A44"/>
                </a:solidFill>
                <a:latin typeface="Avenir Next LT Pro" panose="020B0504020202020204" pitchFamily="34" charset="77"/>
              </a:rPr>
              <a:t>lectus</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mauris</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ultrices</a:t>
            </a:r>
            <a:r>
              <a:rPr lang="en-US" sz="1500" dirty="0">
                <a:solidFill>
                  <a:srgbClr val="002A44"/>
                </a:solidFill>
                <a:latin typeface="Avenir Next LT Pro" panose="020B0504020202020204" pitchFamily="34" charset="77"/>
              </a:rPr>
              <a:t> eros in. </a:t>
            </a:r>
            <a:r>
              <a:rPr lang="en-US" sz="1500" dirty="0" err="1">
                <a:solidFill>
                  <a:srgbClr val="002A44"/>
                </a:solidFill>
                <a:latin typeface="Avenir Next LT Pro" panose="020B0504020202020204" pitchFamily="34" charset="77"/>
              </a:rPr>
              <a:t>Quisque</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egestas</a:t>
            </a:r>
            <a:r>
              <a:rPr lang="en-US" sz="1500" dirty="0">
                <a:solidFill>
                  <a:srgbClr val="002A44"/>
                </a:solidFill>
                <a:latin typeface="Avenir Next LT Pro" panose="020B0504020202020204" pitchFamily="34" charset="77"/>
              </a:rPr>
              <a:t> diam in </a:t>
            </a:r>
            <a:r>
              <a:rPr lang="en-US" sz="1500" dirty="0" err="1">
                <a:solidFill>
                  <a:srgbClr val="002A44"/>
                </a:solidFill>
                <a:latin typeface="Avenir Next LT Pro" panose="020B0504020202020204" pitchFamily="34" charset="77"/>
              </a:rPr>
              <a:t>arcu</a:t>
            </a:r>
            <a:r>
              <a:rPr lang="en-US" sz="1500" dirty="0">
                <a:solidFill>
                  <a:srgbClr val="002A44"/>
                </a:solidFill>
                <a:latin typeface="Avenir Next LT Pro" panose="020B0504020202020204" pitchFamily="34" charset="77"/>
              </a:rPr>
              <a:t> cursus </a:t>
            </a:r>
            <a:r>
              <a:rPr lang="en-US" sz="1500" dirty="0" err="1">
                <a:solidFill>
                  <a:srgbClr val="002A44"/>
                </a:solidFill>
                <a:latin typeface="Avenir Next LT Pro" panose="020B0504020202020204" pitchFamily="34" charset="77"/>
              </a:rPr>
              <a:t>euismod</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quis</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viverra</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nibh</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Urna</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duis</a:t>
            </a:r>
            <a:r>
              <a:rPr lang="en-US" sz="1500" dirty="0">
                <a:solidFill>
                  <a:srgbClr val="002A44"/>
                </a:solidFill>
                <a:latin typeface="Avenir Next LT Pro" panose="020B0504020202020204" pitchFamily="34" charset="77"/>
              </a:rPr>
              <a:t> convallis convallis </a:t>
            </a:r>
            <a:r>
              <a:rPr lang="en-US" sz="1500" dirty="0" err="1">
                <a:solidFill>
                  <a:srgbClr val="002A44"/>
                </a:solidFill>
                <a:latin typeface="Avenir Next LT Pro" panose="020B0504020202020204" pitchFamily="34" charset="77"/>
              </a:rPr>
              <a:t>tellus</a:t>
            </a:r>
            <a:r>
              <a:rPr lang="en-US" sz="1500" dirty="0">
                <a:solidFill>
                  <a:srgbClr val="002A44"/>
                </a:solidFill>
                <a:latin typeface="Avenir Next LT Pro" panose="020B0504020202020204" pitchFamily="34" charset="77"/>
              </a:rPr>
              <a:t> id </a:t>
            </a:r>
            <a:r>
              <a:rPr lang="en-US" sz="1500" dirty="0" err="1">
                <a:solidFill>
                  <a:srgbClr val="002A44"/>
                </a:solidFill>
                <a:latin typeface="Avenir Next LT Pro" panose="020B0504020202020204" pitchFamily="34" charset="77"/>
              </a:rPr>
              <a:t>interdum</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velit</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laoreet</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Laoreet</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suspendisse</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interdum</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consectetur</a:t>
            </a:r>
            <a:r>
              <a:rPr lang="en-US" sz="1500" dirty="0">
                <a:solidFill>
                  <a:srgbClr val="002A44"/>
                </a:solidFill>
                <a:latin typeface="Avenir Next LT Pro" panose="020B0504020202020204" pitchFamily="34" charset="77"/>
              </a:rPr>
              <a:t> libero. </a:t>
            </a:r>
          </a:p>
        </p:txBody>
      </p:sp>
      <p:pic>
        <p:nvPicPr>
          <p:cNvPr id="2" name="Picture 1">
            <a:extLst>
              <a:ext uri="{FF2B5EF4-FFF2-40B4-BE49-F238E27FC236}">
                <a16:creationId xmlns:a16="http://schemas.microsoft.com/office/drawing/2014/main" id="{5FBE5B15-D835-7970-1099-519002C0458C}"/>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l="10207" r="10207"/>
          <a:stretch/>
        </p:blipFill>
        <p:spPr>
          <a:xfrm>
            <a:off x="11241081" y="192281"/>
            <a:ext cx="684219" cy="938919"/>
          </a:xfrm>
          <a:prstGeom prst="rect">
            <a:avLst/>
          </a:prstGeom>
        </p:spPr>
      </p:pic>
      <p:sp>
        <p:nvSpPr>
          <p:cNvPr id="4" name="TextBox 3">
            <a:extLst>
              <a:ext uri="{FF2B5EF4-FFF2-40B4-BE49-F238E27FC236}">
                <a16:creationId xmlns:a16="http://schemas.microsoft.com/office/drawing/2014/main" id="{188CACF8-A4BE-6859-8F18-185D96C8E44F}"/>
              </a:ext>
            </a:extLst>
          </p:cNvPr>
          <p:cNvSpPr txBox="1">
            <a:spLocks noGrp="1" noRot="1" noMove="1" noResize="1" noEditPoints="1" noAdjustHandles="1" noChangeArrowheads="1" noChangeShapeType="1"/>
          </p:cNvSpPr>
          <p:nvPr userDrawn="1"/>
        </p:nvSpPr>
        <p:spPr>
          <a:xfrm>
            <a:off x="11535507" y="6373790"/>
            <a:ext cx="389793" cy="276999"/>
          </a:xfrm>
          <a:prstGeom prst="rect">
            <a:avLst/>
          </a:prstGeom>
          <a:solidFill>
            <a:schemeClr val="bg1"/>
          </a:solidFill>
        </p:spPr>
        <p:txBody>
          <a:bodyPr wrap="square" rtlCol="0">
            <a:spAutoFit/>
          </a:bodyPr>
          <a:lstStyle/>
          <a:p>
            <a:pPr algn="r"/>
            <a:fld id="{230F65BF-F46A-874A-8AE2-C7EA166CF919}" type="slidenum">
              <a:rPr lang="en-US" sz="1200" smtClean="0">
                <a:solidFill>
                  <a:srgbClr val="828E99">
                    <a:alpha val="73000"/>
                  </a:srgbClr>
                </a:solidFill>
                <a:latin typeface="Avenir Next LT Pro" panose="020B0504020202020204" pitchFamily="34" charset="77"/>
              </a:rPr>
              <a:t>‹#›</a:t>
            </a:fld>
            <a:endParaRPr lang="en-US" sz="1200" dirty="0">
              <a:solidFill>
                <a:srgbClr val="828E99">
                  <a:alpha val="73000"/>
                </a:srgbClr>
              </a:solidFill>
              <a:latin typeface="Avenir Next LT Pro" panose="020B0504020202020204" pitchFamily="34" charset="77"/>
            </a:endParaRPr>
          </a:p>
        </p:txBody>
      </p:sp>
      <p:sp>
        <p:nvSpPr>
          <p:cNvPr id="13" name="Round Single Corner Rectangle 12">
            <a:extLst>
              <a:ext uri="{FF2B5EF4-FFF2-40B4-BE49-F238E27FC236}">
                <a16:creationId xmlns:a16="http://schemas.microsoft.com/office/drawing/2014/main" id="{7020584C-BE3F-727B-977D-965B7B14628A}"/>
              </a:ext>
            </a:extLst>
          </p:cNvPr>
          <p:cNvSpPr/>
          <p:nvPr userDrawn="1"/>
        </p:nvSpPr>
        <p:spPr>
          <a:xfrm>
            <a:off x="-12701" y="6773512"/>
            <a:ext cx="12214225" cy="109202"/>
          </a:xfrm>
          <a:prstGeom prst="round1Rect">
            <a:avLst>
              <a:gd name="adj" fmla="val 50000"/>
            </a:avLst>
          </a:prstGeom>
          <a:solidFill>
            <a:srgbClr val="002A4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7">
            <a:extLst>
              <a:ext uri="{FF2B5EF4-FFF2-40B4-BE49-F238E27FC236}">
                <a16:creationId xmlns:a16="http://schemas.microsoft.com/office/drawing/2014/main" id="{2437C076-741A-9D02-6F1F-2BFDC8C9D807}"/>
              </a:ext>
            </a:extLst>
          </p:cNvPr>
          <p:cNvSpPr>
            <a:spLocks noGrp="1"/>
          </p:cNvSpPr>
          <p:nvPr>
            <p:ph type="pic" sz="quarter" idx="11"/>
          </p:nvPr>
        </p:nvSpPr>
        <p:spPr>
          <a:xfrm>
            <a:off x="685800" y="1131200"/>
            <a:ext cx="4495800" cy="4432453"/>
          </a:xfrm>
          <a:prstGeom prst="rect">
            <a:avLst/>
          </a:prstGeom>
        </p:spPr>
        <p:txBody>
          <a:bodyPr/>
          <a:lstStyle/>
          <a:p>
            <a:endParaRPr lang="en-US"/>
          </a:p>
        </p:txBody>
      </p:sp>
      <p:sp>
        <p:nvSpPr>
          <p:cNvPr id="5" name="Title 4">
            <a:extLst>
              <a:ext uri="{FF2B5EF4-FFF2-40B4-BE49-F238E27FC236}">
                <a16:creationId xmlns:a16="http://schemas.microsoft.com/office/drawing/2014/main" id="{B51A9373-F459-2042-AA0E-4B76FB76240D}"/>
              </a:ext>
            </a:extLst>
          </p:cNvPr>
          <p:cNvSpPr>
            <a:spLocks noGrp="1"/>
          </p:cNvSpPr>
          <p:nvPr>
            <p:ph type="title"/>
          </p:nvPr>
        </p:nvSpPr>
        <p:spPr/>
        <p:txBody>
          <a:bodyPr/>
          <a:lstStyle/>
          <a:p>
            <a:r>
              <a:rPr lang="en-US"/>
              <a:t>Click to edit Master title style</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143897E7-9170-DE42-CF1C-08C2C2AFCCD4}"/>
                  </a:ext>
                </a:extLst>
              </p:cNvPr>
              <p:cNvSpPr txBox="1">
                <a:spLocks/>
              </p:cNvSpPr>
              <p:nvPr userDrawn="1"/>
            </p:nvSpPr>
            <p:spPr>
              <a:xfrm>
                <a:off x="8250580" y="6350028"/>
                <a:ext cx="3054001" cy="246221"/>
              </a:xfrm>
              <a:prstGeom prst="rect">
                <a:avLst/>
              </a:prstGeom>
              <a:solidFill>
                <a:schemeClr val="bg1"/>
              </a:solidFill>
            </p:spPr>
            <p:txBody>
              <a:bodyPr wrap="square" rtlCol="0">
                <a:spAutoFit/>
              </a:bodyPr>
              <a:lstStyle/>
              <a:p>
                <a:pPr algn="r"/>
                <a14:m>
                  <m:oMath xmlns:m="http://schemas.openxmlformats.org/officeDocument/2006/math">
                    <m:r>
                      <a:rPr lang="en-US" sz="1000" b="0" i="1" smtClean="0">
                        <a:solidFill>
                          <a:srgbClr val="828E99">
                            <a:alpha val="73000"/>
                          </a:srgbClr>
                        </a:solidFill>
                        <a:latin typeface="Cambria Math" panose="02040503050406030204" pitchFamily="18" charset="0"/>
                      </a:rPr>
                      <m:t>©</m:t>
                    </m:r>
                  </m:oMath>
                </a14:m>
                <a:r>
                  <a:rPr lang="en-US" sz="1000" dirty="0">
                    <a:solidFill>
                      <a:srgbClr val="828E99">
                        <a:alpha val="73000"/>
                      </a:srgbClr>
                    </a:solidFill>
                    <a:latin typeface="Avenir Next LT Pro" panose="020B0504020202020204" pitchFamily="34" charset="77"/>
                  </a:rPr>
                  <a:t> 2024 MRCT Center, CC BY-NC-SA 4.0 license.</a:t>
                </a:r>
              </a:p>
            </p:txBody>
          </p:sp>
        </mc:Choice>
        <mc:Fallback xmlns="">
          <p:sp>
            <p:nvSpPr>
              <p:cNvPr id="9" name="TextBox 8">
                <a:extLst>
                  <a:ext uri="{FF2B5EF4-FFF2-40B4-BE49-F238E27FC236}">
                    <a16:creationId xmlns:a16="http://schemas.microsoft.com/office/drawing/2014/main" id="{143897E7-9170-DE42-CF1C-08C2C2AFCCD4}"/>
                  </a:ext>
                </a:extLst>
              </p:cNvPr>
              <p:cNvSpPr txBox="1">
                <a:spLocks noRot="1" noChangeAspect="1" noMove="1" noResize="1" noEditPoints="1" noAdjustHandles="1" noChangeArrowheads="1" noChangeShapeType="1" noTextEdit="1"/>
              </p:cNvSpPr>
              <p:nvPr userDrawn="1"/>
            </p:nvSpPr>
            <p:spPr>
              <a:xfrm>
                <a:off x="8250580" y="6350028"/>
                <a:ext cx="3054001" cy="246221"/>
              </a:xfrm>
              <a:prstGeom prst="rect">
                <a:avLst/>
              </a:prstGeom>
              <a:blipFill>
                <a:blip r:embed="rId4"/>
                <a:stretch>
                  <a:fillRect b="-10000"/>
                </a:stretch>
              </a:blipFill>
            </p:spPr>
            <p:txBody>
              <a:bodyPr/>
              <a:lstStyle/>
              <a:p>
                <a:r>
                  <a:rPr lang="en-US">
                    <a:noFill/>
                  </a:rPr>
                  <a:t> </a:t>
                </a:r>
              </a:p>
            </p:txBody>
          </p:sp>
        </mc:Fallback>
      </mc:AlternateContent>
      <p:sp>
        <p:nvSpPr>
          <p:cNvPr id="12" name="Text Placeholder 11">
            <a:extLst>
              <a:ext uri="{FF2B5EF4-FFF2-40B4-BE49-F238E27FC236}">
                <a16:creationId xmlns:a16="http://schemas.microsoft.com/office/drawing/2014/main" id="{6C97A105-351F-392D-F845-8C64895695ED}"/>
              </a:ext>
            </a:extLst>
          </p:cNvPr>
          <p:cNvSpPr>
            <a:spLocks noGrp="1"/>
          </p:cNvSpPr>
          <p:nvPr>
            <p:ph type="body" sz="quarter" idx="12" hasCustomPrompt="1"/>
          </p:nvPr>
        </p:nvSpPr>
        <p:spPr>
          <a:xfrm>
            <a:off x="685800" y="5563653"/>
            <a:ext cx="4495800" cy="365936"/>
          </a:xfrm>
          <a:prstGeom prst="rect">
            <a:avLst/>
          </a:prstGeom>
        </p:spPr>
        <p:txBody>
          <a:bodyPr/>
          <a:lstStyle>
            <a:lvl1pPr>
              <a:defRPr sz="1200" i="1">
                <a:solidFill>
                  <a:schemeClr val="accent6"/>
                </a:solidFill>
              </a:defRPr>
            </a:lvl1pPr>
          </a:lstStyle>
          <a:p>
            <a:pPr lvl="0"/>
            <a:r>
              <a:rPr lang="en-US" dirty="0"/>
              <a:t>Insert Image Reference</a:t>
            </a:r>
          </a:p>
        </p:txBody>
      </p:sp>
    </p:spTree>
    <p:extLst>
      <p:ext uri="{BB962C8B-B14F-4D97-AF65-F5344CB8AC3E}">
        <p14:creationId xmlns:p14="http://schemas.microsoft.com/office/powerpoint/2010/main" val="1910926472"/>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Right Imag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FBE5B15-D835-7970-1099-519002C0458C}"/>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l="10207" r="10207"/>
          <a:stretch/>
        </p:blipFill>
        <p:spPr>
          <a:xfrm>
            <a:off x="11241081" y="192281"/>
            <a:ext cx="684219" cy="938919"/>
          </a:xfrm>
          <a:prstGeom prst="rect">
            <a:avLst/>
          </a:prstGeom>
        </p:spPr>
      </p:pic>
      <p:sp>
        <p:nvSpPr>
          <p:cNvPr id="4" name="TextBox 3">
            <a:extLst>
              <a:ext uri="{FF2B5EF4-FFF2-40B4-BE49-F238E27FC236}">
                <a16:creationId xmlns:a16="http://schemas.microsoft.com/office/drawing/2014/main" id="{188CACF8-A4BE-6859-8F18-185D96C8E44F}"/>
              </a:ext>
            </a:extLst>
          </p:cNvPr>
          <p:cNvSpPr txBox="1">
            <a:spLocks noGrp="1" noRot="1" noMove="1" noResize="1" noEditPoints="1" noAdjustHandles="1" noChangeArrowheads="1" noChangeShapeType="1"/>
          </p:cNvSpPr>
          <p:nvPr userDrawn="1"/>
        </p:nvSpPr>
        <p:spPr>
          <a:xfrm>
            <a:off x="11535507" y="6373790"/>
            <a:ext cx="389793" cy="276999"/>
          </a:xfrm>
          <a:prstGeom prst="rect">
            <a:avLst/>
          </a:prstGeom>
          <a:solidFill>
            <a:schemeClr val="bg1"/>
          </a:solidFill>
        </p:spPr>
        <p:txBody>
          <a:bodyPr wrap="square" rtlCol="0">
            <a:spAutoFit/>
          </a:bodyPr>
          <a:lstStyle/>
          <a:p>
            <a:pPr algn="r"/>
            <a:fld id="{230F65BF-F46A-874A-8AE2-C7EA166CF919}" type="slidenum">
              <a:rPr lang="en-US" sz="1200" smtClean="0">
                <a:solidFill>
                  <a:srgbClr val="828E99">
                    <a:alpha val="73000"/>
                  </a:srgbClr>
                </a:solidFill>
                <a:latin typeface="Avenir Next LT Pro" panose="020B0504020202020204" pitchFamily="34" charset="77"/>
              </a:rPr>
              <a:t>‹#›</a:t>
            </a:fld>
            <a:endParaRPr lang="en-US" sz="1200" dirty="0">
              <a:solidFill>
                <a:srgbClr val="828E99">
                  <a:alpha val="73000"/>
                </a:srgbClr>
              </a:solidFill>
              <a:latin typeface="Avenir Next LT Pro" panose="020B0504020202020204" pitchFamily="34" charset="77"/>
            </a:endParaRPr>
          </a:p>
        </p:txBody>
      </p:sp>
      <p:sp>
        <p:nvSpPr>
          <p:cNvPr id="13" name="Round Single Corner Rectangle 12">
            <a:extLst>
              <a:ext uri="{FF2B5EF4-FFF2-40B4-BE49-F238E27FC236}">
                <a16:creationId xmlns:a16="http://schemas.microsoft.com/office/drawing/2014/main" id="{7020584C-BE3F-727B-977D-965B7B14628A}"/>
              </a:ext>
            </a:extLst>
          </p:cNvPr>
          <p:cNvSpPr/>
          <p:nvPr userDrawn="1"/>
        </p:nvSpPr>
        <p:spPr>
          <a:xfrm>
            <a:off x="-12701" y="6773512"/>
            <a:ext cx="12214225" cy="109202"/>
          </a:xfrm>
          <a:prstGeom prst="round1Rect">
            <a:avLst>
              <a:gd name="adj" fmla="val 50000"/>
            </a:avLst>
          </a:prstGeom>
          <a:solidFill>
            <a:srgbClr val="002A4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7">
            <a:extLst>
              <a:ext uri="{FF2B5EF4-FFF2-40B4-BE49-F238E27FC236}">
                <a16:creationId xmlns:a16="http://schemas.microsoft.com/office/drawing/2014/main" id="{2437C076-741A-9D02-6F1F-2BFDC8C9D807}"/>
              </a:ext>
            </a:extLst>
          </p:cNvPr>
          <p:cNvSpPr>
            <a:spLocks noGrp="1"/>
          </p:cNvSpPr>
          <p:nvPr>
            <p:ph type="pic" sz="quarter" idx="11"/>
          </p:nvPr>
        </p:nvSpPr>
        <p:spPr>
          <a:xfrm>
            <a:off x="7603958" y="1219199"/>
            <a:ext cx="3597442" cy="4256879"/>
          </a:xfrm>
          <a:prstGeom prst="rect">
            <a:avLst/>
          </a:prstGeom>
        </p:spPr>
        <p:txBody>
          <a:bodyPr/>
          <a:lstStyle/>
          <a:p>
            <a:endParaRPr lang="en-US" dirty="0"/>
          </a:p>
        </p:txBody>
      </p:sp>
      <p:sp>
        <p:nvSpPr>
          <p:cNvPr id="7" name="Text Placeholder 10">
            <a:extLst>
              <a:ext uri="{FF2B5EF4-FFF2-40B4-BE49-F238E27FC236}">
                <a16:creationId xmlns:a16="http://schemas.microsoft.com/office/drawing/2014/main" id="{7D9C6C57-748C-870D-E301-54B698008A83}"/>
              </a:ext>
            </a:extLst>
          </p:cNvPr>
          <p:cNvSpPr>
            <a:spLocks noGrp="1"/>
          </p:cNvSpPr>
          <p:nvPr>
            <p:ph type="body" sz="quarter" idx="10" hasCustomPrompt="1"/>
          </p:nvPr>
        </p:nvSpPr>
        <p:spPr>
          <a:xfrm>
            <a:off x="876300" y="1219199"/>
            <a:ext cx="6404810" cy="4516589"/>
          </a:xfrm>
          <a:prstGeom prst="rect">
            <a:avLst/>
          </a:prstGeom>
        </p:spPr>
        <p:txBody>
          <a:bodyPr/>
          <a:lstStyle>
            <a:lvl1pPr>
              <a:lnSpc>
                <a:spcPct val="110000"/>
              </a:lnSpc>
              <a:spcBef>
                <a:spcPts val="0"/>
              </a:spcBef>
              <a:spcAft>
                <a:spcPts val="1400"/>
              </a:spcAft>
              <a:defRPr/>
            </a:lvl1pPr>
          </a:lstStyle>
          <a:p>
            <a:pPr>
              <a:lnSpc>
                <a:spcPct val="110000"/>
              </a:lnSpc>
              <a:spcAft>
                <a:spcPts val="1400"/>
              </a:spcAft>
            </a:pPr>
            <a:r>
              <a:rPr lang="en-US" sz="1500" dirty="0">
                <a:solidFill>
                  <a:srgbClr val="002A44"/>
                </a:solidFill>
                <a:latin typeface="Avenir Next LT Pro" panose="020B0504020202020204" pitchFamily="34" charset="77"/>
              </a:rPr>
              <a:t>This is an example of place holder text. Try to give a pinkie’s width of space between your text and image.</a:t>
            </a:r>
          </a:p>
          <a:p>
            <a:pPr>
              <a:lnSpc>
                <a:spcPct val="110000"/>
              </a:lnSpc>
              <a:spcAft>
                <a:spcPts val="1400"/>
              </a:spcAft>
            </a:pPr>
            <a:r>
              <a:rPr lang="en-US" sz="1500" dirty="0">
                <a:solidFill>
                  <a:srgbClr val="002A44"/>
                </a:solidFill>
                <a:latin typeface="Avenir Next LT Pro" panose="020B0504020202020204" pitchFamily="34" charset="77"/>
              </a:rPr>
              <a:t>Lorem ipsum dolor sit </a:t>
            </a:r>
            <a:r>
              <a:rPr lang="en-US" sz="1500" dirty="0" err="1">
                <a:solidFill>
                  <a:srgbClr val="002A44"/>
                </a:solidFill>
                <a:latin typeface="Avenir Next LT Pro" panose="020B0504020202020204" pitchFamily="34" charset="77"/>
              </a:rPr>
              <a:t>amet</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consectetur</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adipiscing</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elit</a:t>
            </a:r>
            <a:r>
              <a:rPr lang="en-US" sz="1500" dirty="0">
                <a:solidFill>
                  <a:srgbClr val="002A44"/>
                </a:solidFill>
                <a:latin typeface="Avenir Next LT Pro" panose="020B0504020202020204" pitchFamily="34" charset="77"/>
              </a:rPr>
              <a:t>, sed do </a:t>
            </a:r>
            <a:r>
              <a:rPr lang="en-US" sz="1500" dirty="0" err="1">
                <a:solidFill>
                  <a:srgbClr val="002A44"/>
                </a:solidFill>
                <a:latin typeface="Avenir Next LT Pro" panose="020B0504020202020204" pitchFamily="34" charset="77"/>
              </a:rPr>
              <a:t>eiusmod</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tempor</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incididunt</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ut</a:t>
            </a:r>
            <a:r>
              <a:rPr lang="en-US" sz="1500" dirty="0">
                <a:solidFill>
                  <a:srgbClr val="002A44"/>
                </a:solidFill>
                <a:latin typeface="Avenir Next LT Pro" panose="020B0504020202020204" pitchFamily="34" charset="77"/>
              </a:rPr>
              <a:t> labore et dolore magna </a:t>
            </a:r>
            <a:r>
              <a:rPr lang="en-US" sz="1500" dirty="0" err="1">
                <a:solidFill>
                  <a:srgbClr val="002A44"/>
                </a:solidFill>
                <a:latin typeface="Avenir Next LT Pro" panose="020B0504020202020204" pitchFamily="34" charset="77"/>
              </a:rPr>
              <a:t>aliqua</a:t>
            </a:r>
            <a:r>
              <a:rPr lang="en-US" sz="1500" dirty="0">
                <a:solidFill>
                  <a:srgbClr val="002A44"/>
                </a:solidFill>
                <a:latin typeface="Avenir Next LT Pro" panose="020B0504020202020204" pitchFamily="34" charset="77"/>
              </a:rPr>
              <a:t>. Convallis a </a:t>
            </a:r>
            <a:r>
              <a:rPr lang="en-US" sz="1500" dirty="0" err="1">
                <a:solidFill>
                  <a:srgbClr val="002A44"/>
                </a:solidFill>
                <a:latin typeface="Avenir Next LT Pro" panose="020B0504020202020204" pitchFamily="34" charset="77"/>
              </a:rPr>
              <a:t>cras</a:t>
            </a:r>
            <a:r>
              <a:rPr lang="en-US" sz="1500" dirty="0">
                <a:solidFill>
                  <a:srgbClr val="002A44"/>
                </a:solidFill>
                <a:latin typeface="Avenir Next LT Pro" panose="020B0504020202020204" pitchFamily="34" charset="77"/>
              </a:rPr>
              <a:t> semper auctor </a:t>
            </a:r>
            <a:r>
              <a:rPr lang="en-US" sz="1500" dirty="0" err="1">
                <a:solidFill>
                  <a:srgbClr val="002A44"/>
                </a:solidFill>
                <a:latin typeface="Avenir Next LT Pro" panose="020B0504020202020204" pitchFamily="34" charset="77"/>
              </a:rPr>
              <a:t>neque</a:t>
            </a:r>
            <a:r>
              <a:rPr lang="en-US" sz="1500" dirty="0">
                <a:solidFill>
                  <a:srgbClr val="002A44"/>
                </a:solidFill>
                <a:latin typeface="Avenir Next LT Pro" panose="020B0504020202020204" pitchFamily="34" charset="77"/>
              </a:rPr>
              <a:t>. Pulvinar </a:t>
            </a:r>
            <a:r>
              <a:rPr lang="en-US" sz="1500" dirty="0" err="1">
                <a:solidFill>
                  <a:srgbClr val="002A44"/>
                </a:solidFill>
                <a:latin typeface="Avenir Next LT Pro" panose="020B0504020202020204" pitchFamily="34" charset="77"/>
              </a:rPr>
              <a:t>neque</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laoreet</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suspendisse</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interdum</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consectetur</a:t>
            </a:r>
            <a:r>
              <a:rPr lang="en-US" sz="1500" dirty="0">
                <a:solidFill>
                  <a:srgbClr val="002A44"/>
                </a:solidFill>
                <a:latin typeface="Avenir Next LT Pro" panose="020B0504020202020204" pitchFamily="34" charset="77"/>
              </a:rPr>
              <a:t> libero id </a:t>
            </a:r>
            <a:r>
              <a:rPr lang="en-US" sz="1500" dirty="0" err="1">
                <a:solidFill>
                  <a:srgbClr val="002A44"/>
                </a:solidFill>
                <a:latin typeface="Avenir Next LT Pro" panose="020B0504020202020204" pitchFamily="34" charset="77"/>
              </a:rPr>
              <a:t>faucibus</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nisl</a:t>
            </a:r>
            <a:r>
              <a:rPr lang="en-US" sz="1500" dirty="0">
                <a:solidFill>
                  <a:srgbClr val="002A44"/>
                </a:solidFill>
                <a:latin typeface="Avenir Next LT Pro" panose="020B0504020202020204" pitchFamily="34" charset="77"/>
              </a:rPr>
              <a:t>. Lacus </a:t>
            </a:r>
            <a:r>
              <a:rPr lang="en-US" sz="1500" dirty="0" err="1">
                <a:solidFill>
                  <a:srgbClr val="002A44"/>
                </a:solidFill>
                <a:latin typeface="Avenir Next LT Pro" panose="020B0504020202020204" pitchFamily="34" charset="77"/>
              </a:rPr>
              <a:t>suspendisse</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faucibus</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interdum</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posuere</a:t>
            </a:r>
            <a:r>
              <a:rPr lang="en-US" sz="1500" dirty="0">
                <a:solidFill>
                  <a:srgbClr val="002A44"/>
                </a:solidFill>
                <a:latin typeface="Avenir Next LT Pro" panose="020B0504020202020204" pitchFamily="34" charset="77"/>
              </a:rPr>
              <a:t>. Pharetra magna ac </a:t>
            </a:r>
            <a:r>
              <a:rPr lang="en-US" sz="1500" dirty="0" err="1">
                <a:solidFill>
                  <a:srgbClr val="002A44"/>
                </a:solidFill>
                <a:latin typeface="Avenir Next LT Pro" panose="020B0504020202020204" pitchFamily="34" charset="77"/>
              </a:rPr>
              <a:t>placerat</a:t>
            </a:r>
            <a:r>
              <a:rPr lang="en-US" sz="1500" dirty="0">
                <a:solidFill>
                  <a:srgbClr val="002A44"/>
                </a:solidFill>
                <a:latin typeface="Avenir Next LT Pro" panose="020B0504020202020204" pitchFamily="34" charset="77"/>
              </a:rPr>
              <a:t> vestibulum </a:t>
            </a:r>
            <a:r>
              <a:rPr lang="en-US" sz="1500" dirty="0" err="1">
                <a:solidFill>
                  <a:srgbClr val="002A44"/>
                </a:solidFill>
                <a:latin typeface="Avenir Next LT Pro" panose="020B0504020202020204" pitchFamily="34" charset="77"/>
              </a:rPr>
              <a:t>lectus</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mauris</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ultrices</a:t>
            </a:r>
            <a:r>
              <a:rPr lang="en-US" sz="1500" dirty="0">
                <a:solidFill>
                  <a:srgbClr val="002A44"/>
                </a:solidFill>
                <a:latin typeface="Avenir Next LT Pro" panose="020B0504020202020204" pitchFamily="34" charset="77"/>
              </a:rPr>
              <a:t> eros in. ​</a:t>
            </a:r>
          </a:p>
          <a:p>
            <a:pPr>
              <a:lnSpc>
                <a:spcPct val="110000"/>
              </a:lnSpc>
              <a:spcAft>
                <a:spcPts val="1400"/>
              </a:spcAft>
            </a:pPr>
            <a:r>
              <a:rPr lang="en-US" sz="1500" dirty="0">
                <a:solidFill>
                  <a:srgbClr val="002A44"/>
                </a:solidFill>
                <a:latin typeface="Avenir Next LT Pro" panose="020B0504020202020204" pitchFamily="34" charset="77"/>
              </a:rPr>
              <a:t>Ac </a:t>
            </a:r>
            <a:r>
              <a:rPr lang="en-US" sz="1500" dirty="0" err="1">
                <a:solidFill>
                  <a:srgbClr val="002A44"/>
                </a:solidFill>
                <a:latin typeface="Avenir Next LT Pro" panose="020B0504020202020204" pitchFamily="34" charset="77"/>
              </a:rPr>
              <a:t>feugiat</a:t>
            </a:r>
            <a:r>
              <a:rPr lang="en-US" sz="1500" dirty="0">
                <a:solidFill>
                  <a:srgbClr val="002A44"/>
                </a:solidFill>
                <a:latin typeface="Avenir Next LT Pro" panose="020B0504020202020204" pitchFamily="34" charset="77"/>
              </a:rPr>
              <a:t> sed </a:t>
            </a:r>
            <a:r>
              <a:rPr lang="en-US" sz="1500" dirty="0" err="1">
                <a:solidFill>
                  <a:srgbClr val="002A44"/>
                </a:solidFill>
                <a:latin typeface="Avenir Next LT Pro" panose="020B0504020202020204" pitchFamily="34" charset="77"/>
              </a:rPr>
              <a:t>lectus</a:t>
            </a:r>
            <a:r>
              <a:rPr lang="en-US" sz="1500" dirty="0">
                <a:solidFill>
                  <a:srgbClr val="002A44"/>
                </a:solidFill>
                <a:latin typeface="Avenir Next LT Pro" panose="020B0504020202020204" pitchFamily="34" charset="77"/>
              </a:rPr>
              <a:t> vestibulum. Vestibulum </a:t>
            </a:r>
            <a:r>
              <a:rPr lang="en-US" sz="1500" dirty="0" err="1">
                <a:solidFill>
                  <a:srgbClr val="002A44"/>
                </a:solidFill>
                <a:latin typeface="Avenir Next LT Pro" panose="020B0504020202020204" pitchFamily="34" charset="77"/>
              </a:rPr>
              <a:t>lectus</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mauris</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ultrices</a:t>
            </a:r>
            <a:r>
              <a:rPr lang="en-US" sz="1500" dirty="0">
                <a:solidFill>
                  <a:srgbClr val="002A44"/>
                </a:solidFill>
                <a:latin typeface="Avenir Next LT Pro" panose="020B0504020202020204" pitchFamily="34" charset="77"/>
              </a:rPr>
              <a:t> eros in. </a:t>
            </a:r>
            <a:r>
              <a:rPr lang="en-US" sz="1500" dirty="0" err="1">
                <a:solidFill>
                  <a:srgbClr val="002A44"/>
                </a:solidFill>
                <a:latin typeface="Avenir Next LT Pro" panose="020B0504020202020204" pitchFamily="34" charset="77"/>
              </a:rPr>
              <a:t>Quisque</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egestas</a:t>
            </a:r>
            <a:r>
              <a:rPr lang="en-US" sz="1500" dirty="0">
                <a:solidFill>
                  <a:srgbClr val="002A44"/>
                </a:solidFill>
                <a:latin typeface="Avenir Next LT Pro" panose="020B0504020202020204" pitchFamily="34" charset="77"/>
              </a:rPr>
              <a:t> diam in </a:t>
            </a:r>
            <a:r>
              <a:rPr lang="en-US" sz="1500" dirty="0" err="1">
                <a:solidFill>
                  <a:srgbClr val="002A44"/>
                </a:solidFill>
                <a:latin typeface="Avenir Next LT Pro" panose="020B0504020202020204" pitchFamily="34" charset="77"/>
              </a:rPr>
              <a:t>arcu</a:t>
            </a:r>
            <a:r>
              <a:rPr lang="en-US" sz="1500" dirty="0">
                <a:solidFill>
                  <a:srgbClr val="002A44"/>
                </a:solidFill>
                <a:latin typeface="Avenir Next LT Pro" panose="020B0504020202020204" pitchFamily="34" charset="77"/>
              </a:rPr>
              <a:t> cursus </a:t>
            </a:r>
            <a:r>
              <a:rPr lang="en-US" sz="1500" dirty="0" err="1">
                <a:solidFill>
                  <a:srgbClr val="002A44"/>
                </a:solidFill>
                <a:latin typeface="Avenir Next LT Pro" panose="020B0504020202020204" pitchFamily="34" charset="77"/>
              </a:rPr>
              <a:t>euismod</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quis</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viverra</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nibh</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Urna</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duis</a:t>
            </a:r>
            <a:r>
              <a:rPr lang="en-US" sz="1500" dirty="0">
                <a:solidFill>
                  <a:srgbClr val="002A44"/>
                </a:solidFill>
                <a:latin typeface="Avenir Next LT Pro" panose="020B0504020202020204" pitchFamily="34" charset="77"/>
              </a:rPr>
              <a:t> convallis convallis </a:t>
            </a:r>
            <a:r>
              <a:rPr lang="en-US" sz="1500" dirty="0" err="1">
                <a:solidFill>
                  <a:srgbClr val="002A44"/>
                </a:solidFill>
                <a:latin typeface="Avenir Next LT Pro" panose="020B0504020202020204" pitchFamily="34" charset="77"/>
              </a:rPr>
              <a:t>tellus</a:t>
            </a:r>
            <a:r>
              <a:rPr lang="en-US" sz="1500" dirty="0">
                <a:solidFill>
                  <a:srgbClr val="002A44"/>
                </a:solidFill>
                <a:latin typeface="Avenir Next LT Pro" panose="020B0504020202020204" pitchFamily="34" charset="77"/>
              </a:rPr>
              <a:t> id </a:t>
            </a:r>
            <a:r>
              <a:rPr lang="en-US" sz="1500" dirty="0" err="1">
                <a:solidFill>
                  <a:srgbClr val="002A44"/>
                </a:solidFill>
                <a:latin typeface="Avenir Next LT Pro" panose="020B0504020202020204" pitchFamily="34" charset="77"/>
              </a:rPr>
              <a:t>interdum</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velit</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laoreet</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Laoreet</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suspendisse</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interdum</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consectetur</a:t>
            </a:r>
            <a:r>
              <a:rPr lang="en-US" sz="1500" dirty="0">
                <a:solidFill>
                  <a:srgbClr val="002A44"/>
                </a:solidFill>
                <a:latin typeface="Avenir Next LT Pro" panose="020B0504020202020204" pitchFamily="34" charset="77"/>
              </a:rPr>
              <a:t> libero. Sit </a:t>
            </a:r>
            <a:r>
              <a:rPr lang="en-US" sz="1500" dirty="0" err="1">
                <a:solidFill>
                  <a:srgbClr val="002A44"/>
                </a:solidFill>
                <a:latin typeface="Avenir Next LT Pro" panose="020B0504020202020204" pitchFamily="34" charset="77"/>
              </a:rPr>
              <a:t>amet</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nisl</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suscipit</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adipiscing</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bibendum</a:t>
            </a:r>
            <a:r>
              <a:rPr lang="en-US" sz="1500" dirty="0">
                <a:solidFill>
                  <a:srgbClr val="002A44"/>
                </a:solidFill>
                <a:latin typeface="Avenir Next LT Pro" panose="020B0504020202020204" pitchFamily="34" charset="77"/>
              </a:rPr>
              <a:t> est. </a:t>
            </a:r>
            <a:r>
              <a:rPr lang="en-US" sz="1500" dirty="0" err="1">
                <a:solidFill>
                  <a:srgbClr val="002A44"/>
                </a:solidFill>
                <a:latin typeface="Avenir Next LT Pro" panose="020B0504020202020204" pitchFamily="34" charset="77"/>
              </a:rPr>
              <a:t>Amet</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nisl</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suscipit</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adipiscing</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bibendum</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Imperdiet</a:t>
            </a:r>
            <a:r>
              <a:rPr lang="en-US" sz="1500" dirty="0">
                <a:solidFill>
                  <a:srgbClr val="002A44"/>
                </a:solidFill>
                <a:latin typeface="Avenir Next LT Pro" panose="020B0504020202020204" pitchFamily="34" charset="77"/>
              </a:rPr>
              <a:t> dui </a:t>
            </a:r>
            <a:r>
              <a:rPr lang="en-US" sz="1500" dirty="0" err="1">
                <a:solidFill>
                  <a:srgbClr val="002A44"/>
                </a:solidFill>
                <a:latin typeface="Avenir Next LT Pro" panose="020B0504020202020204" pitchFamily="34" charset="77"/>
              </a:rPr>
              <a:t>accumsan</a:t>
            </a:r>
            <a:r>
              <a:rPr lang="en-US" sz="1500" dirty="0">
                <a:solidFill>
                  <a:srgbClr val="002A44"/>
                </a:solidFill>
                <a:latin typeface="Avenir Next LT Pro" panose="020B0504020202020204" pitchFamily="34" charset="77"/>
              </a:rPr>
              <a:t> sit </a:t>
            </a:r>
            <a:r>
              <a:rPr lang="en-US" sz="1500" dirty="0" err="1">
                <a:solidFill>
                  <a:srgbClr val="002A44"/>
                </a:solidFill>
                <a:latin typeface="Avenir Next LT Pro" panose="020B0504020202020204" pitchFamily="34" charset="77"/>
              </a:rPr>
              <a:t>amet</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nulla</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facilisi</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morbi</a:t>
            </a:r>
            <a:r>
              <a:rPr lang="en-US" sz="1500" dirty="0">
                <a:solidFill>
                  <a:srgbClr val="002A44"/>
                </a:solidFill>
                <a:latin typeface="Avenir Next LT Pro" panose="020B0504020202020204" pitchFamily="34" charset="77"/>
              </a:rPr>
              <a:t> tempus </a:t>
            </a:r>
            <a:r>
              <a:rPr lang="en-US" sz="1500" dirty="0" err="1">
                <a:solidFill>
                  <a:srgbClr val="002A44"/>
                </a:solidFill>
                <a:latin typeface="Avenir Next LT Pro" panose="020B0504020202020204" pitchFamily="34" charset="77"/>
              </a:rPr>
              <a:t>iaculis</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Nulla</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porttitor</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massa</a:t>
            </a:r>
            <a:r>
              <a:rPr lang="en-US" sz="1500" dirty="0">
                <a:solidFill>
                  <a:srgbClr val="002A44"/>
                </a:solidFill>
                <a:latin typeface="Avenir Next LT Pro" panose="020B0504020202020204" pitchFamily="34" charset="77"/>
              </a:rPr>
              <a:t> id </a:t>
            </a:r>
            <a:r>
              <a:rPr lang="en-US" sz="1500" dirty="0" err="1">
                <a:solidFill>
                  <a:srgbClr val="002A44"/>
                </a:solidFill>
                <a:latin typeface="Avenir Next LT Pro" panose="020B0504020202020204" pitchFamily="34" charset="77"/>
              </a:rPr>
              <a:t>neque</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aliquam</a:t>
            </a:r>
            <a:r>
              <a:rPr lang="en-US" sz="1500" dirty="0">
                <a:solidFill>
                  <a:srgbClr val="002A44"/>
                </a:solidFill>
                <a:latin typeface="Avenir Next LT Pro" panose="020B0504020202020204" pitchFamily="34" charset="77"/>
              </a:rPr>
              <a:t>. ​​</a:t>
            </a:r>
          </a:p>
        </p:txBody>
      </p:sp>
      <p:sp>
        <p:nvSpPr>
          <p:cNvPr id="9" name="Title 8">
            <a:extLst>
              <a:ext uri="{FF2B5EF4-FFF2-40B4-BE49-F238E27FC236}">
                <a16:creationId xmlns:a16="http://schemas.microsoft.com/office/drawing/2014/main" id="{5E6320BF-B7FE-F0C4-8CA0-F7A7285A4764}"/>
              </a:ext>
            </a:extLst>
          </p:cNvPr>
          <p:cNvSpPr>
            <a:spLocks noGrp="1"/>
          </p:cNvSpPr>
          <p:nvPr>
            <p:ph type="title"/>
          </p:nvPr>
        </p:nvSpPr>
        <p:spPr/>
        <p:txBody>
          <a:bodyPr/>
          <a:lstStyle/>
          <a:p>
            <a:r>
              <a:rPr lang="en-US"/>
              <a:t>Click to edit Master title style</a:t>
            </a: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B03561FF-C997-2E2B-29F8-BF03233F8E96}"/>
                  </a:ext>
                </a:extLst>
              </p:cNvPr>
              <p:cNvSpPr txBox="1">
                <a:spLocks/>
              </p:cNvSpPr>
              <p:nvPr userDrawn="1"/>
            </p:nvSpPr>
            <p:spPr>
              <a:xfrm>
                <a:off x="8250580" y="6350028"/>
                <a:ext cx="3054001" cy="246221"/>
              </a:xfrm>
              <a:prstGeom prst="rect">
                <a:avLst/>
              </a:prstGeom>
              <a:solidFill>
                <a:schemeClr val="bg1"/>
              </a:solidFill>
            </p:spPr>
            <p:txBody>
              <a:bodyPr wrap="square" rtlCol="0">
                <a:spAutoFit/>
              </a:bodyPr>
              <a:lstStyle/>
              <a:p>
                <a:pPr algn="r"/>
                <a14:m>
                  <m:oMath xmlns:m="http://schemas.openxmlformats.org/officeDocument/2006/math">
                    <m:r>
                      <a:rPr lang="en-US" sz="1000" b="0" i="1" smtClean="0">
                        <a:solidFill>
                          <a:srgbClr val="828E99">
                            <a:alpha val="73000"/>
                          </a:srgbClr>
                        </a:solidFill>
                        <a:latin typeface="Cambria Math" panose="02040503050406030204" pitchFamily="18" charset="0"/>
                      </a:rPr>
                      <m:t>©</m:t>
                    </m:r>
                  </m:oMath>
                </a14:m>
                <a:r>
                  <a:rPr lang="en-US" sz="1000" dirty="0">
                    <a:solidFill>
                      <a:srgbClr val="828E99">
                        <a:alpha val="73000"/>
                      </a:srgbClr>
                    </a:solidFill>
                    <a:latin typeface="Avenir Next LT Pro" panose="020B0504020202020204" pitchFamily="34" charset="77"/>
                  </a:rPr>
                  <a:t> 2024 MRCT Center, CC BY-NC-SA 4.0 license.</a:t>
                </a:r>
              </a:p>
            </p:txBody>
          </p:sp>
        </mc:Choice>
        <mc:Fallback xmlns="">
          <p:sp>
            <p:nvSpPr>
              <p:cNvPr id="10" name="TextBox 9">
                <a:extLst>
                  <a:ext uri="{FF2B5EF4-FFF2-40B4-BE49-F238E27FC236}">
                    <a16:creationId xmlns:a16="http://schemas.microsoft.com/office/drawing/2014/main" id="{B03561FF-C997-2E2B-29F8-BF03233F8E96}"/>
                  </a:ext>
                </a:extLst>
              </p:cNvPr>
              <p:cNvSpPr txBox="1">
                <a:spLocks noRot="1" noChangeAspect="1" noMove="1" noResize="1" noEditPoints="1" noAdjustHandles="1" noChangeArrowheads="1" noChangeShapeType="1" noTextEdit="1"/>
              </p:cNvSpPr>
              <p:nvPr userDrawn="1"/>
            </p:nvSpPr>
            <p:spPr>
              <a:xfrm>
                <a:off x="8250580" y="6350028"/>
                <a:ext cx="3054001" cy="246221"/>
              </a:xfrm>
              <a:prstGeom prst="rect">
                <a:avLst/>
              </a:prstGeom>
              <a:blipFill>
                <a:blip r:embed="rId4"/>
                <a:stretch>
                  <a:fillRect b="-10000"/>
                </a:stretch>
              </a:blipFill>
            </p:spPr>
            <p:txBody>
              <a:bodyPr/>
              <a:lstStyle/>
              <a:p>
                <a:r>
                  <a:rPr lang="en-US">
                    <a:noFill/>
                  </a:rPr>
                  <a:t> </a:t>
                </a:r>
              </a:p>
            </p:txBody>
          </p:sp>
        </mc:Fallback>
      </mc:AlternateContent>
      <p:sp>
        <p:nvSpPr>
          <p:cNvPr id="11" name="Text Placeholder 11">
            <a:extLst>
              <a:ext uri="{FF2B5EF4-FFF2-40B4-BE49-F238E27FC236}">
                <a16:creationId xmlns:a16="http://schemas.microsoft.com/office/drawing/2014/main" id="{9B78DF1D-7484-B276-B48A-FE2C934E10AA}"/>
              </a:ext>
            </a:extLst>
          </p:cNvPr>
          <p:cNvSpPr>
            <a:spLocks noGrp="1"/>
          </p:cNvSpPr>
          <p:nvPr>
            <p:ph type="body" sz="quarter" idx="12" hasCustomPrompt="1"/>
          </p:nvPr>
        </p:nvSpPr>
        <p:spPr>
          <a:xfrm>
            <a:off x="7603958" y="5476078"/>
            <a:ext cx="3597442" cy="327822"/>
          </a:xfrm>
          <a:prstGeom prst="rect">
            <a:avLst/>
          </a:prstGeom>
        </p:spPr>
        <p:txBody>
          <a:bodyPr/>
          <a:lstStyle>
            <a:lvl1pPr algn="r">
              <a:defRPr sz="1200" i="1">
                <a:solidFill>
                  <a:schemeClr val="accent6"/>
                </a:solidFill>
              </a:defRPr>
            </a:lvl1pPr>
          </a:lstStyle>
          <a:p>
            <a:pPr lvl="0"/>
            <a:r>
              <a:rPr lang="en-US" dirty="0"/>
              <a:t>Insert Image Reference</a:t>
            </a:r>
          </a:p>
        </p:txBody>
      </p:sp>
    </p:spTree>
    <p:extLst>
      <p:ext uri="{BB962C8B-B14F-4D97-AF65-F5344CB8AC3E}">
        <p14:creationId xmlns:p14="http://schemas.microsoft.com/office/powerpoint/2010/main" val="1533883241"/>
      </p:ext>
    </p:extLst>
  </p:cSld>
  <p:clrMapOvr>
    <a:masterClrMapping/>
  </p:clrMapOvr>
  <p:extLst>
    <p:ext uri="{DCECCB84-F9BA-43D5-87BE-67443E8EF086}">
      <p15:sldGuideLst xmlns:p15="http://schemas.microsoft.com/office/powerpoint/2012/main">
        <p15:guide id="2">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Large Imag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FBE5B15-D835-7970-1099-519002C0458C}"/>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l="10207" r="10207"/>
          <a:stretch/>
        </p:blipFill>
        <p:spPr>
          <a:xfrm>
            <a:off x="11241081" y="192281"/>
            <a:ext cx="684219" cy="938919"/>
          </a:xfrm>
          <a:prstGeom prst="rect">
            <a:avLst/>
          </a:prstGeom>
        </p:spPr>
      </p:pic>
      <p:sp>
        <p:nvSpPr>
          <p:cNvPr id="4" name="TextBox 3">
            <a:extLst>
              <a:ext uri="{FF2B5EF4-FFF2-40B4-BE49-F238E27FC236}">
                <a16:creationId xmlns:a16="http://schemas.microsoft.com/office/drawing/2014/main" id="{188CACF8-A4BE-6859-8F18-185D96C8E44F}"/>
              </a:ext>
            </a:extLst>
          </p:cNvPr>
          <p:cNvSpPr txBox="1">
            <a:spLocks noGrp="1" noRot="1" noMove="1" noResize="1" noEditPoints="1" noAdjustHandles="1" noChangeArrowheads="1" noChangeShapeType="1"/>
          </p:cNvSpPr>
          <p:nvPr userDrawn="1"/>
        </p:nvSpPr>
        <p:spPr>
          <a:xfrm>
            <a:off x="11535507" y="6373790"/>
            <a:ext cx="389793" cy="276999"/>
          </a:xfrm>
          <a:prstGeom prst="rect">
            <a:avLst/>
          </a:prstGeom>
          <a:solidFill>
            <a:schemeClr val="bg1"/>
          </a:solidFill>
        </p:spPr>
        <p:txBody>
          <a:bodyPr wrap="square" rtlCol="0">
            <a:spAutoFit/>
          </a:bodyPr>
          <a:lstStyle/>
          <a:p>
            <a:pPr algn="r"/>
            <a:fld id="{230F65BF-F46A-874A-8AE2-C7EA166CF919}" type="slidenum">
              <a:rPr lang="en-US" sz="1200" smtClean="0">
                <a:solidFill>
                  <a:srgbClr val="828E99">
                    <a:alpha val="73000"/>
                  </a:srgbClr>
                </a:solidFill>
                <a:latin typeface="Avenir Next LT Pro" panose="020B0504020202020204" pitchFamily="34" charset="77"/>
              </a:rPr>
              <a:t>‹#›</a:t>
            </a:fld>
            <a:endParaRPr lang="en-US" sz="1200" dirty="0">
              <a:solidFill>
                <a:srgbClr val="828E99">
                  <a:alpha val="73000"/>
                </a:srgbClr>
              </a:solidFill>
              <a:latin typeface="Avenir Next LT Pro" panose="020B0504020202020204" pitchFamily="34" charset="77"/>
            </a:endParaRPr>
          </a:p>
        </p:txBody>
      </p:sp>
      <p:sp>
        <p:nvSpPr>
          <p:cNvPr id="13" name="Round Single Corner Rectangle 12">
            <a:extLst>
              <a:ext uri="{FF2B5EF4-FFF2-40B4-BE49-F238E27FC236}">
                <a16:creationId xmlns:a16="http://schemas.microsoft.com/office/drawing/2014/main" id="{7020584C-BE3F-727B-977D-965B7B14628A}"/>
              </a:ext>
            </a:extLst>
          </p:cNvPr>
          <p:cNvSpPr/>
          <p:nvPr userDrawn="1"/>
        </p:nvSpPr>
        <p:spPr>
          <a:xfrm>
            <a:off x="-12701" y="6773512"/>
            <a:ext cx="12214225" cy="109202"/>
          </a:xfrm>
          <a:prstGeom prst="round1Rect">
            <a:avLst>
              <a:gd name="adj" fmla="val 50000"/>
            </a:avLst>
          </a:prstGeom>
          <a:solidFill>
            <a:srgbClr val="002A4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7">
            <a:extLst>
              <a:ext uri="{FF2B5EF4-FFF2-40B4-BE49-F238E27FC236}">
                <a16:creationId xmlns:a16="http://schemas.microsoft.com/office/drawing/2014/main" id="{2437C076-741A-9D02-6F1F-2BFDC8C9D807}"/>
              </a:ext>
            </a:extLst>
          </p:cNvPr>
          <p:cNvSpPr>
            <a:spLocks noGrp="1"/>
          </p:cNvSpPr>
          <p:nvPr>
            <p:ph type="pic" sz="quarter" idx="11"/>
          </p:nvPr>
        </p:nvSpPr>
        <p:spPr>
          <a:xfrm>
            <a:off x="381000" y="1219199"/>
            <a:ext cx="11430000" cy="4526213"/>
          </a:xfrm>
          <a:prstGeom prst="rect">
            <a:avLst/>
          </a:prstGeom>
        </p:spPr>
        <p:txBody>
          <a:bodyPr/>
          <a:lstStyle/>
          <a:p>
            <a:endParaRPr lang="en-US" dirty="0"/>
          </a:p>
        </p:txBody>
      </p:sp>
      <p:sp>
        <p:nvSpPr>
          <p:cNvPr id="7" name="Title 6">
            <a:extLst>
              <a:ext uri="{FF2B5EF4-FFF2-40B4-BE49-F238E27FC236}">
                <a16:creationId xmlns:a16="http://schemas.microsoft.com/office/drawing/2014/main" id="{FEF93BC5-2CEF-19A9-8387-4E59BCA02815}"/>
              </a:ext>
            </a:extLst>
          </p:cNvPr>
          <p:cNvSpPr>
            <a:spLocks noGrp="1"/>
          </p:cNvSpPr>
          <p:nvPr>
            <p:ph type="title"/>
          </p:nvPr>
        </p:nvSpPr>
        <p:spPr/>
        <p:txBody>
          <a:bodyPr/>
          <a:lstStyle/>
          <a:p>
            <a:r>
              <a:rPr lang="en-US"/>
              <a:t>Click to edit Master title style</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BB681299-B82C-8BBC-D1BB-DA2307DFAF9C}"/>
                  </a:ext>
                </a:extLst>
              </p:cNvPr>
              <p:cNvSpPr txBox="1">
                <a:spLocks/>
              </p:cNvSpPr>
              <p:nvPr userDrawn="1"/>
            </p:nvSpPr>
            <p:spPr>
              <a:xfrm>
                <a:off x="8250580" y="6350028"/>
                <a:ext cx="3054001" cy="246221"/>
              </a:xfrm>
              <a:prstGeom prst="rect">
                <a:avLst/>
              </a:prstGeom>
              <a:solidFill>
                <a:schemeClr val="bg1"/>
              </a:solidFill>
            </p:spPr>
            <p:txBody>
              <a:bodyPr wrap="square" rtlCol="0">
                <a:spAutoFit/>
              </a:bodyPr>
              <a:lstStyle/>
              <a:p>
                <a:pPr algn="r"/>
                <a14:m>
                  <m:oMath xmlns:m="http://schemas.openxmlformats.org/officeDocument/2006/math">
                    <m:r>
                      <a:rPr lang="en-US" sz="1000" b="0" i="1" smtClean="0">
                        <a:solidFill>
                          <a:srgbClr val="828E99">
                            <a:alpha val="73000"/>
                          </a:srgbClr>
                        </a:solidFill>
                        <a:latin typeface="Cambria Math" panose="02040503050406030204" pitchFamily="18" charset="0"/>
                      </a:rPr>
                      <m:t>©</m:t>
                    </m:r>
                  </m:oMath>
                </a14:m>
                <a:r>
                  <a:rPr lang="en-US" sz="1000" dirty="0">
                    <a:solidFill>
                      <a:srgbClr val="828E99">
                        <a:alpha val="73000"/>
                      </a:srgbClr>
                    </a:solidFill>
                    <a:latin typeface="Avenir Next LT Pro" panose="020B0504020202020204" pitchFamily="34" charset="77"/>
                  </a:rPr>
                  <a:t> 2024 MRCT Center, CC BY-NC-SA 4.0 license.</a:t>
                </a:r>
              </a:p>
            </p:txBody>
          </p:sp>
        </mc:Choice>
        <mc:Fallback xmlns="">
          <p:sp>
            <p:nvSpPr>
              <p:cNvPr id="9" name="TextBox 8">
                <a:extLst>
                  <a:ext uri="{FF2B5EF4-FFF2-40B4-BE49-F238E27FC236}">
                    <a16:creationId xmlns:a16="http://schemas.microsoft.com/office/drawing/2014/main" id="{BB681299-B82C-8BBC-D1BB-DA2307DFAF9C}"/>
                  </a:ext>
                </a:extLst>
              </p:cNvPr>
              <p:cNvSpPr txBox="1">
                <a:spLocks noRot="1" noChangeAspect="1" noMove="1" noResize="1" noEditPoints="1" noAdjustHandles="1" noChangeArrowheads="1" noChangeShapeType="1" noTextEdit="1"/>
              </p:cNvSpPr>
              <p:nvPr userDrawn="1"/>
            </p:nvSpPr>
            <p:spPr>
              <a:xfrm>
                <a:off x="8250580" y="6350028"/>
                <a:ext cx="3054001" cy="246221"/>
              </a:xfrm>
              <a:prstGeom prst="rect">
                <a:avLst/>
              </a:prstGeom>
              <a:blipFill>
                <a:blip r:embed="rId4"/>
                <a:stretch>
                  <a:fillRect b="-10000"/>
                </a:stretch>
              </a:blipFill>
            </p:spPr>
            <p:txBody>
              <a:bodyPr/>
              <a:lstStyle/>
              <a:p>
                <a:r>
                  <a:rPr lang="en-US">
                    <a:noFill/>
                  </a:rPr>
                  <a:t> </a:t>
                </a:r>
              </a:p>
            </p:txBody>
          </p:sp>
        </mc:Fallback>
      </mc:AlternateContent>
      <p:sp>
        <p:nvSpPr>
          <p:cNvPr id="10" name="Text Placeholder 11">
            <a:extLst>
              <a:ext uri="{FF2B5EF4-FFF2-40B4-BE49-F238E27FC236}">
                <a16:creationId xmlns:a16="http://schemas.microsoft.com/office/drawing/2014/main" id="{47047D15-6A47-9A48-9FDB-33082AF13945}"/>
              </a:ext>
            </a:extLst>
          </p:cNvPr>
          <p:cNvSpPr>
            <a:spLocks noGrp="1"/>
          </p:cNvSpPr>
          <p:nvPr>
            <p:ph type="body" sz="quarter" idx="12" hasCustomPrompt="1"/>
          </p:nvPr>
        </p:nvSpPr>
        <p:spPr>
          <a:xfrm>
            <a:off x="8610600" y="5868135"/>
            <a:ext cx="2590800" cy="229165"/>
          </a:xfrm>
          <a:prstGeom prst="rect">
            <a:avLst/>
          </a:prstGeom>
        </p:spPr>
        <p:txBody>
          <a:bodyPr/>
          <a:lstStyle>
            <a:lvl1pPr algn="r">
              <a:defRPr sz="1200" i="1">
                <a:solidFill>
                  <a:schemeClr val="accent6"/>
                </a:solidFill>
              </a:defRPr>
            </a:lvl1pPr>
          </a:lstStyle>
          <a:p>
            <a:pPr lvl="0"/>
            <a:r>
              <a:rPr lang="en-US" dirty="0"/>
              <a:t>Insert Image Reference</a:t>
            </a:r>
          </a:p>
        </p:txBody>
      </p:sp>
    </p:spTree>
    <p:extLst>
      <p:ext uri="{BB962C8B-B14F-4D97-AF65-F5344CB8AC3E}">
        <p14:creationId xmlns:p14="http://schemas.microsoft.com/office/powerpoint/2010/main" val="1435189419"/>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itle_Empty">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FBE5B15-D835-7970-1099-519002C0458C}"/>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l="10207" r="10207"/>
          <a:stretch/>
        </p:blipFill>
        <p:spPr>
          <a:xfrm>
            <a:off x="11241081" y="192281"/>
            <a:ext cx="684219" cy="938919"/>
          </a:xfrm>
          <a:prstGeom prst="rect">
            <a:avLst/>
          </a:prstGeom>
        </p:spPr>
      </p:pic>
      <p:sp>
        <p:nvSpPr>
          <p:cNvPr id="4" name="TextBox 3">
            <a:extLst>
              <a:ext uri="{FF2B5EF4-FFF2-40B4-BE49-F238E27FC236}">
                <a16:creationId xmlns:a16="http://schemas.microsoft.com/office/drawing/2014/main" id="{188CACF8-A4BE-6859-8F18-185D96C8E44F}"/>
              </a:ext>
            </a:extLst>
          </p:cNvPr>
          <p:cNvSpPr txBox="1">
            <a:spLocks noGrp="1" noRot="1" noMove="1" noResize="1" noEditPoints="1" noAdjustHandles="1" noChangeArrowheads="1" noChangeShapeType="1"/>
          </p:cNvSpPr>
          <p:nvPr userDrawn="1"/>
        </p:nvSpPr>
        <p:spPr>
          <a:xfrm>
            <a:off x="11535507" y="6373790"/>
            <a:ext cx="389793" cy="276999"/>
          </a:xfrm>
          <a:prstGeom prst="rect">
            <a:avLst/>
          </a:prstGeom>
          <a:solidFill>
            <a:schemeClr val="bg1"/>
          </a:solidFill>
        </p:spPr>
        <p:txBody>
          <a:bodyPr wrap="square" rtlCol="0">
            <a:spAutoFit/>
          </a:bodyPr>
          <a:lstStyle/>
          <a:p>
            <a:pPr algn="r"/>
            <a:fld id="{230F65BF-F46A-874A-8AE2-C7EA166CF919}" type="slidenum">
              <a:rPr lang="en-US" sz="1200" smtClean="0">
                <a:solidFill>
                  <a:srgbClr val="828E99">
                    <a:alpha val="73000"/>
                  </a:srgbClr>
                </a:solidFill>
                <a:latin typeface="Avenir Next LT Pro" panose="020B0504020202020204" pitchFamily="34" charset="77"/>
              </a:rPr>
              <a:t>‹#›</a:t>
            </a:fld>
            <a:endParaRPr lang="en-US" sz="1200" dirty="0">
              <a:solidFill>
                <a:srgbClr val="828E99">
                  <a:alpha val="73000"/>
                </a:srgbClr>
              </a:solidFill>
              <a:latin typeface="Avenir Next LT Pro" panose="020B0504020202020204" pitchFamily="34" charset="77"/>
            </a:endParaRPr>
          </a:p>
        </p:txBody>
      </p:sp>
      <p:sp>
        <p:nvSpPr>
          <p:cNvPr id="13" name="Round Single Corner Rectangle 12">
            <a:extLst>
              <a:ext uri="{FF2B5EF4-FFF2-40B4-BE49-F238E27FC236}">
                <a16:creationId xmlns:a16="http://schemas.microsoft.com/office/drawing/2014/main" id="{7020584C-BE3F-727B-977D-965B7B14628A}"/>
              </a:ext>
            </a:extLst>
          </p:cNvPr>
          <p:cNvSpPr/>
          <p:nvPr userDrawn="1"/>
        </p:nvSpPr>
        <p:spPr>
          <a:xfrm>
            <a:off x="-12701" y="6773512"/>
            <a:ext cx="12214225" cy="109202"/>
          </a:xfrm>
          <a:prstGeom prst="round1Rect">
            <a:avLst>
              <a:gd name="adj" fmla="val 50000"/>
            </a:avLst>
          </a:prstGeom>
          <a:solidFill>
            <a:srgbClr val="002A4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74CE342D-6807-93FB-1935-057ADBE9D50B}"/>
              </a:ext>
            </a:extLst>
          </p:cNvPr>
          <p:cNvSpPr txBox="1">
            <a:spLocks/>
          </p:cNvSpPr>
          <p:nvPr userDrawn="1"/>
        </p:nvSpPr>
        <p:spPr>
          <a:xfrm>
            <a:off x="332096" y="6380433"/>
            <a:ext cx="3599823" cy="261610"/>
          </a:xfrm>
          <a:prstGeom prst="rect">
            <a:avLst/>
          </a:prstGeom>
          <a:solidFill>
            <a:schemeClr val="bg1"/>
          </a:solidFill>
        </p:spPr>
        <p:txBody>
          <a:bodyPr wrap="square" rtlCol="0">
            <a:spAutoFit/>
          </a:bodyPr>
          <a:lstStyle/>
          <a:p>
            <a:r>
              <a:rPr lang="en-US" sz="1100" dirty="0">
                <a:solidFill>
                  <a:srgbClr val="828E99">
                    <a:alpha val="73000"/>
                  </a:srgbClr>
                </a:solidFill>
                <a:latin typeface="Avenir Next LT Pro" panose="020B0504020202020204" pitchFamily="34" charset="77"/>
              </a:rPr>
              <a:t>Presentation Title_10/29/2024</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301BB338-7BB9-CAB1-2429-4EC09809F116}"/>
                  </a:ext>
                </a:extLst>
              </p:cNvPr>
              <p:cNvSpPr txBox="1">
                <a:spLocks/>
              </p:cNvSpPr>
              <p:nvPr userDrawn="1"/>
            </p:nvSpPr>
            <p:spPr>
              <a:xfrm>
                <a:off x="8250580" y="6350028"/>
                <a:ext cx="3054001" cy="246221"/>
              </a:xfrm>
              <a:prstGeom prst="rect">
                <a:avLst/>
              </a:prstGeom>
              <a:solidFill>
                <a:schemeClr val="bg1"/>
              </a:solidFill>
            </p:spPr>
            <p:txBody>
              <a:bodyPr wrap="square" rtlCol="0">
                <a:spAutoFit/>
              </a:bodyPr>
              <a:lstStyle/>
              <a:p>
                <a:pPr algn="r"/>
                <a14:m>
                  <m:oMath xmlns:m="http://schemas.openxmlformats.org/officeDocument/2006/math">
                    <m:r>
                      <a:rPr lang="en-US" sz="1000" b="0" i="1" smtClean="0">
                        <a:solidFill>
                          <a:srgbClr val="828E99">
                            <a:alpha val="73000"/>
                          </a:srgbClr>
                        </a:solidFill>
                        <a:latin typeface="Cambria Math" panose="02040503050406030204" pitchFamily="18" charset="0"/>
                      </a:rPr>
                      <m:t>©</m:t>
                    </m:r>
                  </m:oMath>
                </a14:m>
                <a:r>
                  <a:rPr lang="en-US" sz="1000" dirty="0">
                    <a:solidFill>
                      <a:srgbClr val="828E99">
                        <a:alpha val="73000"/>
                      </a:srgbClr>
                    </a:solidFill>
                    <a:latin typeface="Avenir Next LT Pro" panose="020B0504020202020204" pitchFamily="34" charset="77"/>
                  </a:rPr>
                  <a:t> 2024 MRCT Center, CC BY-NC-SA 4.0 license.</a:t>
                </a:r>
              </a:p>
            </p:txBody>
          </p:sp>
        </mc:Choice>
        <mc:Fallback xmlns="">
          <p:sp>
            <p:nvSpPr>
              <p:cNvPr id="5" name="TextBox 4">
                <a:extLst>
                  <a:ext uri="{FF2B5EF4-FFF2-40B4-BE49-F238E27FC236}">
                    <a16:creationId xmlns:a16="http://schemas.microsoft.com/office/drawing/2014/main" id="{301BB338-7BB9-CAB1-2429-4EC09809F116}"/>
                  </a:ext>
                </a:extLst>
              </p:cNvPr>
              <p:cNvSpPr txBox="1">
                <a:spLocks noRot="1" noChangeAspect="1" noMove="1" noResize="1" noEditPoints="1" noAdjustHandles="1" noChangeArrowheads="1" noChangeShapeType="1" noTextEdit="1"/>
              </p:cNvSpPr>
              <p:nvPr userDrawn="1"/>
            </p:nvSpPr>
            <p:spPr>
              <a:xfrm>
                <a:off x="8250580" y="6350028"/>
                <a:ext cx="3054001" cy="246221"/>
              </a:xfrm>
              <a:prstGeom prst="rect">
                <a:avLst/>
              </a:prstGeom>
              <a:blipFill>
                <a:blip r:embed="rId4"/>
                <a:stretch>
                  <a:fillRect b="-10000"/>
                </a:stretch>
              </a:blipFill>
            </p:spPr>
            <p:txBody>
              <a:bodyPr/>
              <a:lstStyle/>
              <a:p>
                <a:r>
                  <a:rPr lang="en-US">
                    <a:noFill/>
                  </a:rPr>
                  <a:t> </a:t>
                </a:r>
              </a:p>
            </p:txBody>
          </p:sp>
        </mc:Fallback>
      </mc:AlternateContent>
      <p:sp>
        <p:nvSpPr>
          <p:cNvPr id="8" name="Title 7">
            <a:extLst>
              <a:ext uri="{FF2B5EF4-FFF2-40B4-BE49-F238E27FC236}">
                <a16:creationId xmlns:a16="http://schemas.microsoft.com/office/drawing/2014/main" id="{85DFD5D6-FFA1-00B3-40B5-988A62D7AA16}"/>
              </a:ext>
            </a:extLst>
          </p:cNvPr>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1573441419"/>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DB62252-53FF-6BA5-8935-463842CF9261}"/>
              </a:ext>
            </a:extLst>
          </p:cNvPr>
          <p:cNvSpPr/>
          <p:nvPr userDrawn="1"/>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011315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92726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Title Pag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43ED21E7-751D-5028-D7D0-FC6B95C6B3D8}"/>
              </a:ext>
            </a:extLst>
          </p:cNvPr>
          <p:cNvSpPr>
            <a:spLocks noGrp="1"/>
          </p:cNvSpPr>
          <p:nvPr>
            <p:ph type="pic" sz="quarter" idx="12" hasCustomPrompt="1"/>
          </p:nvPr>
        </p:nvSpPr>
        <p:spPr>
          <a:xfrm>
            <a:off x="0" y="2578161"/>
            <a:ext cx="12192000" cy="3408301"/>
          </a:xfrm>
          <a:prstGeom prst="rect">
            <a:avLst/>
          </a:prstGeom>
        </p:spPr>
        <p:txBody>
          <a:bodyPr/>
          <a:lstStyle>
            <a:lvl1pPr>
              <a:defRPr sz="6000" i="1">
                <a:solidFill>
                  <a:schemeClr val="bg1">
                    <a:lumMod val="8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Insert Project Banner Here</a:t>
            </a:r>
          </a:p>
          <a:p>
            <a:endParaRPr lang="en-US" dirty="0"/>
          </a:p>
        </p:txBody>
      </p:sp>
      <p:sp>
        <p:nvSpPr>
          <p:cNvPr id="3" name="Content Placeholder 2">
            <a:extLst>
              <a:ext uri="{FF2B5EF4-FFF2-40B4-BE49-F238E27FC236}">
                <a16:creationId xmlns:a16="http://schemas.microsoft.com/office/drawing/2014/main" id="{FD2DF80B-82EC-41F2-E826-C1C8F9381526}"/>
              </a:ext>
            </a:extLst>
          </p:cNvPr>
          <p:cNvSpPr>
            <a:spLocks noGrp="1"/>
          </p:cNvSpPr>
          <p:nvPr>
            <p:ph sz="quarter" idx="10" hasCustomPrompt="1"/>
          </p:nvPr>
        </p:nvSpPr>
        <p:spPr>
          <a:xfrm>
            <a:off x="685800" y="520632"/>
            <a:ext cx="4211637" cy="305329"/>
          </a:xfrm>
          <a:prstGeom prst="rect">
            <a:avLst/>
          </a:prstGeom>
        </p:spPr>
        <p:txBody>
          <a:bodyPr/>
          <a:lstStyle>
            <a:lvl1pPr>
              <a:defRPr sz="1600"/>
            </a:lvl1pPr>
          </a:lstStyle>
          <a:p>
            <a:r>
              <a:rPr lang="en-US" sz="1800" b="1" spc="50" dirty="0">
                <a:solidFill>
                  <a:srgbClr val="828E99"/>
                </a:solidFill>
                <a:latin typeface="Avenir Next LT Pro Demi" panose="020B0504020202020204" pitchFamily="34" charset="77"/>
              </a:rPr>
              <a:t>Presentation Title</a:t>
            </a:r>
          </a:p>
        </p:txBody>
      </p:sp>
      <p:sp>
        <p:nvSpPr>
          <p:cNvPr id="4" name="TextBox 3">
            <a:extLst>
              <a:ext uri="{FF2B5EF4-FFF2-40B4-BE49-F238E27FC236}">
                <a16:creationId xmlns:a16="http://schemas.microsoft.com/office/drawing/2014/main" id="{22489662-40B5-1A21-1906-0620A79103A3}"/>
              </a:ext>
            </a:extLst>
          </p:cNvPr>
          <p:cNvSpPr txBox="1">
            <a:spLocks/>
          </p:cNvSpPr>
          <p:nvPr userDrawn="1"/>
        </p:nvSpPr>
        <p:spPr>
          <a:xfrm>
            <a:off x="11655674" y="6320782"/>
            <a:ext cx="269626" cy="276999"/>
          </a:xfrm>
          <a:prstGeom prst="rect">
            <a:avLst/>
          </a:prstGeom>
          <a:solidFill>
            <a:schemeClr val="bg1"/>
          </a:solidFill>
        </p:spPr>
        <p:txBody>
          <a:bodyPr wrap="none" rtlCol="0">
            <a:spAutoFit/>
          </a:bodyPr>
          <a:lstStyle/>
          <a:p>
            <a:pPr algn="r"/>
            <a:fld id="{230F65BF-F46A-874A-8AE2-C7EA166CF919}" type="slidenum">
              <a:rPr lang="en-US" sz="1200" smtClean="0">
                <a:solidFill>
                  <a:srgbClr val="828E99"/>
                </a:solidFill>
                <a:latin typeface="Avenir Book" panose="02000503020000020003" pitchFamily="2" charset="0"/>
              </a:rPr>
              <a:t>‹#›</a:t>
            </a:fld>
            <a:endParaRPr lang="en-US" sz="1200" dirty="0">
              <a:solidFill>
                <a:srgbClr val="828E99"/>
              </a:solidFill>
              <a:latin typeface="Avenir Book" panose="02000503020000020003" pitchFamily="2" charset="0"/>
            </a:endParaRPr>
          </a:p>
        </p:txBody>
      </p:sp>
      <p:pic>
        <p:nvPicPr>
          <p:cNvPr id="15" name="Picture 1">
            <a:extLst>
              <a:ext uri="{FF2B5EF4-FFF2-40B4-BE49-F238E27FC236}">
                <a16:creationId xmlns:a16="http://schemas.microsoft.com/office/drawing/2014/main" id="{5D96D5C9-3F82-861A-704E-2C23C34DE0F9}"/>
              </a:ext>
            </a:extLst>
          </p:cNvPr>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0207" r="10207"/>
          <a:stretch/>
        </p:blipFill>
        <p:spPr>
          <a:xfrm>
            <a:off x="11241081" y="192281"/>
            <a:ext cx="684219" cy="938919"/>
          </a:xfrm>
          <a:prstGeom prst="rect">
            <a:avLst/>
          </a:prstGeom>
        </p:spPr>
      </p:pic>
      <p:sp>
        <p:nvSpPr>
          <p:cNvPr id="9" name="Title 17">
            <a:extLst>
              <a:ext uri="{FF2B5EF4-FFF2-40B4-BE49-F238E27FC236}">
                <a16:creationId xmlns:a16="http://schemas.microsoft.com/office/drawing/2014/main" id="{6C70D457-5B31-E01E-3093-B6C347330D68}"/>
              </a:ext>
            </a:extLst>
          </p:cNvPr>
          <p:cNvSpPr>
            <a:spLocks noGrp="1"/>
          </p:cNvSpPr>
          <p:nvPr>
            <p:ph type="title"/>
          </p:nvPr>
        </p:nvSpPr>
        <p:spPr>
          <a:xfrm>
            <a:off x="685799" y="1828800"/>
            <a:ext cx="7953703" cy="644543"/>
          </a:xfrm>
          <a:prstGeom prst="rect">
            <a:avLst/>
          </a:prstGeom>
        </p:spPr>
        <p:txBody>
          <a:bodyPr/>
          <a:lstStyle>
            <a:lvl1pPr>
              <a:defRPr sz="4400" b="1" i="0">
                <a:solidFill>
                  <a:schemeClr val="tx2"/>
                </a:solidFill>
                <a:latin typeface="Avenir Next LT Pro Demi" panose="020B0504020202020204" pitchFamily="34" charset="77"/>
              </a:defRPr>
            </a:lvl1pPr>
          </a:lstStyle>
          <a:p>
            <a:r>
              <a:rPr lang="en-US" dirty="0"/>
              <a:t>Click to edit Master title style</a:t>
            </a:r>
          </a:p>
        </p:txBody>
      </p:sp>
    </p:spTree>
    <p:extLst>
      <p:ext uri="{BB962C8B-B14F-4D97-AF65-F5344CB8AC3E}">
        <p14:creationId xmlns:p14="http://schemas.microsoft.com/office/powerpoint/2010/main" val="2237709496"/>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ubsection Titl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2DF80B-82EC-41F2-E826-C1C8F9381526}"/>
              </a:ext>
            </a:extLst>
          </p:cNvPr>
          <p:cNvSpPr>
            <a:spLocks noGrp="1"/>
          </p:cNvSpPr>
          <p:nvPr>
            <p:ph sz="quarter" idx="10" hasCustomPrompt="1"/>
          </p:nvPr>
        </p:nvSpPr>
        <p:spPr>
          <a:xfrm>
            <a:off x="685800" y="536396"/>
            <a:ext cx="4211637" cy="305329"/>
          </a:xfrm>
          <a:prstGeom prst="rect">
            <a:avLst/>
          </a:prstGeom>
        </p:spPr>
        <p:txBody>
          <a:bodyPr/>
          <a:lstStyle>
            <a:lvl1pPr>
              <a:defRPr sz="1600"/>
            </a:lvl1pPr>
          </a:lstStyle>
          <a:p>
            <a:r>
              <a:rPr lang="en-US" sz="1800" b="1" spc="50" dirty="0">
                <a:solidFill>
                  <a:srgbClr val="828E99"/>
                </a:solidFill>
                <a:latin typeface="Avenir Next LT Pro Demi" panose="020B0504020202020204" pitchFamily="34" charset="77"/>
              </a:rPr>
              <a:t>Presentation Title</a:t>
            </a:r>
          </a:p>
        </p:txBody>
      </p:sp>
      <p:sp>
        <p:nvSpPr>
          <p:cNvPr id="4" name="TextBox 3">
            <a:extLst>
              <a:ext uri="{FF2B5EF4-FFF2-40B4-BE49-F238E27FC236}">
                <a16:creationId xmlns:a16="http://schemas.microsoft.com/office/drawing/2014/main" id="{22489662-40B5-1A21-1906-0620A79103A3}"/>
              </a:ext>
            </a:extLst>
          </p:cNvPr>
          <p:cNvSpPr txBox="1">
            <a:spLocks/>
          </p:cNvSpPr>
          <p:nvPr userDrawn="1"/>
        </p:nvSpPr>
        <p:spPr>
          <a:xfrm>
            <a:off x="11655674" y="6320782"/>
            <a:ext cx="269626" cy="276999"/>
          </a:xfrm>
          <a:prstGeom prst="rect">
            <a:avLst/>
          </a:prstGeom>
          <a:solidFill>
            <a:schemeClr val="bg1"/>
          </a:solidFill>
        </p:spPr>
        <p:txBody>
          <a:bodyPr wrap="none" rtlCol="0">
            <a:spAutoFit/>
          </a:bodyPr>
          <a:lstStyle/>
          <a:p>
            <a:pPr algn="r"/>
            <a:fld id="{230F65BF-F46A-874A-8AE2-C7EA166CF919}" type="slidenum">
              <a:rPr lang="en-US" sz="1200" smtClean="0">
                <a:solidFill>
                  <a:srgbClr val="828E99"/>
                </a:solidFill>
                <a:latin typeface="Avenir Book" panose="02000503020000020003" pitchFamily="2" charset="0"/>
              </a:rPr>
              <a:t>‹#›</a:t>
            </a:fld>
            <a:endParaRPr lang="en-US" sz="1200" dirty="0">
              <a:solidFill>
                <a:srgbClr val="828E99"/>
              </a:solidFill>
              <a:latin typeface="Avenir Book" panose="02000503020000020003" pitchFamily="2" charset="0"/>
            </a:endParaRPr>
          </a:p>
        </p:txBody>
      </p:sp>
      <p:pic>
        <p:nvPicPr>
          <p:cNvPr id="15" name="Picture 1">
            <a:extLst>
              <a:ext uri="{FF2B5EF4-FFF2-40B4-BE49-F238E27FC236}">
                <a16:creationId xmlns:a16="http://schemas.microsoft.com/office/drawing/2014/main" id="{5D96D5C9-3F82-861A-704E-2C23C34DE0F9}"/>
              </a:ext>
            </a:extLst>
          </p:cNvPr>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0207" r="10207"/>
          <a:stretch/>
        </p:blipFill>
        <p:spPr>
          <a:xfrm>
            <a:off x="11241081" y="192281"/>
            <a:ext cx="684219" cy="938919"/>
          </a:xfrm>
          <a:prstGeom prst="rect">
            <a:avLst/>
          </a:prstGeom>
        </p:spPr>
      </p:pic>
      <p:sp>
        <p:nvSpPr>
          <p:cNvPr id="7" name="Picture Placeholder 7">
            <a:extLst>
              <a:ext uri="{FF2B5EF4-FFF2-40B4-BE49-F238E27FC236}">
                <a16:creationId xmlns:a16="http://schemas.microsoft.com/office/drawing/2014/main" id="{2FEDC8B6-A38A-1439-C413-14DA2F8D8D18}"/>
              </a:ext>
            </a:extLst>
          </p:cNvPr>
          <p:cNvSpPr>
            <a:spLocks noGrp="1"/>
          </p:cNvSpPr>
          <p:nvPr>
            <p:ph type="pic" sz="quarter" idx="12" hasCustomPrompt="1"/>
          </p:nvPr>
        </p:nvSpPr>
        <p:spPr>
          <a:xfrm>
            <a:off x="0" y="2578161"/>
            <a:ext cx="12192000" cy="3408301"/>
          </a:xfrm>
          <a:prstGeom prst="rect">
            <a:avLst/>
          </a:prstGeom>
        </p:spPr>
        <p:txBody>
          <a:bodyPr/>
          <a:lstStyle>
            <a:lvl1pPr>
              <a:defRPr sz="6000" i="1">
                <a:solidFill>
                  <a:schemeClr val="bg1">
                    <a:lumMod val="8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Insert Project Banner Here</a:t>
            </a:r>
          </a:p>
          <a:p>
            <a:endParaRPr lang="en-US" dirty="0"/>
          </a:p>
        </p:txBody>
      </p:sp>
      <p:sp>
        <p:nvSpPr>
          <p:cNvPr id="8" name="Title 17">
            <a:extLst>
              <a:ext uri="{FF2B5EF4-FFF2-40B4-BE49-F238E27FC236}">
                <a16:creationId xmlns:a16="http://schemas.microsoft.com/office/drawing/2014/main" id="{7A6417FE-E732-9F46-A380-7B48BDF2993E}"/>
              </a:ext>
            </a:extLst>
          </p:cNvPr>
          <p:cNvSpPr>
            <a:spLocks noGrp="1"/>
          </p:cNvSpPr>
          <p:nvPr>
            <p:ph type="title"/>
          </p:nvPr>
        </p:nvSpPr>
        <p:spPr>
          <a:xfrm>
            <a:off x="685799" y="1828800"/>
            <a:ext cx="7953703" cy="644543"/>
          </a:xfrm>
          <a:prstGeom prst="rect">
            <a:avLst/>
          </a:prstGeom>
        </p:spPr>
        <p:txBody>
          <a:bodyPr/>
          <a:lstStyle>
            <a:lvl1pPr>
              <a:defRPr sz="4400" b="1" i="0">
                <a:solidFill>
                  <a:schemeClr val="tx2"/>
                </a:solidFill>
                <a:latin typeface="Avenir Next LT Pro Demi" panose="020B0504020202020204" pitchFamily="34" charset="77"/>
              </a:defRPr>
            </a:lvl1pPr>
          </a:lstStyle>
          <a:p>
            <a:r>
              <a:rPr lang="en-US" dirty="0"/>
              <a:t>Click to edit Master title style</a:t>
            </a:r>
          </a:p>
        </p:txBody>
      </p:sp>
    </p:spTree>
    <p:extLst>
      <p:ext uri="{BB962C8B-B14F-4D97-AF65-F5344CB8AC3E}">
        <p14:creationId xmlns:p14="http://schemas.microsoft.com/office/powerpoint/2010/main" val="833447570"/>
      </p:ext>
    </p:extLst>
  </p:cSld>
  <p:clrMapOvr>
    <a:masterClrMapping/>
  </p:clrMapOvr>
  <p:extLst>
    <p:ext uri="{DCECCB84-F9BA-43D5-87BE-67443E8EF086}">
      <p15:sldGuideLst xmlns:p15="http://schemas.microsoft.com/office/powerpoint/2012/main">
        <p15:guide id="1" orient="horz"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ull Quote ">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FBE5B15-D835-7970-1099-519002C0458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0207" r="10207"/>
          <a:stretch/>
        </p:blipFill>
        <p:spPr>
          <a:xfrm>
            <a:off x="11241081" y="192281"/>
            <a:ext cx="684219" cy="938919"/>
          </a:xfrm>
          <a:prstGeom prst="rect">
            <a:avLst/>
          </a:prstGeom>
        </p:spPr>
      </p:pic>
      <p:sp>
        <p:nvSpPr>
          <p:cNvPr id="4" name="TextBox 3">
            <a:extLst>
              <a:ext uri="{FF2B5EF4-FFF2-40B4-BE49-F238E27FC236}">
                <a16:creationId xmlns:a16="http://schemas.microsoft.com/office/drawing/2014/main" id="{188CACF8-A4BE-6859-8F18-185D96C8E44F}"/>
              </a:ext>
            </a:extLst>
          </p:cNvPr>
          <p:cNvSpPr txBox="1">
            <a:spLocks noGrp="1" noRot="1" noMove="1" noResize="1" noEditPoints="1" noAdjustHandles="1" noChangeArrowheads="1" noChangeShapeType="1"/>
          </p:cNvSpPr>
          <p:nvPr userDrawn="1"/>
        </p:nvSpPr>
        <p:spPr>
          <a:xfrm>
            <a:off x="11535507" y="6373790"/>
            <a:ext cx="389793" cy="276999"/>
          </a:xfrm>
          <a:prstGeom prst="rect">
            <a:avLst/>
          </a:prstGeom>
          <a:solidFill>
            <a:schemeClr val="bg1"/>
          </a:solidFill>
        </p:spPr>
        <p:txBody>
          <a:bodyPr wrap="square" rtlCol="0">
            <a:spAutoFit/>
          </a:bodyPr>
          <a:lstStyle/>
          <a:p>
            <a:pPr algn="r"/>
            <a:fld id="{230F65BF-F46A-874A-8AE2-C7EA166CF919}" type="slidenum">
              <a:rPr lang="en-US" sz="1200" smtClean="0">
                <a:solidFill>
                  <a:srgbClr val="828E99">
                    <a:alpha val="73000"/>
                  </a:srgbClr>
                </a:solidFill>
                <a:latin typeface="Avenir Next LT Pro" panose="020B0504020202020204" pitchFamily="34" charset="77"/>
              </a:rPr>
              <a:t>‹#›</a:t>
            </a:fld>
            <a:endParaRPr lang="en-US" sz="1200" dirty="0">
              <a:solidFill>
                <a:srgbClr val="828E99">
                  <a:alpha val="73000"/>
                </a:srgbClr>
              </a:solidFill>
              <a:latin typeface="Avenir Next LT Pro" panose="020B0504020202020204" pitchFamily="34" charset="77"/>
            </a:endParaRPr>
          </a:p>
        </p:txBody>
      </p:sp>
      <p:sp>
        <p:nvSpPr>
          <p:cNvPr id="13" name="Round Single Corner Rectangle 12">
            <a:extLst>
              <a:ext uri="{FF2B5EF4-FFF2-40B4-BE49-F238E27FC236}">
                <a16:creationId xmlns:a16="http://schemas.microsoft.com/office/drawing/2014/main" id="{7020584C-BE3F-727B-977D-965B7B14628A}"/>
              </a:ext>
            </a:extLst>
          </p:cNvPr>
          <p:cNvSpPr/>
          <p:nvPr userDrawn="1"/>
        </p:nvSpPr>
        <p:spPr>
          <a:xfrm>
            <a:off x="-12701" y="6773512"/>
            <a:ext cx="12214225" cy="109202"/>
          </a:xfrm>
          <a:prstGeom prst="round1Rect">
            <a:avLst>
              <a:gd name="adj" fmla="val 50000"/>
            </a:avLst>
          </a:prstGeom>
          <a:solidFill>
            <a:srgbClr val="002A4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99010A5C-FC4E-18F5-D157-55157968A66B}"/>
                  </a:ext>
                </a:extLst>
              </p:cNvPr>
              <p:cNvSpPr txBox="1">
                <a:spLocks/>
              </p:cNvSpPr>
              <p:nvPr userDrawn="1"/>
            </p:nvSpPr>
            <p:spPr>
              <a:xfrm>
                <a:off x="8250580" y="6350028"/>
                <a:ext cx="3054001" cy="246221"/>
              </a:xfrm>
              <a:prstGeom prst="rect">
                <a:avLst/>
              </a:prstGeom>
              <a:solidFill>
                <a:schemeClr val="bg1"/>
              </a:solidFill>
            </p:spPr>
            <p:txBody>
              <a:bodyPr wrap="square" rtlCol="0">
                <a:spAutoFit/>
              </a:bodyPr>
              <a:lstStyle/>
              <a:p>
                <a:pPr algn="r"/>
                <a14:m>
                  <m:oMath xmlns:m="http://schemas.openxmlformats.org/officeDocument/2006/math">
                    <m:r>
                      <a:rPr lang="en-US" sz="1000" b="0" i="1" smtClean="0">
                        <a:solidFill>
                          <a:srgbClr val="828E99">
                            <a:alpha val="73000"/>
                          </a:srgbClr>
                        </a:solidFill>
                        <a:latin typeface="Cambria Math" panose="02040503050406030204" pitchFamily="18" charset="0"/>
                      </a:rPr>
                      <m:t>©</m:t>
                    </m:r>
                  </m:oMath>
                </a14:m>
                <a:r>
                  <a:rPr lang="en-US" sz="1000" dirty="0">
                    <a:solidFill>
                      <a:srgbClr val="828E99">
                        <a:alpha val="73000"/>
                      </a:srgbClr>
                    </a:solidFill>
                    <a:latin typeface="Avenir Next LT Pro" panose="020B0504020202020204" pitchFamily="34" charset="77"/>
                  </a:rPr>
                  <a:t> 2024 MRCT Center, CC BY-NC-SA 4.0 license.</a:t>
                </a:r>
              </a:p>
            </p:txBody>
          </p:sp>
        </mc:Choice>
        <mc:Fallback xmlns="">
          <p:sp>
            <p:nvSpPr>
              <p:cNvPr id="6" name="TextBox 5">
                <a:extLst>
                  <a:ext uri="{FF2B5EF4-FFF2-40B4-BE49-F238E27FC236}">
                    <a16:creationId xmlns:a16="http://schemas.microsoft.com/office/drawing/2014/main" id="{99010A5C-FC4E-18F5-D157-55157968A66B}"/>
                  </a:ext>
                </a:extLst>
              </p:cNvPr>
              <p:cNvSpPr txBox="1">
                <a:spLocks noRot="1" noChangeAspect="1" noMove="1" noResize="1" noEditPoints="1" noAdjustHandles="1" noChangeArrowheads="1" noChangeShapeType="1" noTextEdit="1"/>
              </p:cNvSpPr>
              <p:nvPr userDrawn="1"/>
            </p:nvSpPr>
            <p:spPr>
              <a:xfrm>
                <a:off x="8250580" y="6350028"/>
                <a:ext cx="3054001" cy="246221"/>
              </a:xfrm>
              <a:prstGeom prst="rect">
                <a:avLst/>
              </a:prstGeom>
              <a:blipFill>
                <a:blip r:embed="rId4"/>
                <a:stretch>
                  <a:fillRect b="-10000"/>
                </a:stretch>
              </a:blipFill>
            </p:spPr>
            <p:txBody>
              <a:bodyPr/>
              <a:lstStyle/>
              <a:p>
                <a:r>
                  <a:rPr lang="en-US">
                    <a:noFill/>
                  </a:rPr>
                  <a:t> </a:t>
                </a:r>
              </a:p>
            </p:txBody>
          </p:sp>
        </mc:Fallback>
      </mc:AlternateContent>
      <p:sp>
        <p:nvSpPr>
          <p:cNvPr id="5" name="Round Single Corner Rectangle 4">
            <a:extLst>
              <a:ext uri="{FF2B5EF4-FFF2-40B4-BE49-F238E27FC236}">
                <a16:creationId xmlns:a16="http://schemas.microsoft.com/office/drawing/2014/main" id="{8B914271-9FB1-7166-6FAA-5CFA43F2EFC6}"/>
              </a:ext>
            </a:extLst>
          </p:cNvPr>
          <p:cNvSpPr/>
          <p:nvPr userDrawn="1"/>
        </p:nvSpPr>
        <p:spPr>
          <a:xfrm rot="5400000">
            <a:off x="802825" y="1096312"/>
            <a:ext cx="4686302" cy="4932079"/>
          </a:xfrm>
          <a:prstGeom prst="round1Rect">
            <a:avLst>
              <a:gd name="adj" fmla="val 34403"/>
            </a:avLst>
          </a:prstGeom>
          <a:solidFill>
            <a:srgbClr val="013B5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E417CE36-7124-F43D-92CE-10CCE46E3E0A}"/>
              </a:ext>
            </a:extLst>
          </p:cNvPr>
          <p:cNvSpPr txBox="1">
            <a:spLocks/>
          </p:cNvSpPr>
          <p:nvPr userDrawn="1"/>
        </p:nvSpPr>
        <p:spPr>
          <a:xfrm>
            <a:off x="11655674" y="6320782"/>
            <a:ext cx="269626" cy="276999"/>
          </a:xfrm>
          <a:prstGeom prst="rect">
            <a:avLst/>
          </a:prstGeom>
          <a:solidFill>
            <a:schemeClr val="bg1"/>
          </a:solidFill>
        </p:spPr>
        <p:txBody>
          <a:bodyPr wrap="none" rtlCol="0">
            <a:spAutoFit/>
          </a:bodyPr>
          <a:lstStyle/>
          <a:p>
            <a:pPr algn="r"/>
            <a:fld id="{230F65BF-F46A-874A-8AE2-C7EA166CF919}" type="slidenum">
              <a:rPr lang="en-US" sz="1200" smtClean="0">
                <a:solidFill>
                  <a:srgbClr val="828E99"/>
                </a:solidFill>
                <a:latin typeface="Avenir Book" panose="02000503020000020003" pitchFamily="2" charset="0"/>
              </a:rPr>
              <a:t>‹#›</a:t>
            </a:fld>
            <a:endParaRPr lang="en-US" sz="1200" dirty="0">
              <a:solidFill>
                <a:srgbClr val="828E99"/>
              </a:solidFill>
              <a:latin typeface="Avenir Book" panose="02000503020000020003" pitchFamily="2" charset="0"/>
            </a:endParaRPr>
          </a:p>
        </p:txBody>
      </p:sp>
      <p:sp>
        <p:nvSpPr>
          <p:cNvPr id="15" name="Text Placeholder 14">
            <a:extLst>
              <a:ext uri="{FF2B5EF4-FFF2-40B4-BE49-F238E27FC236}">
                <a16:creationId xmlns:a16="http://schemas.microsoft.com/office/drawing/2014/main" id="{6F9E753D-AE93-7F92-0F31-5A2063AFC2C8}"/>
              </a:ext>
            </a:extLst>
          </p:cNvPr>
          <p:cNvSpPr>
            <a:spLocks noGrp="1"/>
          </p:cNvSpPr>
          <p:nvPr>
            <p:ph type="body" sz="quarter" idx="10" hasCustomPrompt="1"/>
          </p:nvPr>
        </p:nvSpPr>
        <p:spPr>
          <a:xfrm>
            <a:off x="1027993" y="2909622"/>
            <a:ext cx="3103739" cy="1038755"/>
          </a:xfrm>
          <a:prstGeom prst="rect">
            <a:avLst/>
          </a:prstGeom>
        </p:spPr>
        <p:txBody>
          <a:bodyPr/>
          <a:lstStyle/>
          <a:p>
            <a:pPr marL="0" marR="0" lvl="0" indent="0" algn="l" defTabSz="914400" rtl="0" eaLnBrk="1" fontAlgn="auto" latinLnBrk="0" hangingPunct="1">
              <a:lnSpc>
                <a:spcPct val="120000"/>
              </a:lnSpc>
              <a:spcBef>
                <a:spcPts val="0"/>
              </a:spcBef>
              <a:spcAft>
                <a:spcPts val="140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venir Next LT Pro Demi" panose="020B0504020202020204" pitchFamily="34" charset="77"/>
                <a:ea typeface="+mn-ea"/>
                <a:cs typeface="+mn-cs"/>
              </a:rPr>
              <a:t>Stand-out </a:t>
            </a:r>
            <a:br>
              <a:rPr kumimoji="0" lang="en-US" sz="2400" b="1" i="0" u="none" strike="noStrike" kern="1200" cap="none" spc="0" normalizeH="0" baseline="0" noProof="0" dirty="0">
                <a:ln>
                  <a:noFill/>
                </a:ln>
                <a:solidFill>
                  <a:srgbClr val="FFFFFF"/>
                </a:solidFill>
                <a:effectLst/>
                <a:uLnTx/>
                <a:uFillTx/>
                <a:latin typeface="Avenir Next LT Pro Demi" panose="020B0504020202020204" pitchFamily="34" charset="77"/>
                <a:ea typeface="+mn-ea"/>
                <a:cs typeface="+mn-cs"/>
              </a:rPr>
            </a:br>
            <a:r>
              <a:rPr kumimoji="0" lang="en-US" sz="2400" b="1" i="0" u="none" strike="noStrike" kern="1200" cap="none" spc="0" normalizeH="0" baseline="0" noProof="0" dirty="0">
                <a:ln>
                  <a:noFill/>
                </a:ln>
                <a:solidFill>
                  <a:srgbClr val="FFFFFF"/>
                </a:solidFill>
                <a:effectLst/>
                <a:uLnTx/>
                <a:uFillTx/>
                <a:latin typeface="Avenir Next LT Pro Demi" panose="020B0504020202020204" pitchFamily="34" charset="77"/>
                <a:ea typeface="+mn-ea"/>
                <a:cs typeface="+mn-cs"/>
              </a:rPr>
              <a:t>Sentence/Quote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p:txBody>
      </p:sp>
      <p:sp>
        <p:nvSpPr>
          <p:cNvPr id="17" name="Text Placeholder 16">
            <a:extLst>
              <a:ext uri="{FF2B5EF4-FFF2-40B4-BE49-F238E27FC236}">
                <a16:creationId xmlns:a16="http://schemas.microsoft.com/office/drawing/2014/main" id="{4648BE80-90BA-371B-5FF7-3CF0D53C8709}"/>
              </a:ext>
            </a:extLst>
          </p:cNvPr>
          <p:cNvSpPr>
            <a:spLocks noGrp="1"/>
          </p:cNvSpPr>
          <p:nvPr>
            <p:ph type="body" sz="quarter" idx="11" hasCustomPrompt="1"/>
          </p:nvPr>
        </p:nvSpPr>
        <p:spPr>
          <a:xfrm>
            <a:off x="6096000" y="1219200"/>
            <a:ext cx="5147733" cy="2209800"/>
          </a:xfrm>
          <a:prstGeom prst="rect">
            <a:avLst/>
          </a:prstGeom>
        </p:spPr>
        <p:txBody>
          <a:bodyPr/>
          <a:lstStyle>
            <a:lvl1pPr marL="0" indent="0">
              <a:buNone/>
              <a:defRPr/>
            </a:lvl1pPr>
            <a:lvl2pPr marL="457200" indent="0">
              <a:buNone/>
              <a:defRPr/>
            </a:lvl2pPr>
          </a:lstStyle>
          <a:p>
            <a:pPr marL="342900" indent="-342900">
              <a:lnSpc>
                <a:spcPct val="110000"/>
              </a:lnSpc>
              <a:spcAft>
                <a:spcPts val="1400"/>
              </a:spcAft>
              <a:buFont typeface="Arial" panose="020B0604020202020204" pitchFamily="34" charset="0"/>
              <a:buChar char="•"/>
            </a:pPr>
            <a:r>
              <a:rPr lang="en-US" sz="1500" dirty="0">
                <a:solidFill>
                  <a:srgbClr val="002A44"/>
                </a:solidFill>
                <a:latin typeface="Avenir Next LT Pro" panose="020B0504020202020204" pitchFamily="34" charset="77"/>
              </a:rPr>
              <a:t>Write Text here</a:t>
            </a:r>
          </a:p>
        </p:txBody>
      </p:sp>
      <p:sp>
        <p:nvSpPr>
          <p:cNvPr id="14" name="Title 13">
            <a:extLst>
              <a:ext uri="{FF2B5EF4-FFF2-40B4-BE49-F238E27FC236}">
                <a16:creationId xmlns:a16="http://schemas.microsoft.com/office/drawing/2014/main" id="{10755325-0224-C3CF-EBB9-A61A98088552}"/>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944166558"/>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A8318101-C756-E11B-C1A8-42864B92FB52}"/>
              </a:ext>
            </a:extLst>
          </p:cNvPr>
          <p:cNvSpPr>
            <a:spLocks noGrp="1"/>
          </p:cNvSpPr>
          <p:nvPr>
            <p:ph type="body" sz="quarter" idx="10" hasCustomPrompt="1"/>
          </p:nvPr>
        </p:nvSpPr>
        <p:spPr>
          <a:xfrm>
            <a:off x="868364" y="1219200"/>
            <a:ext cx="4757521" cy="5011738"/>
          </a:xfrm>
          <a:prstGeom prst="rect">
            <a:avLst/>
          </a:prstGeom>
        </p:spPr>
        <p:txBody>
          <a:bodyPr/>
          <a:lstStyle>
            <a:lvl1pPr>
              <a:lnSpc>
                <a:spcPct val="110000"/>
              </a:lnSpc>
              <a:spcAft>
                <a:spcPts val="1400"/>
              </a:spcAft>
              <a:defRPr sz="1500"/>
            </a:lvl1pPr>
          </a:lstStyle>
          <a:p>
            <a:pPr marL="0" marR="0" lvl="0" indent="0" algn="l" defTabSz="914400" rtl="0" eaLnBrk="1" fontAlgn="auto" latinLnBrk="0" hangingPunct="1">
              <a:lnSpc>
                <a:spcPct val="110000"/>
              </a:lnSpc>
              <a:spcBef>
                <a:spcPts val="0"/>
              </a:spcBef>
              <a:spcAft>
                <a:spcPts val="1400"/>
              </a:spcAft>
              <a:buClrTx/>
              <a:buSzTx/>
              <a:buFontTx/>
              <a:buNone/>
              <a:tabLst/>
              <a:defRPr/>
            </a:pP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First column of Text: </a:t>
            </a:r>
          </a:p>
          <a:p>
            <a:pPr marL="0" marR="0" lvl="0" indent="0" algn="l" defTabSz="914400" rtl="0" eaLnBrk="1" fontAlgn="auto" latinLnBrk="0" hangingPunct="1">
              <a:lnSpc>
                <a:spcPct val="110000"/>
              </a:lnSpc>
              <a:spcBef>
                <a:spcPts val="0"/>
              </a:spcBef>
              <a:spcAft>
                <a:spcPts val="1400"/>
              </a:spcAft>
              <a:buClrTx/>
              <a:buSzTx/>
              <a:buFontTx/>
              <a:buNone/>
              <a:tabLst/>
              <a:defRPr/>
            </a:pP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eiusmod</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tempor</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incididunt</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ut</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labore et dolore magna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aliqua</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Convallis a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cras</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semper auctor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neque</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Pulvinar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neque</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laoreet</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suspendisse</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interdum</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consectetur</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libero id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faucibus</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nisl</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Lacus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suspendisse</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faucibus</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interdum</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posuere</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Pharetra magna ac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placerat</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vestibulum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lectus</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mauris</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ultrices</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eros in. ​</a:t>
            </a:r>
          </a:p>
          <a:p>
            <a:pPr marL="0" marR="0" lvl="0" indent="0" algn="l" defTabSz="914400" rtl="0" eaLnBrk="1" fontAlgn="auto" latinLnBrk="0" hangingPunct="1">
              <a:lnSpc>
                <a:spcPct val="110000"/>
              </a:lnSpc>
              <a:spcBef>
                <a:spcPts val="0"/>
              </a:spcBef>
              <a:spcAft>
                <a:spcPts val="1400"/>
              </a:spcAft>
              <a:buClrTx/>
              <a:buSzTx/>
              <a:buFontTx/>
              <a:buNone/>
              <a:tabLst/>
              <a:defRPr/>
            </a:pP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Ac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feugiat</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sed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lectus</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vestibulum. Vestibulum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lectus</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mauris</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ultrices</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eros in.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Quisque</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egestas</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diam in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arcu</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cursus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euismod</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quis</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viverra</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nibh</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Urna</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duis</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convallis convallis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tellus</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id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interdum</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velit</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laoreet</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Laoreet</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suspendisse</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interdum</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consectetur</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libero. Sit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amet</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nisl</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suscipit</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adipiscing</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bibendum</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est.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Amet</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nisl</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suscipit</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adipiscing</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bibendum</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Imperdiet</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dui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accumsan</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sit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amet</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nulla</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facilisi</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morbi</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tempus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iaculis</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Nulla</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porttitor</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massa</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id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neque</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a:t>
            </a:r>
            <a:r>
              <a:rPr kumimoji="0" lang="en-US" sz="1500" b="0" i="0" u="none" strike="noStrike" kern="1200" cap="none" spc="0" normalizeH="0" baseline="0" noProof="0" dirty="0" err="1">
                <a:ln>
                  <a:noFill/>
                </a:ln>
                <a:solidFill>
                  <a:srgbClr val="002A44"/>
                </a:solidFill>
                <a:effectLst/>
                <a:uLnTx/>
                <a:uFillTx/>
                <a:latin typeface="Avenir Next LT Pro" panose="020B0504020202020204" pitchFamily="34" charset="77"/>
                <a:ea typeface="+mn-ea"/>
                <a:cs typeface="+mn-cs"/>
              </a:rPr>
              <a:t>aliquam</a:t>
            </a:r>
            <a:r>
              <a:rPr kumimoji="0" lang="en-US" sz="1500" b="0" i="0" u="none" strike="noStrike" kern="1200" cap="none" spc="0" normalizeH="0" baseline="0" noProof="0" dirty="0">
                <a:ln>
                  <a:noFill/>
                </a:ln>
                <a:solidFill>
                  <a:srgbClr val="002A44"/>
                </a:solidFill>
                <a:effectLst/>
                <a:uLnTx/>
                <a:uFillTx/>
                <a:latin typeface="Avenir Next LT Pro" panose="020B0504020202020204" pitchFamily="34" charset="77"/>
                <a:ea typeface="+mn-ea"/>
                <a:cs typeface="+mn-cs"/>
              </a:rPr>
              <a:t>. ​​</a:t>
            </a:r>
          </a:p>
        </p:txBody>
      </p:sp>
      <p:pic>
        <p:nvPicPr>
          <p:cNvPr id="2" name="Picture 1">
            <a:extLst>
              <a:ext uri="{FF2B5EF4-FFF2-40B4-BE49-F238E27FC236}">
                <a16:creationId xmlns:a16="http://schemas.microsoft.com/office/drawing/2014/main" id="{5FBE5B15-D835-7970-1099-519002C0458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0207" r="10207"/>
          <a:stretch/>
        </p:blipFill>
        <p:spPr>
          <a:xfrm>
            <a:off x="11241081" y="192281"/>
            <a:ext cx="684219" cy="938919"/>
          </a:xfrm>
          <a:prstGeom prst="rect">
            <a:avLst/>
          </a:prstGeom>
        </p:spPr>
      </p:pic>
      <p:sp>
        <p:nvSpPr>
          <p:cNvPr id="4" name="TextBox 3">
            <a:extLst>
              <a:ext uri="{FF2B5EF4-FFF2-40B4-BE49-F238E27FC236}">
                <a16:creationId xmlns:a16="http://schemas.microsoft.com/office/drawing/2014/main" id="{188CACF8-A4BE-6859-8F18-185D96C8E44F}"/>
              </a:ext>
            </a:extLst>
          </p:cNvPr>
          <p:cNvSpPr txBox="1">
            <a:spLocks noGrp="1" noRot="1" noMove="1" noResize="1" noEditPoints="1" noAdjustHandles="1" noChangeArrowheads="1" noChangeShapeType="1"/>
          </p:cNvSpPr>
          <p:nvPr userDrawn="1"/>
        </p:nvSpPr>
        <p:spPr>
          <a:xfrm>
            <a:off x="11535507" y="6373790"/>
            <a:ext cx="389793" cy="276999"/>
          </a:xfrm>
          <a:prstGeom prst="rect">
            <a:avLst/>
          </a:prstGeom>
          <a:solidFill>
            <a:schemeClr val="bg1"/>
          </a:solidFill>
        </p:spPr>
        <p:txBody>
          <a:bodyPr wrap="square" rtlCol="0">
            <a:spAutoFit/>
          </a:bodyPr>
          <a:lstStyle/>
          <a:p>
            <a:pPr algn="r"/>
            <a:fld id="{230F65BF-F46A-874A-8AE2-C7EA166CF919}" type="slidenum">
              <a:rPr lang="en-US" sz="1200" smtClean="0">
                <a:solidFill>
                  <a:srgbClr val="828E99">
                    <a:alpha val="73000"/>
                  </a:srgbClr>
                </a:solidFill>
                <a:latin typeface="Avenir Next LT Pro" panose="020B0504020202020204" pitchFamily="34" charset="77"/>
              </a:rPr>
              <a:t>‹#›</a:t>
            </a:fld>
            <a:endParaRPr lang="en-US" sz="1200" dirty="0">
              <a:solidFill>
                <a:srgbClr val="828E99">
                  <a:alpha val="73000"/>
                </a:srgbClr>
              </a:solidFill>
              <a:latin typeface="Avenir Next LT Pro" panose="020B0504020202020204" pitchFamily="34" charset="77"/>
            </a:endParaRPr>
          </a:p>
        </p:txBody>
      </p:sp>
      <p:sp>
        <p:nvSpPr>
          <p:cNvPr id="13" name="Round Single Corner Rectangle 12">
            <a:extLst>
              <a:ext uri="{FF2B5EF4-FFF2-40B4-BE49-F238E27FC236}">
                <a16:creationId xmlns:a16="http://schemas.microsoft.com/office/drawing/2014/main" id="{7020584C-BE3F-727B-977D-965B7B14628A}"/>
              </a:ext>
            </a:extLst>
          </p:cNvPr>
          <p:cNvSpPr/>
          <p:nvPr userDrawn="1"/>
        </p:nvSpPr>
        <p:spPr>
          <a:xfrm>
            <a:off x="-12701" y="6773512"/>
            <a:ext cx="12214225" cy="109202"/>
          </a:xfrm>
          <a:prstGeom prst="round1Rect">
            <a:avLst>
              <a:gd name="adj" fmla="val 50000"/>
            </a:avLst>
          </a:prstGeom>
          <a:solidFill>
            <a:srgbClr val="002A4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0">
            <a:extLst>
              <a:ext uri="{FF2B5EF4-FFF2-40B4-BE49-F238E27FC236}">
                <a16:creationId xmlns:a16="http://schemas.microsoft.com/office/drawing/2014/main" id="{733402D1-9C42-5D18-0F95-8C35B42C83FF}"/>
              </a:ext>
            </a:extLst>
          </p:cNvPr>
          <p:cNvSpPr>
            <a:spLocks noGrp="1"/>
          </p:cNvSpPr>
          <p:nvPr>
            <p:ph type="body" sz="quarter" idx="11" hasCustomPrompt="1"/>
          </p:nvPr>
        </p:nvSpPr>
        <p:spPr>
          <a:xfrm>
            <a:off x="6096000" y="1219200"/>
            <a:ext cx="4757521" cy="5011738"/>
          </a:xfrm>
          <a:prstGeom prst="rect">
            <a:avLst/>
          </a:prstGeom>
        </p:spPr>
        <p:txBody>
          <a:bodyPr/>
          <a:lstStyle>
            <a:lvl1pPr>
              <a:lnSpc>
                <a:spcPct val="110000"/>
              </a:lnSpc>
              <a:spcBef>
                <a:spcPts val="0"/>
              </a:spcBef>
              <a:spcAft>
                <a:spcPts val="1400"/>
              </a:spcAft>
              <a:defRPr sz="1500"/>
            </a:lvl1pPr>
          </a:lstStyle>
          <a:p>
            <a:pPr>
              <a:lnSpc>
                <a:spcPct val="110000"/>
              </a:lnSpc>
              <a:spcAft>
                <a:spcPts val="1400"/>
              </a:spcAft>
            </a:pPr>
            <a:r>
              <a:rPr lang="en-US" sz="1500" dirty="0">
                <a:solidFill>
                  <a:srgbClr val="002A44"/>
                </a:solidFill>
                <a:latin typeface="Avenir Next LT Pro" panose="020B0504020202020204" pitchFamily="34" charset="77"/>
              </a:rPr>
              <a:t>Second column of Text:</a:t>
            </a:r>
          </a:p>
          <a:p>
            <a:pPr>
              <a:lnSpc>
                <a:spcPct val="110000"/>
              </a:lnSpc>
              <a:spcAft>
                <a:spcPts val="1400"/>
              </a:spcAft>
            </a:pPr>
            <a:r>
              <a:rPr lang="en-US" sz="1500" dirty="0" err="1">
                <a:solidFill>
                  <a:srgbClr val="002A44"/>
                </a:solidFill>
                <a:latin typeface="Avenir Next LT Pro" panose="020B0504020202020204" pitchFamily="34" charset="77"/>
              </a:rPr>
              <a:t>eiusmod</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tempor</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incididunt</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ut</a:t>
            </a:r>
            <a:r>
              <a:rPr lang="en-US" sz="1500" dirty="0">
                <a:solidFill>
                  <a:srgbClr val="002A44"/>
                </a:solidFill>
                <a:latin typeface="Avenir Next LT Pro" panose="020B0504020202020204" pitchFamily="34" charset="77"/>
              </a:rPr>
              <a:t> labore et dolore magna </a:t>
            </a:r>
            <a:r>
              <a:rPr lang="en-US" sz="1500" dirty="0" err="1">
                <a:solidFill>
                  <a:srgbClr val="002A44"/>
                </a:solidFill>
                <a:latin typeface="Avenir Next LT Pro" panose="020B0504020202020204" pitchFamily="34" charset="77"/>
              </a:rPr>
              <a:t>aliqua</a:t>
            </a:r>
            <a:r>
              <a:rPr lang="en-US" sz="1500" dirty="0">
                <a:solidFill>
                  <a:srgbClr val="002A44"/>
                </a:solidFill>
                <a:latin typeface="Avenir Next LT Pro" panose="020B0504020202020204" pitchFamily="34" charset="77"/>
              </a:rPr>
              <a:t>. Convallis a </a:t>
            </a:r>
            <a:r>
              <a:rPr lang="en-US" sz="1500" dirty="0" err="1">
                <a:solidFill>
                  <a:srgbClr val="002A44"/>
                </a:solidFill>
                <a:latin typeface="Avenir Next LT Pro" panose="020B0504020202020204" pitchFamily="34" charset="77"/>
              </a:rPr>
              <a:t>cras</a:t>
            </a:r>
            <a:r>
              <a:rPr lang="en-US" sz="1500" dirty="0">
                <a:solidFill>
                  <a:srgbClr val="002A44"/>
                </a:solidFill>
                <a:latin typeface="Avenir Next LT Pro" panose="020B0504020202020204" pitchFamily="34" charset="77"/>
              </a:rPr>
              <a:t> semper auctor </a:t>
            </a:r>
            <a:r>
              <a:rPr lang="en-US" sz="1500" dirty="0" err="1">
                <a:solidFill>
                  <a:srgbClr val="002A44"/>
                </a:solidFill>
                <a:latin typeface="Avenir Next LT Pro" panose="020B0504020202020204" pitchFamily="34" charset="77"/>
              </a:rPr>
              <a:t>neque</a:t>
            </a:r>
            <a:r>
              <a:rPr lang="en-US" sz="1500" dirty="0">
                <a:solidFill>
                  <a:srgbClr val="002A44"/>
                </a:solidFill>
                <a:latin typeface="Avenir Next LT Pro" panose="020B0504020202020204" pitchFamily="34" charset="77"/>
              </a:rPr>
              <a:t>. Pulvinar </a:t>
            </a:r>
            <a:r>
              <a:rPr lang="en-US" sz="1500" dirty="0" err="1">
                <a:solidFill>
                  <a:srgbClr val="002A44"/>
                </a:solidFill>
                <a:latin typeface="Avenir Next LT Pro" panose="020B0504020202020204" pitchFamily="34" charset="77"/>
              </a:rPr>
              <a:t>neque</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laoreet</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suspendisse</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interdum</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consectetur</a:t>
            </a:r>
            <a:r>
              <a:rPr lang="en-US" sz="1500" dirty="0">
                <a:solidFill>
                  <a:srgbClr val="002A44"/>
                </a:solidFill>
                <a:latin typeface="Avenir Next LT Pro" panose="020B0504020202020204" pitchFamily="34" charset="77"/>
              </a:rPr>
              <a:t> libero id </a:t>
            </a:r>
            <a:r>
              <a:rPr lang="en-US" sz="1500" dirty="0" err="1">
                <a:solidFill>
                  <a:srgbClr val="002A44"/>
                </a:solidFill>
                <a:latin typeface="Avenir Next LT Pro" panose="020B0504020202020204" pitchFamily="34" charset="77"/>
              </a:rPr>
              <a:t>faucibus</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nisl</a:t>
            </a:r>
            <a:r>
              <a:rPr lang="en-US" sz="1500" dirty="0">
                <a:solidFill>
                  <a:srgbClr val="002A44"/>
                </a:solidFill>
                <a:latin typeface="Avenir Next LT Pro" panose="020B0504020202020204" pitchFamily="34" charset="77"/>
              </a:rPr>
              <a:t>. Lacus </a:t>
            </a:r>
            <a:r>
              <a:rPr lang="en-US" sz="1500" dirty="0" err="1">
                <a:solidFill>
                  <a:srgbClr val="002A44"/>
                </a:solidFill>
                <a:latin typeface="Avenir Next LT Pro" panose="020B0504020202020204" pitchFamily="34" charset="77"/>
              </a:rPr>
              <a:t>suspendisse</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faucibus</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interdum</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posuere</a:t>
            </a:r>
            <a:r>
              <a:rPr lang="en-US" sz="1500" dirty="0">
                <a:solidFill>
                  <a:srgbClr val="002A44"/>
                </a:solidFill>
                <a:latin typeface="Avenir Next LT Pro" panose="020B0504020202020204" pitchFamily="34" charset="77"/>
              </a:rPr>
              <a:t>. Pharetra magna ac </a:t>
            </a:r>
            <a:r>
              <a:rPr lang="en-US" sz="1500" dirty="0" err="1">
                <a:solidFill>
                  <a:srgbClr val="002A44"/>
                </a:solidFill>
                <a:latin typeface="Avenir Next LT Pro" panose="020B0504020202020204" pitchFamily="34" charset="77"/>
              </a:rPr>
              <a:t>placerat</a:t>
            </a:r>
            <a:r>
              <a:rPr lang="en-US" sz="1500" dirty="0">
                <a:solidFill>
                  <a:srgbClr val="002A44"/>
                </a:solidFill>
                <a:latin typeface="Avenir Next LT Pro" panose="020B0504020202020204" pitchFamily="34" charset="77"/>
              </a:rPr>
              <a:t> vestibulum </a:t>
            </a:r>
            <a:r>
              <a:rPr lang="en-US" sz="1500" dirty="0" err="1">
                <a:solidFill>
                  <a:srgbClr val="002A44"/>
                </a:solidFill>
                <a:latin typeface="Avenir Next LT Pro" panose="020B0504020202020204" pitchFamily="34" charset="77"/>
              </a:rPr>
              <a:t>lectus</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mauris</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ultrices</a:t>
            </a:r>
            <a:r>
              <a:rPr lang="en-US" sz="1500" dirty="0">
                <a:solidFill>
                  <a:srgbClr val="002A44"/>
                </a:solidFill>
                <a:latin typeface="Avenir Next LT Pro" panose="020B0504020202020204" pitchFamily="34" charset="77"/>
              </a:rPr>
              <a:t> eros in. ​</a:t>
            </a:r>
          </a:p>
          <a:p>
            <a:pPr>
              <a:lnSpc>
                <a:spcPct val="110000"/>
              </a:lnSpc>
              <a:spcAft>
                <a:spcPts val="1400"/>
              </a:spcAft>
            </a:pPr>
            <a:r>
              <a:rPr lang="en-US" sz="1500" dirty="0">
                <a:solidFill>
                  <a:srgbClr val="002A44"/>
                </a:solidFill>
                <a:latin typeface="Avenir Next LT Pro" panose="020B0504020202020204" pitchFamily="34" charset="77"/>
              </a:rPr>
              <a:t>Ac </a:t>
            </a:r>
            <a:r>
              <a:rPr lang="en-US" sz="1500" dirty="0" err="1">
                <a:solidFill>
                  <a:srgbClr val="002A44"/>
                </a:solidFill>
                <a:latin typeface="Avenir Next LT Pro" panose="020B0504020202020204" pitchFamily="34" charset="77"/>
              </a:rPr>
              <a:t>feugiat</a:t>
            </a:r>
            <a:r>
              <a:rPr lang="en-US" sz="1500" dirty="0">
                <a:solidFill>
                  <a:srgbClr val="002A44"/>
                </a:solidFill>
                <a:latin typeface="Avenir Next LT Pro" panose="020B0504020202020204" pitchFamily="34" charset="77"/>
              </a:rPr>
              <a:t> sed </a:t>
            </a:r>
            <a:r>
              <a:rPr lang="en-US" sz="1500" dirty="0" err="1">
                <a:solidFill>
                  <a:srgbClr val="002A44"/>
                </a:solidFill>
                <a:latin typeface="Avenir Next LT Pro" panose="020B0504020202020204" pitchFamily="34" charset="77"/>
              </a:rPr>
              <a:t>lectus</a:t>
            </a:r>
            <a:r>
              <a:rPr lang="en-US" sz="1500" dirty="0">
                <a:solidFill>
                  <a:srgbClr val="002A44"/>
                </a:solidFill>
                <a:latin typeface="Avenir Next LT Pro" panose="020B0504020202020204" pitchFamily="34" charset="77"/>
              </a:rPr>
              <a:t> vestibulum. Vestibulum </a:t>
            </a:r>
            <a:r>
              <a:rPr lang="en-US" sz="1500" dirty="0" err="1">
                <a:solidFill>
                  <a:srgbClr val="002A44"/>
                </a:solidFill>
                <a:latin typeface="Avenir Next LT Pro" panose="020B0504020202020204" pitchFamily="34" charset="77"/>
              </a:rPr>
              <a:t>lectus</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mauris</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ultrices</a:t>
            </a:r>
            <a:r>
              <a:rPr lang="en-US" sz="1500" dirty="0">
                <a:solidFill>
                  <a:srgbClr val="002A44"/>
                </a:solidFill>
                <a:latin typeface="Avenir Next LT Pro" panose="020B0504020202020204" pitchFamily="34" charset="77"/>
              </a:rPr>
              <a:t> eros in. </a:t>
            </a:r>
            <a:r>
              <a:rPr lang="en-US" sz="1500" dirty="0" err="1">
                <a:solidFill>
                  <a:srgbClr val="002A44"/>
                </a:solidFill>
                <a:latin typeface="Avenir Next LT Pro" panose="020B0504020202020204" pitchFamily="34" charset="77"/>
              </a:rPr>
              <a:t>Quisque</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egestas</a:t>
            </a:r>
            <a:r>
              <a:rPr lang="en-US" sz="1500" dirty="0">
                <a:solidFill>
                  <a:srgbClr val="002A44"/>
                </a:solidFill>
                <a:latin typeface="Avenir Next LT Pro" panose="020B0504020202020204" pitchFamily="34" charset="77"/>
              </a:rPr>
              <a:t> diam in </a:t>
            </a:r>
            <a:r>
              <a:rPr lang="en-US" sz="1500" dirty="0" err="1">
                <a:solidFill>
                  <a:srgbClr val="002A44"/>
                </a:solidFill>
                <a:latin typeface="Avenir Next LT Pro" panose="020B0504020202020204" pitchFamily="34" charset="77"/>
              </a:rPr>
              <a:t>arcu</a:t>
            </a:r>
            <a:r>
              <a:rPr lang="en-US" sz="1500" dirty="0">
                <a:solidFill>
                  <a:srgbClr val="002A44"/>
                </a:solidFill>
                <a:latin typeface="Avenir Next LT Pro" panose="020B0504020202020204" pitchFamily="34" charset="77"/>
              </a:rPr>
              <a:t> cursus </a:t>
            </a:r>
            <a:r>
              <a:rPr lang="en-US" sz="1500" dirty="0" err="1">
                <a:solidFill>
                  <a:srgbClr val="002A44"/>
                </a:solidFill>
                <a:latin typeface="Avenir Next LT Pro" panose="020B0504020202020204" pitchFamily="34" charset="77"/>
              </a:rPr>
              <a:t>euismod</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quis</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viverra</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nibh</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Urna</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duis</a:t>
            </a:r>
            <a:r>
              <a:rPr lang="en-US" sz="1500" dirty="0">
                <a:solidFill>
                  <a:srgbClr val="002A44"/>
                </a:solidFill>
                <a:latin typeface="Avenir Next LT Pro" panose="020B0504020202020204" pitchFamily="34" charset="77"/>
              </a:rPr>
              <a:t> convallis convallis </a:t>
            </a:r>
            <a:r>
              <a:rPr lang="en-US" sz="1500" dirty="0" err="1">
                <a:solidFill>
                  <a:srgbClr val="002A44"/>
                </a:solidFill>
                <a:latin typeface="Avenir Next LT Pro" panose="020B0504020202020204" pitchFamily="34" charset="77"/>
              </a:rPr>
              <a:t>tellus</a:t>
            </a:r>
            <a:r>
              <a:rPr lang="en-US" sz="1500" dirty="0">
                <a:solidFill>
                  <a:srgbClr val="002A44"/>
                </a:solidFill>
                <a:latin typeface="Avenir Next LT Pro" panose="020B0504020202020204" pitchFamily="34" charset="77"/>
              </a:rPr>
              <a:t> id </a:t>
            </a:r>
            <a:r>
              <a:rPr lang="en-US" sz="1500" dirty="0" err="1">
                <a:solidFill>
                  <a:srgbClr val="002A44"/>
                </a:solidFill>
                <a:latin typeface="Avenir Next LT Pro" panose="020B0504020202020204" pitchFamily="34" charset="77"/>
              </a:rPr>
              <a:t>interdum</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velit</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laoreet</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Laoreet</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suspendisse</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interdum</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consectetur</a:t>
            </a:r>
            <a:r>
              <a:rPr lang="en-US" sz="1500" dirty="0">
                <a:solidFill>
                  <a:srgbClr val="002A44"/>
                </a:solidFill>
                <a:latin typeface="Avenir Next LT Pro" panose="020B0504020202020204" pitchFamily="34" charset="77"/>
              </a:rPr>
              <a:t> libero. Sit </a:t>
            </a:r>
            <a:r>
              <a:rPr lang="en-US" sz="1500" dirty="0" err="1">
                <a:solidFill>
                  <a:srgbClr val="002A44"/>
                </a:solidFill>
                <a:latin typeface="Avenir Next LT Pro" panose="020B0504020202020204" pitchFamily="34" charset="77"/>
              </a:rPr>
              <a:t>amet</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nisl</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suscipit</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adipiscing</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bibendum</a:t>
            </a:r>
            <a:r>
              <a:rPr lang="en-US" sz="1500" dirty="0">
                <a:solidFill>
                  <a:srgbClr val="002A44"/>
                </a:solidFill>
                <a:latin typeface="Avenir Next LT Pro" panose="020B0504020202020204" pitchFamily="34" charset="77"/>
              </a:rPr>
              <a:t> est. </a:t>
            </a:r>
            <a:r>
              <a:rPr lang="en-US" sz="1500" dirty="0" err="1">
                <a:solidFill>
                  <a:srgbClr val="002A44"/>
                </a:solidFill>
                <a:latin typeface="Avenir Next LT Pro" panose="020B0504020202020204" pitchFamily="34" charset="77"/>
              </a:rPr>
              <a:t>Amet</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nisl</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suscipit</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adipiscing</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bibendum</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Imperdiet</a:t>
            </a:r>
            <a:r>
              <a:rPr lang="en-US" sz="1500" dirty="0">
                <a:solidFill>
                  <a:srgbClr val="002A44"/>
                </a:solidFill>
                <a:latin typeface="Avenir Next LT Pro" panose="020B0504020202020204" pitchFamily="34" charset="77"/>
              </a:rPr>
              <a:t> dui </a:t>
            </a:r>
            <a:r>
              <a:rPr lang="en-US" sz="1500" dirty="0" err="1">
                <a:solidFill>
                  <a:srgbClr val="002A44"/>
                </a:solidFill>
                <a:latin typeface="Avenir Next LT Pro" panose="020B0504020202020204" pitchFamily="34" charset="77"/>
              </a:rPr>
              <a:t>accumsan</a:t>
            </a:r>
            <a:r>
              <a:rPr lang="en-US" sz="1500" dirty="0">
                <a:solidFill>
                  <a:srgbClr val="002A44"/>
                </a:solidFill>
                <a:latin typeface="Avenir Next LT Pro" panose="020B0504020202020204" pitchFamily="34" charset="77"/>
              </a:rPr>
              <a:t> sit </a:t>
            </a:r>
            <a:r>
              <a:rPr lang="en-US" sz="1500" dirty="0" err="1">
                <a:solidFill>
                  <a:srgbClr val="002A44"/>
                </a:solidFill>
                <a:latin typeface="Avenir Next LT Pro" panose="020B0504020202020204" pitchFamily="34" charset="77"/>
              </a:rPr>
              <a:t>amet</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nulla</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facilisi</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morbi</a:t>
            </a:r>
            <a:r>
              <a:rPr lang="en-US" sz="1500" dirty="0">
                <a:solidFill>
                  <a:srgbClr val="002A44"/>
                </a:solidFill>
                <a:latin typeface="Avenir Next LT Pro" panose="020B0504020202020204" pitchFamily="34" charset="77"/>
              </a:rPr>
              <a:t> tempus </a:t>
            </a:r>
            <a:r>
              <a:rPr lang="en-US" sz="1500" dirty="0" err="1">
                <a:solidFill>
                  <a:srgbClr val="002A44"/>
                </a:solidFill>
                <a:latin typeface="Avenir Next LT Pro" panose="020B0504020202020204" pitchFamily="34" charset="77"/>
              </a:rPr>
              <a:t>iaculis</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Nulla</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porttitor</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massa</a:t>
            </a:r>
            <a:r>
              <a:rPr lang="en-US" sz="1500" dirty="0">
                <a:solidFill>
                  <a:srgbClr val="002A44"/>
                </a:solidFill>
                <a:latin typeface="Avenir Next LT Pro" panose="020B0504020202020204" pitchFamily="34" charset="77"/>
              </a:rPr>
              <a:t> id </a:t>
            </a:r>
            <a:r>
              <a:rPr lang="en-US" sz="1500" dirty="0" err="1">
                <a:solidFill>
                  <a:srgbClr val="002A44"/>
                </a:solidFill>
                <a:latin typeface="Avenir Next LT Pro" panose="020B0504020202020204" pitchFamily="34" charset="77"/>
              </a:rPr>
              <a:t>neque</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aliquam</a:t>
            </a:r>
            <a:r>
              <a:rPr lang="en-US" sz="1500" dirty="0">
                <a:solidFill>
                  <a:srgbClr val="002A44"/>
                </a:solidFill>
                <a:latin typeface="Avenir Next LT Pro" panose="020B0504020202020204" pitchFamily="34" charset="77"/>
              </a:rPr>
              <a:t>. ​​</a:t>
            </a:r>
          </a:p>
        </p:txBody>
      </p:sp>
      <p:sp>
        <p:nvSpPr>
          <p:cNvPr id="7" name="Title 6">
            <a:extLst>
              <a:ext uri="{FF2B5EF4-FFF2-40B4-BE49-F238E27FC236}">
                <a16:creationId xmlns:a16="http://schemas.microsoft.com/office/drawing/2014/main" id="{DFF86A60-3B67-538C-5F5B-26878B9FE7A2}"/>
              </a:ext>
            </a:extLst>
          </p:cNvPr>
          <p:cNvSpPr>
            <a:spLocks noGrp="1"/>
          </p:cNvSpPr>
          <p:nvPr>
            <p:ph type="title"/>
          </p:nvPr>
        </p:nvSpPr>
        <p:spPr/>
        <p:txBody>
          <a:bodyPr/>
          <a:lstStyle/>
          <a:p>
            <a:r>
              <a:rPr lang="en-US" dirty="0"/>
              <a:t>Click to edit Master title style</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64056BCF-F8F6-2591-45F4-396C5A9AB9AC}"/>
                  </a:ext>
                </a:extLst>
              </p:cNvPr>
              <p:cNvSpPr txBox="1">
                <a:spLocks/>
              </p:cNvSpPr>
              <p:nvPr userDrawn="1"/>
            </p:nvSpPr>
            <p:spPr>
              <a:xfrm>
                <a:off x="8250580" y="6350028"/>
                <a:ext cx="3054001" cy="246221"/>
              </a:xfrm>
              <a:prstGeom prst="rect">
                <a:avLst/>
              </a:prstGeom>
              <a:solidFill>
                <a:schemeClr val="bg1"/>
              </a:solidFill>
            </p:spPr>
            <p:txBody>
              <a:bodyPr wrap="square" rtlCol="0">
                <a:spAutoFit/>
              </a:bodyPr>
              <a:lstStyle/>
              <a:p>
                <a:pPr algn="r"/>
                <a14:m>
                  <m:oMath xmlns:m="http://schemas.openxmlformats.org/officeDocument/2006/math">
                    <m:r>
                      <a:rPr lang="en-US" sz="1000" b="0" i="1" smtClean="0">
                        <a:solidFill>
                          <a:srgbClr val="828E99">
                            <a:alpha val="73000"/>
                          </a:srgbClr>
                        </a:solidFill>
                        <a:latin typeface="Cambria Math" panose="02040503050406030204" pitchFamily="18" charset="0"/>
                      </a:rPr>
                      <m:t>©</m:t>
                    </m:r>
                  </m:oMath>
                </a14:m>
                <a:r>
                  <a:rPr lang="en-US" sz="1000" dirty="0">
                    <a:solidFill>
                      <a:srgbClr val="828E99">
                        <a:alpha val="73000"/>
                      </a:srgbClr>
                    </a:solidFill>
                    <a:latin typeface="Avenir Next LT Pro" panose="020B0504020202020204" pitchFamily="34" charset="77"/>
                  </a:rPr>
                  <a:t> 2024 MRCT Center, CC BY-NC-SA 4.0 license.</a:t>
                </a:r>
              </a:p>
            </p:txBody>
          </p:sp>
        </mc:Choice>
        <mc:Fallback xmlns="">
          <p:sp>
            <p:nvSpPr>
              <p:cNvPr id="8" name="TextBox 7">
                <a:extLst>
                  <a:ext uri="{FF2B5EF4-FFF2-40B4-BE49-F238E27FC236}">
                    <a16:creationId xmlns:a16="http://schemas.microsoft.com/office/drawing/2014/main" id="{64056BCF-F8F6-2591-45F4-396C5A9AB9AC}"/>
                  </a:ext>
                </a:extLst>
              </p:cNvPr>
              <p:cNvSpPr txBox="1">
                <a:spLocks noRot="1" noChangeAspect="1" noMove="1" noResize="1" noEditPoints="1" noAdjustHandles="1" noChangeArrowheads="1" noChangeShapeType="1" noTextEdit="1"/>
              </p:cNvSpPr>
              <p:nvPr userDrawn="1"/>
            </p:nvSpPr>
            <p:spPr>
              <a:xfrm>
                <a:off x="8250580" y="6350028"/>
                <a:ext cx="3054001" cy="246221"/>
              </a:xfrm>
              <a:prstGeom prst="rect">
                <a:avLst/>
              </a:prstGeom>
              <a:blipFill>
                <a:blip r:embed="rId4"/>
                <a:stretch>
                  <a:fillRect b="-10000"/>
                </a:stretch>
              </a:blipFill>
            </p:spPr>
            <p:txBody>
              <a:bodyPr/>
              <a:lstStyle/>
              <a:p>
                <a:r>
                  <a:rPr lang="en-US">
                    <a:noFill/>
                  </a:rPr>
                  <a:t> </a:t>
                </a:r>
              </a:p>
            </p:txBody>
          </p:sp>
        </mc:Fallback>
      </mc:AlternateContent>
    </p:spTree>
    <p:extLst>
      <p:ext uri="{BB962C8B-B14F-4D97-AF65-F5344CB8AC3E}">
        <p14:creationId xmlns:p14="http://schemas.microsoft.com/office/powerpoint/2010/main" val="342781755"/>
      </p:ext>
    </p:extLst>
  </p:cSld>
  <p:clrMapOvr>
    <a:masterClrMapping/>
  </p:clrMapOvr>
  <p:extLst>
    <p:ext uri="{DCECCB84-F9BA-43D5-87BE-67443E8EF086}">
      <p15:sldGuideLst xmlns:p15="http://schemas.microsoft.com/office/powerpoint/2012/main">
        <p15:guide id="1" orient="horz"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asic_Text">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A8318101-C756-E11B-C1A8-42864B92FB52}"/>
              </a:ext>
            </a:extLst>
          </p:cNvPr>
          <p:cNvSpPr>
            <a:spLocks noGrp="1"/>
          </p:cNvSpPr>
          <p:nvPr>
            <p:ph type="body" sz="quarter" idx="10" hasCustomPrompt="1"/>
          </p:nvPr>
        </p:nvSpPr>
        <p:spPr>
          <a:xfrm>
            <a:off x="868365" y="1219200"/>
            <a:ext cx="8461616" cy="3833247"/>
          </a:xfrm>
          <a:prstGeom prst="rect">
            <a:avLst/>
          </a:prstGeom>
        </p:spPr>
        <p:txBody>
          <a:bodyPr/>
          <a:lstStyle>
            <a:lvl1pPr>
              <a:lnSpc>
                <a:spcPct val="110000"/>
              </a:lnSpc>
              <a:spcAft>
                <a:spcPts val="1400"/>
              </a:spcAft>
              <a:defRPr/>
            </a:lvl1pPr>
          </a:lstStyle>
          <a:p>
            <a:pPr>
              <a:lnSpc>
                <a:spcPct val="110000"/>
              </a:lnSpc>
              <a:spcAft>
                <a:spcPts val="1400"/>
              </a:spcAft>
            </a:pPr>
            <a:r>
              <a:rPr lang="en-US" sz="1500" dirty="0">
                <a:solidFill>
                  <a:srgbClr val="002A44"/>
                </a:solidFill>
                <a:latin typeface="Avenir Next LT Pro" panose="020B0504020202020204" pitchFamily="34" charset="77"/>
              </a:rPr>
              <a:t>Write Text Here:</a:t>
            </a:r>
          </a:p>
          <a:p>
            <a:pPr>
              <a:lnSpc>
                <a:spcPct val="110000"/>
              </a:lnSpc>
              <a:spcAft>
                <a:spcPts val="1400"/>
              </a:spcAft>
            </a:pPr>
            <a:r>
              <a:rPr lang="en-US" sz="1500" dirty="0">
                <a:solidFill>
                  <a:srgbClr val="002A44"/>
                </a:solidFill>
                <a:latin typeface="Avenir Next LT Pro" panose="020B0504020202020204" pitchFamily="34" charset="77"/>
              </a:rPr>
              <a:t>Try to not have your text go the full width of the slide. The longer the sentence, the longer a reader has to go without a mental pause. For all text slides, try to pull in the text (always from the right) to be about ¾ the length of the allotted text area.</a:t>
            </a:r>
          </a:p>
          <a:p>
            <a:pPr>
              <a:lnSpc>
                <a:spcPct val="110000"/>
              </a:lnSpc>
              <a:spcAft>
                <a:spcPts val="1400"/>
              </a:spcAft>
            </a:pPr>
            <a:r>
              <a:rPr lang="en-US" sz="1500" dirty="0">
                <a:solidFill>
                  <a:srgbClr val="002A44"/>
                </a:solidFill>
                <a:latin typeface="Avenir Next LT Pro" panose="020B0504020202020204" pitchFamily="34" charset="77"/>
              </a:rPr>
              <a:t>Ac </a:t>
            </a:r>
            <a:r>
              <a:rPr lang="en-US" sz="1500" dirty="0" err="1">
                <a:solidFill>
                  <a:srgbClr val="002A44"/>
                </a:solidFill>
                <a:latin typeface="Avenir Next LT Pro" panose="020B0504020202020204" pitchFamily="34" charset="77"/>
              </a:rPr>
              <a:t>feugiat</a:t>
            </a:r>
            <a:r>
              <a:rPr lang="en-US" sz="1500" dirty="0">
                <a:solidFill>
                  <a:srgbClr val="002A44"/>
                </a:solidFill>
                <a:latin typeface="Avenir Next LT Pro" panose="020B0504020202020204" pitchFamily="34" charset="77"/>
              </a:rPr>
              <a:t> sed </a:t>
            </a:r>
            <a:r>
              <a:rPr lang="en-US" sz="1500" dirty="0" err="1">
                <a:solidFill>
                  <a:srgbClr val="002A44"/>
                </a:solidFill>
                <a:latin typeface="Avenir Next LT Pro" panose="020B0504020202020204" pitchFamily="34" charset="77"/>
              </a:rPr>
              <a:t>lectus</a:t>
            </a:r>
            <a:r>
              <a:rPr lang="en-US" sz="1500" dirty="0">
                <a:solidFill>
                  <a:srgbClr val="002A44"/>
                </a:solidFill>
                <a:latin typeface="Avenir Next LT Pro" panose="020B0504020202020204" pitchFamily="34" charset="77"/>
              </a:rPr>
              <a:t> vestibulum. Vestibulum </a:t>
            </a:r>
            <a:r>
              <a:rPr lang="en-US" sz="1500" dirty="0" err="1">
                <a:solidFill>
                  <a:srgbClr val="002A44"/>
                </a:solidFill>
                <a:latin typeface="Avenir Next LT Pro" panose="020B0504020202020204" pitchFamily="34" charset="77"/>
              </a:rPr>
              <a:t>lectus</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mauris</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ultrices</a:t>
            </a:r>
            <a:r>
              <a:rPr lang="en-US" sz="1500" dirty="0">
                <a:solidFill>
                  <a:srgbClr val="002A44"/>
                </a:solidFill>
                <a:latin typeface="Avenir Next LT Pro" panose="020B0504020202020204" pitchFamily="34" charset="77"/>
              </a:rPr>
              <a:t> eros in. </a:t>
            </a:r>
            <a:r>
              <a:rPr lang="en-US" sz="1500" dirty="0" err="1">
                <a:solidFill>
                  <a:srgbClr val="002A44"/>
                </a:solidFill>
                <a:latin typeface="Avenir Next LT Pro" panose="020B0504020202020204" pitchFamily="34" charset="77"/>
              </a:rPr>
              <a:t>Quisque</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egestas</a:t>
            </a:r>
            <a:r>
              <a:rPr lang="en-US" sz="1500" dirty="0">
                <a:solidFill>
                  <a:srgbClr val="002A44"/>
                </a:solidFill>
                <a:latin typeface="Avenir Next LT Pro" panose="020B0504020202020204" pitchFamily="34" charset="77"/>
              </a:rPr>
              <a:t> diam in </a:t>
            </a:r>
            <a:r>
              <a:rPr lang="en-US" sz="1500" dirty="0" err="1">
                <a:solidFill>
                  <a:srgbClr val="002A44"/>
                </a:solidFill>
                <a:latin typeface="Avenir Next LT Pro" panose="020B0504020202020204" pitchFamily="34" charset="77"/>
              </a:rPr>
              <a:t>arcu</a:t>
            </a:r>
            <a:r>
              <a:rPr lang="en-US" sz="1500" dirty="0">
                <a:solidFill>
                  <a:srgbClr val="002A44"/>
                </a:solidFill>
                <a:latin typeface="Avenir Next LT Pro" panose="020B0504020202020204" pitchFamily="34" charset="77"/>
              </a:rPr>
              <a:t> cursus </a:t>
            </a:r>
            <a:r>
              <a:rPr lang="en-US" sz="1500" dirty="0" err="1">
                <a:solidFill>
                  <a:srgbClr val="002A44"/>
                </a:solidFill>
                <a:latin typeface="Avenir Next LT Pro" panose="020B0504020202020204" pitchFamily="34" charset="77"/>
              </a:rPr>
              <a:t>euismod</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quis</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viverra</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nibh</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Urna</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duis</a:t>
            </a:r>
            <a:r>
              <a:rPr lang="en-US" sz="1500" dirty="0">
                <a:solidFill>
                  <a:srgbClr val="002A44"/>
                </a:solidFill>
                <a:latin typeface="Avenir Next LT Pro" panose="020B0504020202020204" pitchFamily="34" charset="77"/>
              </a:rPr>
              <a:t> convallis convallis </a:t>
            </a:r>
            <a:r>
              <a:rPr lang="en-US" sz="1500" dirty="0" err="1">
                <a:solidFill>
                  <a:srgbClr val="002A44"/>
                </a:solidFill>
                <a:latin typeface="Avenir Next LT Pro" panose="020B0504020202020204" pitchFamily="34" charset="77"/>
              </a:rPr>
              <a:t>tellus</a:t>
            </a:r>
            <a:r>
              <a:rPr lang="en-US" sz="1500" dirty="0">
                <a:solidFill>
                  <a:srgbClr val="002A44"/>
                </a:solidFill>
                <a:latin typeface="Avenir Next LT Pro" panose="020B0504020202020204" pitchFamily="34" charset="77"/>
              </a:rPr>
              <a:t> id </a:t>
            </a:r>
            <a:r>
              <a:rPr lang="en-US" sz="1500" dirty="0" err="1">
                <a:solidFill>
                  <a:srgbClr val="002A44"/>
                </a:solidFill>
                <a:latin typeface="Avenir Next LT Pro" panose="020B0504020202020204" pitchFamily="34" charset="77"/>
              </a:rPr>
              <a:t>interdum</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velit</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laoreet</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Laoreet</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suspendisse</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interdum</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consectetur</a:t>
            </a:r>
            <a:r>
              <a:rPr lang="en-US" sz="1500" dirty="0">
                <a:solidFill>
                  <a:srgbClr val="002A44"/>
                </a:solidFill>
                <a:latin typeface="Avenir Next LT Pro" panose="020B0504020202020204" pitchFamily="34" charset="77"/>
              </a:rPr>
              <a:t> libero. Sit </a:t>
            </a:r>
            <a:r>
              <a:rPr lang="en-US" sz="1500" dirty="0" err="1">
                <a:solidFill>
                  <a:srgbClr val="002A44"/>
                </a:solidFill>
                <a:latin typeface="Avenir Next LT Pro" panose="020B0504020202020204" pitchFamily="34" charset="77"/>
              </a:rPr>
              <a:t>amet</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nisl</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suscipit</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adipiscing</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bibendum</a:t>
            </a:r>
            <a:r>
              <a:rPr lang="en-US" sz="1500" dirty="0">
                <a:solidFill>
                  <a:srgbClr val="002A44"/>
                </a:solidFill>
                <a:latin typeface="Avenir Next LT Pro" panose="020B0504020202020204" pitchFamily="34" charset="77"/>
              </a:rPr>
              <a:t> est. </a:t>
            </a:r>
            <a:r>
              <a:rPr lang="en-US" sz="1500" dirty="0" err="1">
                <a:solidFill>
                  <a:srgbClr val="002A44"/>
                </a:solidFill>
                <a:latin typeface="Avenir Next LT Pro" panose="020B0504020202020204" pitchFamily="34" charset="77"/>
              </a:rPr>
              <a:t>Amet</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nisl</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suscipit</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adipiscing</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bibendum</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Imperdiet</a:t>
            </a:r>
            <a:r>
              <a:rPr lang="en-US" sz="1500" dirty="0">
                <a:solidFill>
                  <a:srgbClr val="002A44"/>
                </a:solidFill>
                <a:latin typeface="Avenir Next LT Pro" panose="020B0504020202020204" pitchFamily="34" charset="77"/>
              </a:rPr>
              <a:t> dui </a:t>
            </a:r>
            <a:r>
              <a:rPr lang="en-US" sz="1500" dirty="0" err="1">
                <a:solidFill>
                  <a:srgbClr val="002A44"/>
                </a:solidFill>
                <a:latin typeface="Avenir Next LT Pro" panose="020B0504020202020204" pitchFamily="34" charset="77"/>
              </a:rPr>
              <a:t>accumsan</a:t>
            </a:r>
            <a:r>
              <a:rPr lang="en-US" sz="1500" dirty="0">
                <a:solidFill>
                  <a:srgbClr val="002A44"/>
                </a:solidFill>
                <a:latin typeface="Avenir Next LT Pro" panose="020B0504020202020204" pitchFamily="34" charset="77"/>
              </a:rPr>
              <a:t> sit </a:t>
            </a:r>
            <a:r>
              <a:rPr lang="en-US" sz="1500" dirty="0" err="1">
                <a:solidFill>
                  <a:srgbClr val="002A44"/>
                </a:solidFill>
                <a:latin typeface="Avenir Next LT Pro" panose="020B0504020202020204" pitchFamily="34" charset="77"/>
              </a:rPr>
              <a:t>amet</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nulla</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facilisi</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morbi</a:t>
            </a:r>
            <a:r>
              <a:rPr lang="en-US" sz="1500" dirty="0">
                <a:solidFill>
                  <a:srgbClr val="002A44"/>
                </a:solidFill>
                <a:latin typeface="Avenir Next LT Pro" panose="020B0504020202020204" pitchFamily="34" charset="77"/>
              </a:rPr>
              <a:t> tempus </a:t>
            </a:r>
            <a:r>
              <a:rPr lang="en-US" sz="1500" dirty="0" err="1">
                <a:solidFill>
                  <a:srgbClr val="002A44"/>
                </a:solidFill>
                <a:latin typeface="Avenir Next LT Pro" panose="020B0504020202020204" pitchFamily="34" charset="77"/>
              </a:rPr>
              <a:t>iaculis</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Nulla</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porttitor</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massa</a:t>
            </a:r>
            <a:r>
              <a:rPr lang="en-US" sz="1500" dirty="0">
                <a:solidFill>
                  <a:srgbClr val="002A44"/>
                </a:solidFill>
                <a:latin typeface="Avenir Next LT Pro" panose="020B0504020202020204" pitchFamily="34" charset="77"/>
              </a:rPr>
              <a:t> id </a:t>
            </a:r>
            <a:r>
              <a:rPr lang="en-US" sz="1500" dirty="0" err="1">
                <a:solidFill>
                  <a:srgbClr val="002A44"/>
                </a:solidFill>
                <a:latin typeface="Avenir Next LT Pro" panose="020B0504020202020204" pitchFamily="34" charset="77"/>
              </a:rPr>
              <a:t>neque</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aliquam</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eiusmod</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tempor</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incididunt</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ut</a:t>
            </a:r>
            <a:r>
              <a:rPr lang="en-US" sz="1500" dirty="0">
                <a:solidFill>
                  <a:srgbClr val="002A44"/>
                </a:solidFill>
                <a:latin typeface="Avenir Next LT Pro" panose="020B0504020202020204" pitchFamily="34" charset="77"/>
              </a:rPr>
              <a:t> labore et dolore magna </a:t>
            </a:r>
            <a:r>
              <a:rPr lang="en-US" sz="1500" dirty="0" err="1">
                <a:solidFill>
                  <a:srgbClr val="002A44"/>
                </a:solidFill>
                <a:latin typeface="Avenir Next LT Pro" panose="020B0504020202020204" pitchFamily="34" charset="77"/>
              </a:rPr>
              <a:t>aliqua</a:t>
            </a:r>
            <a:r>
              <a:rPr lang="en-US" sz="1500" dirty="0">
                <a:solidFill>
                  <a:srgbClr val="002A44"/>
                </a:solidFill>
                <a:latin typeface="Avenir Next LT Pro" panose="020B0504020202020204" pitchFamily="34" charset="77"/>
              </a:rPr>
              <a:t>. Convallis a </a:t>
            </a:r>
            <a:r>
              <a:rPr lang="en-US" sz="1500" dirty="0" err="1">
                <a:solidFill>
                  <a:srgbClr val="002A44"/>
                </a:solidFill>
                <a:latin typeface="Avenir Next LT Pro" panose="020B0504020202020204" pitchFamily="34" charset="77"/>
              </a:rPr>
              <a:t>cras</a:t>
            </a:r>
            <a:r>
              <a:rPr lang="en-US" sz="1500" dirty="0">
                <a:solidFill>
                  <a:srgbClr val="002A44"/>
                </a:solidFill>
                <a:latin typeface="Avenir Next LT Pro" panose="020B0504020202020204" pitchFamily="34" charset="77"/>
              </a:rPr>
              <a:t> semper auctor </a:t>
            </a:r>
            <a:r>
              <a:rPr lang="en-US" sz="1500" dirty="0" err="1">
                <a:solidFill>
                  <a:srgbClr val="002A44"/>
                </a:solidFill>
                <a:latin typeface="Avenir Next LT Pro" panose="020B0504020202020204" pitchFamily="34" charset="77"/>
              </a:rPr>
              <a:t>neque</a:t>
            </a:r>
            <a:r>
              <a:rPr lang="en-US" sz="1500" dirty="0">
                <a:solidFill>
                  <a:srgbClr val="002A44"/>
                </a:solidFill>
                <a:latin typeface="Avenir Next LT Pro" panose="020B0504020202020204" pitchFamily="34" charset="77"/>
              </a:rPr>
              <a:t>. Pulvinar </a:t>
            </a:r>
            <a:r>
              <a:rPr lang="en-US" sz="1500" dirty="0" err="1">
                <a:solidFill>
                  <a:srgbClr val="002A44"/>
                </a:solidFill>
                <a:latin typeface="Avenir Next LT Pro" panose="020B0504020202020204" pitchFamily="34" charset="77"/>
              </a:rPr>
              <a:t>neque</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laoreet</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suspendisse</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interdum</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consectetur</a:t>
            </a:r>
            <a:r>
              <a:rPr lang="en-US" sz="1500" dirty="0">
                <a:solidFill>
                  <a:srgbClr val="002A44"/>
                </a:solidFill>
                <a:latin typeface="Avenir Next LT Pro" panose="020B0504020202020204" pitchFamily="34" charset="77"/>
              </a:rPr>
              <a:t> libero id </a:t>
            </a:r>
            <a:r>
              <a:rPr lang="en-US" sz="1500" dirty="0" err="1">
                <a:solidFill>
                  <a:srgbClr val="002A44"/>
                </a:solidFill>
                <a:latin typeface="Avenir Next LT Pro" panose="020B0504020202020204" pitchFamily="34" charset="77"/>
              </a:rPr>
              <a:t>faucibus</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nisl</a:t>
            </a:r>
            <a:r>
              <a:rPr lang="en-US" sz="1500" dirty="0">
                <a:solidFill>
                  <a:srgbClr val="002A44"/>
                </a:solidFill>
                <a:latin typeface="Avenir Next LT Pro" panose="020B0504020202020204" pitchFamily="34" charset="77"/>
              </a:rPr>
              <a:t>. Lacus </a:t>
            </a:r>
            <a:r>
              <a:rPr lang="en-US" sz="1500" dirty="0" err="1">
                <a:solidFill>
                  <a:srgbClr val="002A44"/>
                </a:solidFill>
                <a:latin typeface="Avenir Next LT Pro" panose="020B0504020202020204" pitchFamily="34" charset="77"/>
              </a:rPr>
              <a:t>suspendisse</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faucibus</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interdum</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posuere</a:t>
            </a:r>
            <a:r>
              <a:rPr lang="en-US" sz="1500" dirty="0">
                <a:solidFill>
                  <a:srgbClr val="002A44"/>
                </a:solidFill>
                <a:latin typeface="Avenir Next LT Pro" panose="020B0504020202020204" pitchFamily="34" charset="77"/>
              </a:rPr>
              <a:t>. Pharetra magna ac </a:t>
            </a:r>
            <a:r>
              <a:rPr lang="en-US" sz="1500" dirty="0" err="1">
                <a:solidFill>
                  <a:srgbClr val="002A44"/>
                </a:solidFill>
                <a:latin typeface="Avenir Next LT Pro" panose="020B0504020202020204" pitchFamily="34" charset="77"/>
              </a:rPr>
              <a:t>placerat</a:t>
            </a:r>
            <a:r>
              <a:rPr lang="en-US" sz="1500" dirty="0">
                <a:solidFill>
                  <a:srgbClr val="002A44"/>
                </a:solidFill>
                <a:latin typeface="Avenir Next LT Pro" panose="020B0504020202020204" pitchFamily="34" charset="77"/>
              </a:rPr>
              <a:t> vestibulum </a:t>
            </a:r>
            <a:r>
              <a:rPr lang="en-US" sz="1500" dirty="0" err="1">
                <a:solidFill>
                  <a:srgbClr val="002A44"/>
                </a:solidFill>
                <a:latin typeface="Avenir Next LT Pro" panose="020B0504020202020204" pitchFamily="34" charset="77"/>
              </a:rPr>
              <a:t>lectus</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mauris</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ultrices</a:t>
            </a:r>
            <a:r>
              <a:rPr lang="en-US" sz="1500" dirty="0">
                <a:solidFill>
                  <a:srgbClr val="002A44"/>
                </a:solidFill>
                <a:latin typeface="Avenir Next LT Pro" panose="020B0504020202020204" pitchFamily="34" charset="77"/>
              </a:rPr>
              <a:t> eros in. ​</a:t>
            </a:r>
          </a:p>
        </p:txBody>
      </p:sp>
      <p:pic>
        <p:nvPicPr>
          <p:cNvPr id="2" name="Picture 1">
            <a:extLst>
              <a:ext uri="{FF2B5EF4-FFF2-40B4-BE49-F238E27FC236}">
                <a16:creationId xmlns:a16="http://schemas.microsoft.com/office/drawing/2014/main" id="{5FBE5B15-D835-7970-1099-519002C0458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0207" r="10207"/>
          <a:stretch/>
        </p:blipFill>
        <p:spPr>
          <a:xfrm>
            <a:off x="11241081" y="192281"/>
            <a:ext cx="684219" cy="938919"/>
          </a:xfrm>
          <a:prstGeom prst="rect">
            <a:avLst/>
          </a:prstGeom>
        </p:spPr>
      </p:pic>
      <p:sp>
        <p:nvSpPr>
          <p:cNvPr id="4" name="TextBox 3">
            <a:extLst>
              <a:ext uri="{FF2B5EF4-FFF2-40B4-BE49-F238E27FC236}">
                <a16:creationId xmlns:a16="http://schemas.microsoft.com/office/drawing/2014/main" id="{188CACF8-A4BE-6859-8F18-185D96C8E44F}"/>
              </a:ext>
            </a:extLst>
          </p:cNvPr>
          <p:cNvSpPr txBox="1">
            <a:spLocks noGrp="1" noRot="1" noMove="1" noResize="1" noEditPoints="1" noAdjustHandles="1" noChangeArrowheads="1" noChangeShapeType="1"/>
          </p:cNvSpPr>
          <p:nvPr userDrawn="1"/>
        </p:nvSpPr>
        <p:spPr>
          <a:xfrm>
            <a:off x="11535507" y="6373790"/>
            <a:ext cx="389793" cy="276999"/>
          </a:xfrm>
          <a:prstGeom prst="rect">
            <a:avLst/>
          </a:prstGeom>
          <a:solidFill>
            <a:schemeClr val="bg1"/>
          </a:solidFill>
        </p:spPr>
        <p:txBody>
          <a:bodyPr wrap="square" rtlCol="0">
            <a:spAutoFit/>
          </a:bodyPr>
          <a:lstStyle/>
          <a:p>
            <a:pPr algn="r"/>
            <a:fld id="{230F65BF-F46A-874A-8AE2-C7EA166CF919}" type="slidenum">
              <a:rPr lang="en-US" sz="1200" smtClean="0">
                <a:solidFill>
                  <a:srgbClr val="828E99">
                    <a:alpha val="73000"/>
                  </a:srgbClr>
                </a:solidFill>
                <a:latin typeface="Avenir Next LT Pro" panose="020B0504020202020204" pitchFamily="34" charset="77"/>
              </a:rPr>
              <a:t>‹#›</a:t>
            </a:fld>
            <a:endParaRPr lang="en-US" sz="1200" dirty="0">
              <a:solidFill>
                <a:srgbClr val="828E99">
                  <a:alpha val="73000"/>
                </a:srgbClr>
              </a:solidFill>
              <a:latin typeface="Avenir Next LT Pro" panose="020B0504020202020204" pitchFamily="34" charset="77"/>
            </a:endParaRPr>
          </a:p>
        </p:txBody>
      </p:sp>
      <p:sp>
        <p:nvSpPr>
          <p:cNvPr id="13" name="Round Single Corner Rectangle 12">
            <a:extLst>
              <a:ext uri="{FF2B5EF4-FFF2-40B4-BE49-F238E27FC236}">
                <a16:creationId xmlns:a16="http://schemas.microsoft.com/office/drawing/2014/main" id="{7020584C-BE3F-727B-977D-965B7B14628A}"/>
              </a:ext>
            </a:extLst>
          </p:cNvPr>
          <p:cNvSpPr/>
          <p:nvPr userDrawn="1"/>
        </p:nvSpPr>
        <p:spPr>
          <a:xfrm>
            <a:off x="-12701" y="6773512"/>
            <a:ext cx="12214225" cy="109202"/>
          </a:xfrm>
          <a:prstGeom prst="round1Rect">
            <a:avLst>
              <a:gd name="adj" fmla="val 50000"/>
            </a:avLst>
          </a:prstGeom>
          <a:solidFill>
            <a:srgbClr val="002A4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F4EF6B02-3FBA-8D20-402F-90073A09FF6B}"/>
              </a:ext>
            </a:extLst>
          </p:cNvPr>
          <p:cNvSpPr>
            <a:spLocks noGrp="1"/>
          </p:cNvSpPr>
          <p:nvPr>
            <p:ph type="title"/>
          </p:nvPr>
        </p:nvSpPr>
        <p:spPr/>
        <p:txBody>
          <a:bodyPr/>
          <a:lstStyle/>
          <a:p>
            <a:r>
              <a:rPr lang="en-US" dirty="0"/>
              <a:t>Click to edit Master title style</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36187AEF-0663-7D77-4AA3-2865F25060E8}"/>
                  </a:ext>
                </a:extLst>
              </p:cNvPr>
              <p:cNvSpPr txBox="1">
                <a:spLocks/>
              </p:cNvSpPr>
              <p:nvPr userDrawn="1"/>
            </p:nvSpPr>
            <p:spPr>
              <a:xfrm>
                <a:off x="8250580" y="6350028"/>
                <a:ext cx="3054001" cy="246221"/>
              </a:xfrm>
              <a:prstGeom prst="rect">
                <a:avLst/>
              </a:prstGeom>
              <a:solidFill>
                <a:schemeClr val="bg1"/>
              </a:solidFill>
            </p:spPr>
            <p:txBody>
              <a:bodyPr wrap="square" rtlCol="0">
                <a:spAutoFit/>
              </a:bodyPr>
              <a:lstStyle/>
              <a:p>
                <a:pPr algn="r"/>
                <a14:m>
                  <m:oMath xmlns:m="http://schemas.openxmlformats.org/officeDocument/2006/math">
                    <m:r>
                      <a:rPr lang="en-US" sz="1000" b="0" i="1" smtClean="0">
                        <a:solidFill>
                          <a:srgbClr val="828E99">
                            <a:alpha val="73000"/>
                          </a:srgbClr>
                        </a:solidFill>
                        <a:latin typeface="Cambria Math" panose="02040503050406030204" pitchFamily="18" charset="0"/>
                      </a:rPr>
                      <m:t>©</m:t>
                    </m:r>
                  </m:oMath>
                </a14:m>
                <a:r>
                  <a:rPr lang="en-US" sz="1000" dirty="0">
                    <a:solidFill>
                      <a:srgbClr val="828E99">
                        <a:alpha val="73000"/>
                      </a:srgbClr>
                    </a:solidFill>
                    <a:latin typeface="Avenir Next LT Pro" panose="020B0504020202020204" pitchFamily="34" charset="77"/>
                  </a:rPr>
                  <a:t> 2024 MRCT Center, CC BY-NC-SA 4.0 license.</a:t>
                </a:r>
              </a:p>
            </p:txBody>
          </p:sp>
        </mc:Choice>
        <mc:Fallback xmlns="">
          <p:sp>
            <p:nvSpPr>
              <p:cNvPr id="8" name="TextBox 7">
                <a:extLst>
                  <a:ext uri="{FF2B5EF4-FFF2-40B4-BE49-F238E27FC236}">
                    <a16:creationId xmlns:a16="http://schemas.microsoft.com/office/drawing/2014/main" id="{36187AEF-0663-7D77-4AA3-2865F25060E8}"/>
                  </a:ext>
                </a:extLst>
              </p:cNvPr>
              <p:cNvSpPr txBox="1">
                <a:spLocks noRot="1" noChangeAspect="1" noMove="1" noResize="1" noEditPoints="1" noAdjustHandles="1" noChangeArrowheads="1" noChangeShapeType="1" noTextEdit="1"/>
              </p:cNvSpPr>
              <p:nvPr userDrawn="1"/>
            </p:nvSpPr>
            <p:spPr>
              <a:xfrm>
                <a:off x="8250580" y="6350028"/>
                <a:ext cx="3054001" cy="246221"/>
              </a:xfrm>
              <a:prstGeom prst="rect">
                <a:avLst/>
              </a:prstGeom>
              <a:blipFill>
                <a:blip r:embed="rId4"/>
                <a:stretch>
                  <a:fillRect b="-10000"/>
                </a:stretch>
              </a:blipFill>
            </p:spPr>
            <p:txBody>
              <a:bodyPr/>
              <a:lstStyle/>
              <a:p>
                <a:r>
                  <a:rPr lang="en-US">
                    <a:noFill/>
                  </a:rPr>
                  <a:t> </a:t>
                </a:r>
              </a:p>
            </p:txBody>
          </p:sp>
        </mc:Fallback>
      </mc:AlternateContent>
    </p:spTree>
    <p:extLst>
      <p:ext uri="{BB962C8B-B14F-4D97-AF65-F5344CB8AC3E}">
        <p14:creationId xmlns:p14="http://schemas.microsoft.com/office/powerpoint/2010/main" val="821136678"/>
      </p:ext>
    </p:extLst>
  </p:cSld>
  <p:clrMapOvr>
    <a:masterClrMapping/>
  </p:clrMapOvr>
  <p:extLst>
    <p:ext uri="{DCECCB84-F9BA-43D5-87BE-67443E8EF086}">
      <p15:sldGuideLst xmlns:p15="http://schemas.microsoft.com/office/powerpoint/2012/main">
        <p15:guide id="1" orient="horz" userDrawn="1">
          <p15:clr>
            <a:srgbClr val="FBAE40"/>
          </p15:clr>
        </p15:guide>
        <p15:guide id="2"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eader and Subheader">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02DDB19A-FAC6-568E-EE9B-C96B4FBC13C8}"/>
              </a:ext>
            </a:extLst>
          </p:cNvPr>
          <p:cNvSpPr>
            <a:spLocks noGrp="1"/>
          </p:cNvSpPr>
          <p:nvPr>
            <p:ph type="body" sz="quarter" idx="11" hasCustomPrompt="1"/>
          </p:nvPr>
        </p:nvSpPr>
        <p:spPr>
          <a:xfrm>
            <a:off x="381000" y="945523"/>
            <a:ext cx="5758948" cy="417094"/>
          </a:xfrm>
          <a:prstGeom prst="rect">
            <a:avLst/>
          </a:prstGeom>
        </p:spPr>
        <p:txBody>
          <a:bodyPr/>
          <a:lstStyle>
            <a:lvl1pPr>
              <a:defRPr sz="2400"/>
            </a:lvl1pPr>
          </a:lstStyle>
          <a:p>
            <a:pPr lvl="0"/>
            <a:r>
              <a:rPr lang="en-US" dirty="0"/>
              <a:t>Slide Sub-header</a:t>
            </a:r>
          </a:p>
        </p:txBody>
      </p:sp>
      <p:sp>
        <p:nvSpPr>
          <p:cNvPr id="11" name="Text Placeholder 10">
            <a:extLst>
              <a:ext uri="{FF2B5EF4-FFF2-40B4-BE49-F238E27FC236}">
                <a16:creationId xmlns:a16="http://schemas.microsoft.com/office/drawing/2014/main" id="{A8318101-C756-E11B-C1A8-42864B92FB52}"/>
              </a:ext>
            </a:extLst>
          </p:cNvPr>
          <p:cNvSpPr>
            <a:spLocks noGrp="1"/>
          </p:cNvSpPr>
          <p:nvPr>
            <p:ph type="body" sz="quarter" idx="10" hasCustomPrompt="1"/>
          </p:nvPr>
        </p:nvSpPr>
        <p:spPr>
          <a:xfrm>
            <a:off x="900449" y="1614770"/>
            <a:ext cx="8628562" cy="4064135"/>
          </a:xfrm>
          <a:prstGeom prst="rect">
            <a:avLst/>
          </a:prstGeom>
        </p:spPr>
        <p:txBody>
          <a:bodyPr/>
          <a:lstStyle>
            <a:lvl1pPr>
              <a:lnSpc>
                <a:spcPct val="110000"/>
              </a:lnSpc>
              <a:spcBef>
                <a:spcPts val="0"/>
              </a:spcBef>
              <a:spcAft>
                <a:spcPts val="1400"/>
              </a:spcAft>
              <a:defRPr/>
            </a:lvl1pPr>
          </a:lstStyle>
          <a:p>
            <a:pPr>
              <a:lnSpc>
                <a:spcPct val="110000"/>
              </a:lnSpc>
              <a:spcAft>
                <a:spcPts val="1400"/>
              </a:spcAft>
            </a:pPr>
            <a:r>
              <a:rPr lang="en-US" sz="1500" dirty="0">
                <a:solidFill>
                  <a:srgbClr val="002A44"/>
                </a:solidFill>
                <a:latin typeface="Avenir Next LT Pro" panose="020B0504020202020204" pitchFamily="34" charset="77"/>
              </a:rPr>
              <a:t>Write Text Here:</a:t>
            </a:r>
          </a:p>
          <a:p>
            <a:pPr>
              <a:lnSpc>
                <a:spcPct val="110000"/>
              </a:lnSpc>
              <a:spcAft>
                <a:spcPts val="1400"/>
              </a:spcAft>
            </a:pPr>
            <a:r>
              <a:rPr lang="en-US" sz="1500" dirty="0">
                <a:solidFill>
                  <a:srgbClr val="002A44"/>
                </a:solidFill>
                <a:latin typeface="Avenir Next LT Pro" panose="020B0504020202020204" pitchFamily="34" charset="77"/>
              </a:rPr>
              <a:t>When you need to add a sub-header, use the second guideline from the top to start your body type. This gives breathing space between your header section and your body type.</a:t>
            </a:r>
          </a:p>
          <a:p>
            <a:pPr>
              <a:lnSpc>
                <a:spcPct val="110000"/>
              </a:lnSpc>
              <a:spcAft>
                <a:spcPts val="1400"/>
              </a:spcAft>
            </a:pPr>
            <a:r>
              <a:rPr lang="en-US" sz="1500" dirty="0">
                <a:solidFill>
                  <a:srgbClr val="002A44"/>
                </a:solidFill>
                <a:latin typeface="Avenir Next LT Pro" panose="020B0504020202020204" pitchFamily="34" charset="77"/>
              </a:rPr>
              <a:t>Try to not have your text go the full width of the slide. The longer the sentence, the longer a reader has to go without a mental pause. For all text slides, try to pull in the text (always from the right) to be about ¾ the length of the allotted text area.</a:t>
            </a:r>
          </a:p>
          <a:p>
            <a:pPr>
              <a:lnSpc>
                <a:spcPct val="110000"/>
              </a:lnSpc>
              <a:spcAft>
                <a:spcPts val="1400"/>
              </a:spcAft>
            </a:pPr>
            <a:r>
              <a:rPr lang="en-US" sz="1500" dirty="0">
                <a:solidFill>
                  <a:srgbClr val="002A44"/>
                </a:solidFill>
                <a:latin typeface="Avenir Next LT Pro" panose="020B0504020202020204" pitchFamily="34" charset="77"/>
              </a:rPr>
              <a:t>Ac </a:t>
            </a:r>
            <a:r>
              <a:rPr lang="en-US" sz="1500" dirty="0" err="1">
                <a:solidFill>
                  <a:srgbClr val="002A44"/>
                </a:solidFill>
                <a:latin typeface="Avenir Next LT Pro" panose="020B0504020202020204" pitchFamily="34" charset="77"/>
              </a:rPr>
              <a:t>feugiat</a:t>
            </a:r>
            <a:r>
              <a:rPr lang="en-US" sz="1500" dirty="0">
                <a:solidFill>
                  <a:srgbClr val="002A44"/>
                </a:solidFill>
                <a:latin typeface="Avenir Next LT Pro" panose="020B0504020202020204" pitchFamily="34" charset="77"/>
              </a:rPr>
              <a:t> sed </a:t>
            </a:r>
            <a:r>
              <a:rPr lang="en-US" sz="1500" dirty="0" err="1">
                <a:solidFill>
                  <a:srgbClr val="002A44"/>
                </a:solidFill>
                <a:latin typeface="Avenir Next LT Pro" panose="020B0504020202020204" pitchFamily="34" charset="77"/>
              </a:rPr>
              <a:t>lectus</a:t>
            </a:r>
            <a:r>
              <a:rPr lang="en-US" sz="1500" dirty="0">
                <a:solidFill>
                  <a:srgbClr val="002A44"/>
                </a:solidFill>
                <a:latin typeface="Avenir Next LT Pro" panose="020B0504020202020204" pitchFamily="34" charset="77"/>
              </a:rPr>
              <a:t> vestibulum. Vestibulum </a:t>
            </a:r>
            <a:r>
              <a:rPr lang="en-US" sz="1500" dirty="0" err="1">
                <a:solidFill>
                  <a:srgbClr val="002A44"/>
                </a:solidFill>
                <a:latin typeface="Avenir Next LT Pro" panose="020B0504020202020204" pitchFamily="34" charset="77"/>
              </a:rPr>
              <a:t>lectus</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mauris</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ultrices</a:t>
            </a:r>
            <a:r>
              <a:rPr lang="en-US" sz="1500" dirty="0">
                <a:solidFill>
                  <a:srgbClr val="002A44"/>
                </a:solidFill>
                <a:latin typeface="Avenir Next LT Pro" panose="020B0504020202020204" pitchFamily="34" charset="77"/>
              </a:rPr>
              <a:t> eros in. </a:t>
            </a:r>
            <a:r>
              <a:rPr lang="en-US" sz="1500" dirty="0" err="1">
                <a:solidFill>
                  <a:srgbClr val="002A44"/>
                </a:solidFill>
                <a:latin typeface="Avenir Next LT Pro" panose="020B0504020202020204" pitchFamily="34" charset="77"/>
              </a:rPr>
              <a:t>Quisque</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egestas</a:t>
            </a:r>
            <a:r>
              <a:rPr lang="en-US" sz="1500" dirty="0">
                <a:solidFill>
                  <a:srgbClr val="002A44"/>
                </a:solidFill>
                <a:latin typeface="Avenir Next LT Pro" panose="020B0504020202020204" pitchFamily="34" charset="77"/>
              </a:rPr>
              <a:t> diam in </a:t>
            </a:r>
            <a:r>
              <a:rPr lang="en-US" sz="1500" dirty="0" err="1">
                <a:solidFill>
                  <a:srgbClr val="002A44"/>
                </a:solidFill>
                <a:latin typeface="Avenir Next LT Pro" panose="020B0504020202020204" pitchFamily="34" charset="77"/>
              </a:rPr>
              <a:t>arcu</a:t>
            </a:r>
            <a:r>
              <a:rPr lang="en-US" sz="1500" dirty="0">
                <a:solidFill>
                  <a:srgbClr val="002A44"/>
                </a:solidFill>
                <a:latin typeface="Avenir Next LT Pro" panose="020B0504020202020204" pitchFamily="34" charset="77"/>
              </a:rPr>
              <a:t> cursus </a:t>
            </a:r>
            <a:r>
              <a:rPr lang="en-US" sz="1500" dirty="0" err="1">
                <a:solidFill>
                  <a:srgbClr val="002A44"/>
                </a:solidFill>
                <a:latin typeface="Avenir Next LT Pro" panose="020B0504020202020204" pitchFamily="34" charset="77"/>
              </a:rPr>
              <a:t>euismod</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quis</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viverra</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nibh</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Urna</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duis</a:t>
            </a:r>
            <a:r>
              <a:rPr lang="en-US" sz="1500" dirty="0">
                <a:solidFill>
                  <a:srgbClr val="002A44"/>
                </a:solidFill>
                <a:latin typeface="Avenir Next LT Pro" panose="020B0504020202020204" pitchFamily="34" charset="77"/>
              </a:rPr>
              <a:t> convallis convallis </a:t>
            </a:r>
            <a:r>
              <a:rPr lang="en-US" sz="1500" dirty="0" err="1">
                <a:solidFill>
                  <a:srgbClr val="002A44"/>
                </a:solidFill>
                <a:latin typeface="Avenir Next LT Pro" panose="020B0504020202020204" pitchFamily="34" charset="77"/>
              </a:rPr>
              <a:t>tellus</a:t>
            </a:r>
            <a:r>
              <a:rPr lang="en-US" sz="1500" dirty="0">
                <a:solidFill>
                  <a:srgbClr val="002A44"/>
                </a:solidFill>
                <a:latin typeface="Avenir Next LT Pro" panose="020B0504020202020204" pitchFamily="34" charset="77"/>
              </a:rPr>
              <a:t> id </a:t>
            </a:r>
            <a:r>
              <a:rPr lang="en-US" sz="1500" dirty="0" err="1">
                <a:solidFill>
                  <a:srgbClr val="002A44"/>
                </a:solidFill>
                <a:latin typeface="Avenir Next LT Pro" panose="020B0504020202020204" pitchFamily="34" charset="77"/>
              </a:rPr>
              <a:t>interdum</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velit</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laoreet</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Laoreet</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suspendisse</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interdum</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consectetur</a:t>
            </a:r>
            <a:r>
              <a:rPr lang="en-US" sz="1500" dirty="0">
                <a:solidFill>
                  <a:srgbClr val="002A44"/>
                </a:solidFill>
                <a:latin typeface="Avenir Next LT Pro" panose="020B0504020202020204" pitchFamily="34" charset="77"/>
              </a:rPr>
              <a:t> libero. Sit </a:t>
            </a:r>
            <a:r>
              <a:rPr lang="en-US" sz="1500" dirty="0" err="1">
                <a:solidFill>
                  <a:srgbClr val="002A44"/>
                </a:solidFill>
                <a:latin typeface="Avenir Next LT Pro" panose="020B0504020202020204" pitchFamily="34" charset="77"/>
              </a:rPr>
              <a:t>amet</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nisl</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suscipit</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adipiscing</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bibendum</a:t>
            </a:r>
            <a:r>
              <a:rPr lang="en-US" sz="1500" dirty="0">
                <a:solidFill>
                  <a:srgbClr val="002A44"/>
                </a:solidFill>
                <a:latin typeface="Avenir Next LT Pro" panose="020B0504020202020204" pitchFamily="34" charset="77"/>
              </a:rPr>
              <a:t> est. </a:t>
            </a:r>
            <a:r>
              <a:rPr lang="en-US" sz="1500" dirty="0" err="1">
                <a:solidFill>
                  <a:srgbClr val="002A44"/>
                </a:solidFill>
                <a:latin typeface="Avenir Next LT Pro" panose="020B0504020202020204" pitchFamily="34" charset="77"/>
              </a:rPr>
              <a:t>Amet</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nisl</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suscipit</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adipiscing</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bibendum</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Imperdiet</a:t>
            </a:r>
            <a:r>
              <a:rPr lang="en-US" sz="1500" dirty="0">
                <a:solidFill>
                  <a:srgbClr val="002A44"/>
                </a:solidFill>
                <a:latin typeface="Avenir Next LT Pro" panose="020B0504020202020204" pitchFamily="34" charset="77"/>
              </a:rPr>
              <a:t> dui </a:t>
            </a:r>
            <a:r>
              <a:rPr lang="en-US" sz="1500" dirty="0" err="1">
                <a:solidFill>
                  <a:srgbClr val="002A44"/>
                </a:solidFill>
                <a:latin typeface="Avenir Next LT Pro" panose="020B0504020202020204" pitchFamily="34" charset="77"/>
              </a:rPr>
              <a:t>accumsan</a:t>
            </a:r>
            <a:r>
              <a:rPr lang="en-US" sz="1500" dirty="0">
                <a:solidFill>
                  <a:srgbClr val="002A44"/>
                </a:solidFill>
                <a:latin typeface="Avenir Next LT Pro" panose="020B0504020202020204" pitchFamily="34" charset="77"/>
              </a:rPr>
              <a:t> sit </a:t>
            </a:r>
            <a:r>
              <a:rPr lang="en-US" sz="1500" dirty="0" err="1">
                <a:solidFill>
                  <a:srgbClr val="002A44"/>
                </a:solidFill>
                <a:latin typeface="Avenir Next LT Pro" panose="020B0504020202020204" pitchFamily="34" charset="77"/>
              </a:rPr>
              <a:t>amet</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nulla</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facilisi</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morbi</a:t>
            </a:r>
            <a:r>
              <a:rPr lang="en-US" sz="1500" dirty="0">
                <a:solidFill>
                  <a:srgbClr val="002A44"/>
                </a:solidFill>
                <a:latin typeface="Avenir Next LT Pro" panose="020B0504020202020204" pitchFamily="34" charset="77"/>
              </a:rPr>
              <a:t> tempus </a:t>
            </a:r>
            <a:r>
              <a:rPr lang="en-US" sz="1500" dirty="0" err="1">
                <a:solidFill>
                  <a:srgbClr val="002A44"/>
                </a:solidFill>
                <a:latin typeface="Avenir Next LT Pro" panose="020B0504020202020204" pitchFamily="34" charset="77"/>
              </a:rPr>
              <a:t>iaculis</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Nulla</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porttitor</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massa</a:t>
            </a:r>
            <a:r>
              <a:rPr lang="en-US" sz="1500" dirty="0">
                <a:solidFill>
                  <a:srgbClr val="002A44"/>
                </a:solidFill>
                <a:latin typeface="Avenir Next LT Pro" panose="020B0504020202020204" pitchFamily="34" charset="77"/>
              </a:rPr>
              <a:t> id </a:t>
            </a:r>
            <a:r>
              <a:rPr lang="en-US" sz="1500" dirty="0" err="1">
                <a:solidFill>
                  <a:srgbClr val="002A44"/>
                </a:solidFill>
                <a:latin typeface="Avenir Next LT Pro" panose="020B0504020202020204" pitchFamily="34" charset="77"/>
              </a:rPr>
              <a:t>neque</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aliquam</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eiusmod</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tempor</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incididunt</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ut</a:t>
            </a:r>
            <a:r>
              <a:rPr lang="en-US" sz="1500" dirty="0">
                <a:solidFill>
                  <a:srgbClr val="002A44"/>
                </a:solidFill>
                <a:latin typeface="Avenir Next LT Pro" panose="020B0504020202020204" pitchFamily="34" charset="77"/>
              </a:rPr>
              <a:t> labore et dolore magna </a:t>
            </a:r>
            <a:r>
              <a:rPr lang="en-US" sz="1500" dirty="0" err="1">
                <a:solidFill>
                  <a:srgbClr val="002A44"/>
                </a:solidFill>
                <a:latin typeface="Avenir Next LT Pro" panose="020B0504020202020204" pitchFamily="34" charset="77"/>
              </a:rPr>
              <a:t>aliqua</a:t>
            </a:r>
            <a:r>
              <a:rPr lang="en-US" sz="1500" dirty="0">
                <a:solidFill>
                  <a:srgbClr val="002A44"/>
                </a:solidFill>
                <a:latin typeface="Avenir Next LT Pro" panose="020B0504020202020204" pitchFamily="34" charset="77"/>
              </a:rPr>
              <a:t>. Convallis a </a:t>
            </a:r>
            <a:r>
              <a:rPr lang="en-US" sz="1500" dirty="0" err="1">
                <a:solidFill>
                  <a:srgbClr val="002A44"/>
                </a:solidFill>
                <a:latin typeface="Avenir Next LT Pro" panose="020B0504020202020204" pitchFamily="34" charset="77"/>
              </a:rPr>
              <a:t>cras</a:t>
            </a:r>
            <a:r>
              <a:rPr lang="en-US" sz="1500" dirty="0">
                <a:solidFill>
                  <a:srgbClr val="002A44"/>
                </a:solidFill>
                <a:latin typeface="Avenir Next LT Pro" panose="020B0504020202020204" pitchFamily="34" charset="77"/>
              </a:rPr>
              <a:t> semper auctor </a:t>
            </a:r>
            <a:r>
              <a:rPr lang="en-US" sz="1500" dirty="0" err="1">
                <a:solidFill>
                  <a:srgbClr val="002A44"/>
                </a:solidFill>
                <a:latin typeface="Avenir Next LT Pro" panose="020B0504020202020204" pitchFamily="34" charset="77"/>
              </a:rPr>
              <a:t>neque</a:t>
            </a:r>
            <a:r>
              <a:rPr lang="en-US" sz="1500" dirty="0">
                <a:solidFill>
                  <a:srgbClr val="002A44"/>
                </a:solidFill>
                <a:latin typeface="Avenir Next LT Pro" panose="020B0504020202020204" pitchFamily="34" charset="77"/>
              </a:rPr>
              <a:t>. Pulvinar </a:t>
            </a:r>
            <a:r>
              <a:rPr lang="en-US" sz="1500" dirty="0" err="1">
                <a:solidFill>
                  <a:srgbClr val="002A44"/>
                </a:solidFill>
                <a:latin typeface="Avenir Next LT Pro" panose="020B0504020202020204" pitchFamily="34" charset="77"/>
              </a:rPr>
              <a:t>neque</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laoreet</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suspendisse</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interdum</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consectetur</a:t>
            </a:r>
            <a:r>
              <a:rPr lang="en-US" sz="1500" dirty="0">
                <a:solidFill>
                  <a:srgbClr val="002A44"/>
                </a:solidFill>
                <a:latin typeface="Avenir Next LT Pro" panose="020B0504020202020204" pitchFamily="34" charset="77"/>
              </a:rPr>
              <a:t> libero id </a:t>
            </a:r>
            <a:r>
              <a:rPr lang="en-US" sz="1500" dirty="0" err="1">
                <a:solidFill>
                  <a:srgbClr val="002A44"/>
                </a:solidFill>
                <a:latin typeface="Avenir Next LT Pro" panose="020B0504020202020204" pitchFamily="34" charset="77"/>
              </a:rPr>
              <a:t>faucibus</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nisl</a:t>
            </a:r>
            <a:r>
              <a:rPr lang="en-US" sz="1500" dirty="0">
                <a:solidFill>
                  <a:srgbClr val="002A44"/>
                </a:solidFill>
                <a:latin typeface="Avenir Next LT Pro" panose="020B0504020202020204" pitchFamily="34" charset="77"/>
              </a:rPr>
              <a:t>. Lacus </a:t>
            </a:r>
            <a:r>
              <a:rPr lang="en-US" sz="1500" dirty="0" err="1">
                <a:solidFill>
                  <a:srgbClr val="002A44"/>
                </a:solidFill>
                <a:latin typeface="Avenir Next LT Pro" panose="020B0504020202020204" pitchFamily="34" charset="77"/>
              </a:rPr>
              <a:t>suspendisse</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faucibus</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interdum</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posuere</a:t>
            </a:r>
            <a:r>
              <a:rPr lang="en-US" sz="1500" dirty="0">
                <a:solidFill>
                  <a:srgbClr val="002A44"/>
                </a:solidFill>
                <a:latin typeface="Avenir Next LT Pro" panose="020B0504020202020204" pitchFamily="34" charset="77"/>
              </a:rPr>
              <a:t>. Pharetra magna ac </a:t>
            </a:r>
            <a:r>
              <a:rPr lang="en-US" sz="1500" dirty="0" err="1">
                <a:solidFill>
                  <a:srgbClr val="002A44"/>
                </a:solidFill>
                <a:latin typeface="Avenir Next LT Pro" panose="020B0504020202020204" pitchFamily="34" charset="77"/>
              </a:rPr>
              <a:t>placerat</a:t>
            </a:r>
            <a:r>
              <a:rPr lang="en-US" sz="1500" dirty="0">
                <a:solidFill>
                  <a:srgbClr val="002A44"/>
                </a:solidFill>
                <a:latin typeface="Avenir Next LT Pro" panose="020B0504020202020204" pitchFamily="34" charset="77"/>
              </a:rPr>
              <a:t> vestibulum </a:t>
            </a:r>
            <a:r>
              <a:rPr lang="en-US" sz="1500" dirty="0" err="1">
                <a:solidFill>
                  <a:srgbClr val="002A44"/>
                </a:solidFill>
                <a:latin typeface="Avenir Next LT Pro" panose="020B0504020202020204" pitchFamily="34" charset="77"/>
              </a:rPr>
              <a:t>lectus</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mauris</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ultrices</a:t>
            </a:r>
            <a:r>
              <a:rPr lang="en-US" sz="1500" dirty="0">
                <a:solidFill>
                  <a:srgbClr val="002A44"/>
                </a:solidFill>
                <a:latin typeface="Avenir Next LT Pro" panose="020B0504020202020204" pitchFamily="34" charset="77"/>
              </a:rPr>
              <a:t> eros in. ​</a:t>
            </a:r>
          </a:p>
        </p:txBody>
      </p:sp>
      <p:pic>
        <p:nvPicPr>
          <p:cNvPr id="2" name="Picture 1">
            <a:extLst>
              <a:ext uri="{FF2B5EF4-FFF2-40B4-BE49-F238E27FC236}">
                <a16:creationId xmlns:a16="http://schemas.microsoft.com/office/drawing/2014/main" id="{5FBE5B15-D835-7970-1099-519002C0458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0207" r="10207"/>
          <a:stretch/>
        </p:blipFill>
        <p:spPr>
          <a:xfrm>
            <a:off x="11241081" y="192281"/>
            <a:ext cx="684219" cy="938919"/>
          </a:xfrm>
          <a:prstGeom prst="rect">
            <a:avLst/>
          </a:prstGeom>
        </p:spPr>
      </p:pic>
      <p:sp>
        <p:nvSpPr>
          <p:cNvPr id="4" name="TextBox 3">
            <a:extLst>
              <a:ext uri="{FF2B5EF4-FFF2-40B4-BE49-F238E27FC236}">
                <a16:creationId xmlns:a16="http://schemas.microsoft.com/office/drawing/2014/main" id="{188CACF8-A4BE-6859-8F18-185D96C8E44F}"/>
              </a:ext>
            </a:extLst>
          </p:cNvPr>
          <p:cNvSpPr txBox="1">
            <a:spLocks noGrp="1" noRot="1" noMove="1" noResize="1" noEditPoints="1" noAdjustHandles="1" noChangeArrowheads="1" noChangeShapeType="1"/>
          </p:cNvSpPr>
          <p:nvPr userDrawn="1"/>
        </p:nvSpPr>
        <p:spPr>
          <a:xfrm>
            <a:off x="11535507" y="6373790"/>
            <a:ext cx="389793" cy="276999"/>
          </a:xfrm>
          <a:prstGeom prst="rect">
            <a:avLst/>
          </a:prstGeom>
          <a:solidFill>
            <a:schemeClr val="bg1"/>
          </a:solidFill>
        </p:spPr>
        <p:txBody>
          <a:bodyPr wrap="square" rtlCol="0">
            <a:spAutoFit/>
          </a:bodyPr>
          <a:lstStyle/>
          <a:p>
            <a:pPr algn="r"/>
            <a:fld id="{230F65BF-F46A-874A-8AE2-C7EA166CF919}" type="slidenum">
              <a:rPr lang="en-US" sz="1200" smtClean="0">
                <a:solidFill>
                  <a:srgbClr val="828E99">
                    <a:alpha val="73000"/>
                  </a:srgbClr>
                </a:solidFill>
                <a:latin typeface="Avenir Next LT Pro" panose="020B0504020202020204" pitchFamily="34" charset="77"/>
              </a:rPr>
              <a:t>‹#›</a:t>
            </a:fld>
            <a:endParaRPr lang="en-US" sz="1200" dirty="0">
              <a:solidFill>
                <a:srgbClr val="828E99">
                  <a:alpha val="73000"/>
                </a:srgbClr>
              </a:solidFill>
              <a:latin typeface="Avenir Next LT Pro" panose="020B0504020202020204" pitchFamily="34" charset="77"/>
            </a:endParaRPr>
          </a:p>
        </p:txBody>
      </p:sp>
      <p:sp>
        <p:nvSpPr>
          <p:cNvPr id="13" name="Round Single Corner Rectangle 12">
            <a:extLst>
              <a:ext uri="{FF2B5EF4-FFF2-40B4-BE49-F238E27FC236}">
                <a16:creationId xmlns:a16="http://schemas.microsoft.com/office/drawing/2014/main" id="{7020584C-BE3F-727B-977D-965B7B14628A}"/>
              </a:ext>
            </a:extLst>
          </p:cNvPr>
          <p:cNvSpPr/>
          <p:nvPr userDrawn="1"/>
        </p:nvSpPr>
        <p:spPr>
          <a:xfrm>
            <a:off x="-12701" y="6773512"/>
            <a:ext cx="12214225" cy="109202"/>
          </a:xfrm>
          <a:prstGeom prst="round1Rect">
            <a:avLst>
              <a:gd name="adj" fmla="val 50000"/>
            </a:avLst>
          </a:prstGeom>
          <a:solidFill>
            <a:srgbClr val="002A4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B899438F-68AB-9DF8-46F2-F954CD55AEFB}"/>
              </a:ext>
            </a:extLst>
          </p:cNvPr>
          <p:cNvSpPr>
            <a:spLocks noGrp="1"/>
          </p:cNvSpPr>
          <p:nvPr>
            <p:ph type="title"/>
          </p:nvPr>
        </p:nvSpPr>
        <p:spPr/>
        <p:txBody>
          <a:bodyPr/>
          <a:lstStyle/>
          <a:p>
            <a:r>
              <a:rPr lang="en-US"/>
              <a:t>Click to edit Master title style</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CB323EA5-125D-D193-EE20-26824C542640}"/>
                  </a:ext>
                </a:extLst>
              </p:cNvPr>
              <p:cNvSpPr txBox="1">
                <a:spLocks/>
              </p:cNvSpPr>
              <p:nvPr userDrawn="1"/>
            </p:nvSpPr>
            <p:spPr>
              <a:xfrm>
                <a:off x="8250580" y="6350028"/>
                <a:ext cx="3054001" cy="246221"/>
              </a:xfrm>
              <a:prstGeom prst="rect">
                <a:avLst/>
              </a:prstGeom>
              <a:solidFill>
                <a:schemeClr val="bg1"/>
              </a:solidFill>
            </p:spPr>
            <p:txBody>
              <a:bodyPr wrap="square" rtlCol="0">
                <a:spAutoFit/>
              </a:bodyPr>
              <a:lstStyle/>
              <a:p>
                <a:pPr algn="r"/>
                <a14:m>
                  <m:oMath xmlns:m="http://schemas.openxmlformats.org/officeDocument/2006/math">
                    <m:r>
                      <a:rPr lang="en-US" sz="1000" b="0" i="1" smtClean="0">
                        <a:solidFill>
                          <a:srgbClr val="828E99">
                            <a:alpha val="73000"/>
                          </a:srgbClr>
                        </a:solidFill>
                        <a:latin typeface="Cambria Math" panose="02040503050406030204" pitchFamily="18" charset="0"/>
                      </a:rPr>
                      <m:t>©</m:t>
                    </m:r>
                  </m:oMath>
                </a14:m>
                <a:r>
                  <a:rPr lang="en-US" sz="1000" dirty="0">
                    <a:solidFill>
                      <a:srgbClr val="828E99">
                        <a:alpha val="73000"/>
                      </a:srgbClr>
                    </a:solidFill>
                    <a:latin typeface="Avenir Next LT Pro" panose="020B0504020202020204" pitchFamily="34" charset="77"/>
                  </a:rPr>
                  <a:t> 2024 MRCT Center, CC BY-NC-SA 4.0 license.</a:t>
                </a:r>
              </a:p>
            </p:txBody>
          </p:sp>
        </mc:Choice>
        <mc:Fallback xmlns="">
          <p:sp>
            <p:nvSpPr>
              <p:cNvPr id="8" name="TextBox 7">
                <a:extLst>
                  <a:ext uri="{FF2B5EF4-FFF2-40B4-BE49-F238E27FC236}">
                    <a16:creationId xmlns:a16="http://schemas.microsoft.com/office/drawing/2014/main" id="{CB323EA5-125D-D193-EE20-26824C542640}"/>
                  </a:ext>
                </a:extLst>
              </p:cNvPr>
              <p:cNvSpPr txBox="1">
                <a:spLocks noRot="1" noChangeAspect="1" noMove="1" noResize="1" noEditPoints="1" noAdjustHandles="1" noChangeArrowheads="1" noChangeShapeType="1" noTextEdit="1"/>
              </p:cNvSpPr>
              <p:nvPr userDrawn="1"/>
            </p:nvSpPr>
            <p:spPr>
              <a:xfrm>
                <a:off x="8250580" y="6350028"/>
                <a:ext cx="3054001" cy="246221"/>
              </a:xfrm>
              <a:prstGeom prst="rect">
                <a:avLst/>
              </a:prstGeom>
              <a:blipFill>
                <a:blip r:embed="rId4"/>
                <a:stretch>
                  <a:fillRect b="-10000"/>
                </a:stretch>
              </a:blipFill>
            </p:spPr>
            <p:txBody>
              <a:bodyPr/>
              <a:lstStyle/>
              <a:p>
                <a:r>
                  <a:rPr lang="en-US">
                    <a:noFill/>
                  </a:rPr>
                  <a:t> </a:t>
                </a:r>
              </a:p>
            </p:txBody>
          </p:sp>
        </mc:Fallback>
      </mc:AlternateContent>
    </p:spTree>
    <p:extLst>
      <p:ext uri="{BB962C8B-B14F-4D97-AF65-F5344CB8AC3E}">
        <p14:creationId xmlns:p14="http://schemas.microsoft.com/office/powerpoint/2010/main" val="426166850"/>
      </p:ext>
    </p:extLst>
  </p:cSld>
  <p:clrMapOvr>
    <a:masterClrMapping/>
  </p:clrMapOvr>
  <p:extLst>
    <p:ext uri="{DCECCB84-F9BA-43D5-87BE-67443E8EF086}">
      <p15:sldGuideLst xmlns:p15="http://schemas.microsoft.com/office/powerpoint/2012/main">
        <p15:guide id="1" orient="horz" userDrawn="1">
          <p15:clr>
            <a:srgbClr val="FBAE40"/>
          </p15:clr>
        </p15:guide>
        <p15:guide id="2"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eft Image">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A8318101-C756-E11B-C1A8-42864B92FB52}"/>
              </a:ext>
            </a:extLst>
          </p:cNvPr>
          <p:cNvSpPr>
            <a:spLocks noGrp="1"/>
          </p:cNvSpPr>
          <p:nvPr>
            <p:ph type="body" sz="quarter" idx="10" hasCustomPrompt="1"/>
          </p:nvPr>
        </p:nvSpPr>
        <p:spPr>
          <a:xfrm>
            <a:off x="5855369" y="1131201"/>
            <a:ext cx="5213684" cy="4594194"/>
          </a:xfrm>
          <a:prstGeom prst="rect">
            <a:avLst/>
          </a:prstGeom>
        </p:spPr>
        <p:txBody>
          <a:bodyPr/>
          <a:lstStyle>
            <a:lvl1pPr>
              <a:lnSpc>
                <a:spcPct val="110000"/>
              </a:lnSpc>
              <a:spcBef>
                <a:spcPts val="0"/>
              </a:spcBef>
              <a:spcAft>
                <a:spcPts val="1400"/>
              </a:spcAft>
              <a:defRPr/>
            </a:lvl1pPr>
          </a:lstStyle>
          <a:p>
            <a:pPr>
              <a:lnSpc>
                <a:spcPct val="110000"/>
              </a:lnSpc>
              <a:spcAft>
                <a:spcPts val="1400"/>
              </a:spcAft>
            </a:pPr>
            <a:r>
              <a:rPr lang="en-US" sz="1500" dirty="0">
                <a:solidFill>
                  <a:srgbClr val="002A44"/>
                </a:solidFill>
                <a:latin typeface="Avenir Next LT Pro" panose="020B0504020202020204" pitchFamily="34" charset="77"/>
              </a:rPr>
              <a:t>Write text here:</a:t>
            </a:r>
          </a:p>
          <a:p>
            <a:pPr marL="285750" indent="-285750">
              <a:lnSpc>
                <a:spcPct val="110000"/>
              </a:lnSpc>
              <a:spcAft>
                <a:spcPts val="1400"/>
              </a:spcAft>
              <a:buFont typeface="Arial" panose="020B0604020202020204" pitchFamily="34" charset="0"/>
              <a:buChar char="•"/>
            </a:pPr>
            <a:r>
              <a:rPr lang="en-US" sz="1500" dirty="0">
                <a:solidFill>
                  <a:srgbClr val="002A44"/>
                </a:solidFill>
                <a:latin typeface="Avenir Next LT Pro" panose="020B0504020202020204" pitchFamily="34" charset="77"/>
              </a:rPr>
              <a:t>This is an example of place holder text. Try to give a pinkie’s width of space between your text and image.</a:t>
            </a:r>
          </a:p>
          <a:p>
            <a:pPr marL="285750" indent="-285750">
              <a:lnSpc>
                <a:spcPct val="110000"/>
              </a:lnSpc>
              <a:spcAft>
                <a:spcPts val="1400"/>
              </a:spcAft>
              <a:buFont typeface="Arial" panose="020B0604020202020204" pitchFamily="34" charset="0"/>
              <a:buChar char="•"/>
            </a:pPr>
            <a:r>
              <a:rPr lang="en-US" sz="1500" dirty="0">
                <a:solidFill>
                  <a:srgbClr val="002A44"/>
                </a:solidFill>
                <a:latin typeface="Avenir Next LT Pro" panose="020B0504020202020204" pitchFamily="34" charset="77"/>
              </a:rPr>
              <a:t>Lorem ipsum dolor sit </a:t>
            </a:r>
            <a:r>
              <a:rPr lang="en-US" sz="1500" dirty="0" err="1">
                <a:solidFill>
                  <a:srgbClr val="002A44"/>
                </a:solidFill>
                <a:latin typeface="Avenir Next LT Pro" panose="020B0504020202020204" pitchFamily="34" charset="77"/>
              </a:rPr>
              <a:t>amet</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consectetur</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adipiscing</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elit</a:t>
            </a:r>
            <a:r>
              <a:rPr lang="en-US" sz="1500" dirty="0">
                <a:solidFill>
                  <a:srgbClr val="002A44"/>
                </a:solidFill>
                <a:latin typeface="Avenir Next LT Pro" panose="020B0504020202020204" pitchFamily="34" charset="77"/>
              </a:rPr>
              <a:t>, sed do </a:t>
            </a:r>
            <a:r>
              <a:rPr lang="en-US" sz="1500" dirty="0" err="1">
                <a:solidFill>
                  <a:srgbClr val="002A44"/>
                </a:solidFill>
                <a:latin typeface="Avenir Next LT Pro" panose="020B0504020202020204" pitchFamily="34" charset="77"/>
              </a:rPr>
              <a:t>eiusmod</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tempor</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incididunt</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ut</a:t>
            </a:r>
            <a:r>
              <a:rPr lang="en-US" sz="1500" dirty="0">
                <a:solidFill>
                  <a:srgbClr val="002A44"/>
                </a:solidFill>
                <a:latin typeface="Avenir Next LT Pro" panose="020B0504020202020204" pitchFamily="34" charset="77"/>
              </a:rPr>
              <a:t> labore et dolore magna </a:t>
            </a:r>
            <a:r>
              <a:rPr lang="en-US" sz="1500" dirty="0" err="1">
                <a:solidFill>
                  <a:srgbClr val="002A44"/>
                </a:solidFill>
                <a:latin typeface="Avenir Next LT Pro" panose="020B0504020202020204" pitchFamily="34" charset="77"/>
              </a:rPr>
              <a:t>aliqua</a:t>
            </a:r>
            <a:r>
              <a:rPr lang="en-US" sz="1500" dirty="0">
                <a:solidFill>
                  <a:srgbClr val="002A44"/>
                </a:solidFill>
                <a:latin typeface="Avenir Next LT Pro" panose="020B0504020202020204" pitchFamily="34" charset="77"/>
              </a:rPr>
              <a:t>. Convallis a </a:t>
            </a:r>
            <a:r>
              <a:rPr lang="en-US" sz="1500" dirty="0" err="1">
                <a:solidFill>
                  <a:srgbClr val="002A44"/>
                </a:solidFill>
                <a:latin typeface="Avenir Next LT Pro" panose="020B0504020202020204" pitchFamily="34" charset="77"/>
              </a:rPr>
              <a:t>cras</a:t>
            </a:r>
            <a:r>
              <a:rPr lang="en-US" sz="1500" dirty="0">
                <a:solidFill>
                  <a:srgbClr val="002A44"/>
                </a:solidFill>
                <a:latin typeface="Avenir Next LT Pro" panose="020B0504020202020204" pitchFamily="34" charset="77"/>
              </a:rPr>
              <a:t> semper auctor </a:t>
            </a:r>
            <a:r>
              <a:rPr lang="en-US" sz="1500" dirty="0" err="1">
                <a:solidFill>
                  <a:srgbClr val="002A44"/>
                </a:solidFill>
                <a:latin typeface="Avenir Next LT Pro" panose="020B0504020202020204" pitchFamily="34" charset="77"/>
              </a:rPr>
              <a:t>neque</a:t>
            </a:r>
            <a:r>
              <a:rPr lang="en-US" sz="1500" dirty="0">
                <a:solidFill>
                  <a:srgbClr val="002A44"/>
                </a:solidFill>
                <a:latin typeface="Avenir Next LT Pro" panose="020B0504020202020204" pitchFamily="34" charset="77"/>
              </a:rPr>
              <a:t>. Pulvinar </a:t>
            </a:r>
            <a:r>
              <a:rPr lang="en-US" sz="1500" dirty="0" err="1">
                <a:solidFill>
                  <a:srgbClr val="002A44"/>
                </a:solidFill>
                <a:latin typeface="Avenir Next LT Pro" panose="020B0504020202020204" pitchFamily="34" charset="77"/>
              </a:rPr>
              <a:t>neque</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laoreet</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suspendisse</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interdum</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consectetur</a:t>
            </a:r>
            <a:r>
              <a:rPr lang="en-US" sz="1500" dirty="0">
                <a:solidFill>
                  <a:srgbClr val="002A44"/>
                </a:solidFill>
                <a:latin typeface="Avenir Next LT Pro" panose="020B0504020202020204" pitchFamily="34" charset="77"/>
              </a:rPr>
              <a:t> libero id </a:t>
            </a:r>
            <a:r>
              <a:rPr lang="en-US" sz="1500" dirty="0" err="1">
                <a:solidFill>
                  <a:srgbClr val="002A44"/>
                </a:solidFill>
                <a:latin typeface="Avenir Next LT Pro" panose="020B0504020202020204" pitchFamily="34" charset="77"/>
              </a:rPr>
              <a:t>faucibus</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nisl</a:t>
            </a:r>
            <a:r>
              <a:rPr lang="en-US" sz="1500" dirty="0">
                <a:solidFill>
                  <a:srgbClr val="002A44"/>
                </a:solidFill>
                <a:latin typeface="Avenir Next LT Pro" panose="020B0504020202020204" pitchFamily="34" charset="77"/>
              </a:rPr>
              <a:t>. Lacus </a:t>
            </a:r>
            <a:r>
              <a:rPr lang="en-US" sz="1500" dirty="0" err="1">
                <a:solidFill>
                  <a:srgbClr val="002A44"/>
                </a:solidFill>
                <a:latin typeface="Avenir Next LT Pro" panose="020B0504020202020204" pitchFamily="34" charset="77"/>
              </a:rPr>
              <a:t>suspendisse</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faucibus</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interdum</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posuere</a:t>
            </a:r>
            <a:r>
              <a:rPr lang="en-US" sz="1500" dirty="0">
                <a:solidFill>
                  <a:srgbClr val="002A44"/>
                </a:solidFill>
                <a:latin typeface="Avenir Next LT Pro" panose="020B0504020202020204" pitchFamily="34" charset="77"/>
              </a:rPr>
              <a:t>. Pharetra magna ac </a:t>
            </a:r>
            <a:r>
              <a:rPr lang="en-US" sz="1500" dirty="0" err="1">
                <a:solidFill>
                  <a:srgbClr val="002A44"/>
                </a:solidFill>
                <a:latin typeface="Avenir Next LT Pro" panose="020B0504020202020204" pitchFamily="34" charset="77"/>
              </a:rPr>
              <a:t>placerat</a:t>
            </a:r>
            <a:r>
              <a:rPr lang="en-US" sz="1500" dirty="0">
                <a:solidFill>
                  <a:srgbClr val="002A44"/>
                </a:solidFill>
                <a:latin typeface="Avenir Next LT Pro" panose="020B0504020202020204" pitchFamily="34" charset="77"/>
              </a:rPr>
              <a:t> vestibulum </a:t>
            </a:r>
            <a:r>
              <a:rPr lang="en-US" sz="1500" dirty="0" err="1">
                <a:solidFill>
                  <a:srgbClr val="002A44"/>
                </a:solidFill>
                <a:latin typeface="Avenir Next LT Pro" panose="020B0504020202020204" pitchFamily="34" charset="77"/>
              </a:rPr>
              <a:t>lectus</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mauris</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ultrices</a:t>
            </a:r>
            <a:r>
              <a:rPr lang="en-US" sz="1500" dirty="0">
                <a:solidFill>
                  <a:srgbClr val="002A44"/>
                </a:solidFill>
                <a:latin typeface="Avenir Next LT Pro" panose="020B0504020202020204" pitchFamily="34" charset="77"/>
              </a:rPr>
              <a:t> eros in. ​</a:t>
            </a:r>
          </a:p>
          <a:p>
            <a:pPr marL="285750" indent="-285750">
              <a:lnSpc>
                <a:spcPct val="110000"/>
              </a:lnSpc>
              <a:spcAft>
                <a:spcPts val="1400"/>
              </a:spcAft>
              <a:buFont typeface="Arial" panose="020B0604020202020204" pitchFamily="34" charset="0"/>
              <a:buChar char="•"/>
            </a:pPr>
            <a:r>
              <a:rPr lang="en-US" sz="1500" dirty="0">
                <a:solidFill>
                  <a:srgbClr val="002A44"/>
                </a:solidFill>
                <a:latin typeface="Avenir Next LT Pro" panose="020B0504020202020204" pitchFamily="34" charset="77"/>
              </a:rPr>
              <a:t>Ac </a:t>
            </a:r>
            <a:r>
              <a:rPr lang="en-US" sz="1500" dirty="0" err="1">
                <a:solidFill>
                  <a:srgbClr val="002A44"/>
                </a:solidFill>
                <a:latin typeface="Avenir Next LT Pro" panose="020B0504020202020204" pitchFamily="34" charset="77"/>
              </a:rPr>
              <a:t>feugiat</a:t>
            </a:r>
            <a:r>
              <a:rPr lang="en-US" sz="1500" dirty="0">
                <a:solidFill>
                  <a:srgbClr val="002A44"/>
                </a:solidFill>
                <a:latin typeface="Avenir Next LT Pro" panose="020B0504020202020204" pitchFamily="34" charset="77"/>
              </a:rPr>
              <a:t> sed </a:t>
            </a:r>
            <a:r>
              <a:rPr lang="en-US" sz="1500" dirty="0" err="1">
                <a:solidFill>
                  <a:srgbClr val="002A44"/>
                </a:solidFill>
                <a:latin typeface="Avenir Next LT Pro" panose="020B0504020202020204" pitchFamily="34" charset="77"/>
              </a:rPr>
              <a:t>lectus</a:t>
            </a:r>
            <a:r>
              <a:rPr lang="en-US" sz="1500" dirty="0">
                <a:solidFill>
                  <a:srgbClr val="002A44"/>
                </a:solidFill>
                <a:latin typeface="Avenir Next LT Pro" panose="020B0504020202020204" pitchFamily="34" charset="77"/>
              </a:rPr>
              <a:t> vestibulum. Vestibulum </a:t>
            </a:r>
            <a:r>
              <a:rPr lang="en-US" sz="1500" dirty="0" err="1">
                <a:solidFill>
                  <a:srgbClr val="002A44"/>
                </a:solidFill>
                <a:latin typeface="Avenir Next LT Pro" panose="020B0504020202020204" pitchFamily="34" charset="77"/>
              </a:rPr>
              <a:t>lectus</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mauris</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ultrices</a:t>
            </a:r>
            <a:r>
              <a:rPr lang="en-US" sz="1500" dirty="0">
                <a:solidFill>
                  <a:srgbClr val="002A44"/>
                </a:solidFill>
                <a:latin typeface="Avenir Next LT Pro" panose="020B0504020202020204" pitchFamily="34" charset="77"/>
              </a:rPr>
              <a:t> eros in. </a:t>
            </a:r>
            <a:r>
              <a:rPr lang="en-US" sz="1500" dirty="0" err="1">
                <a:solidFill>
                  <a:srgbClr val="002A44"/>
                </a:solidFill>
                <a:latin typeface="Avenir Next LT Pro" panose="020B0504020202020204" pitchFamily="34" charset="77"/>
              </a:rPr>
              <a:t>Quisque</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egestas</a:t>
            </a:r>
            <a:r>
              <a:rPr lang="en-US" sz="1500" dirty="0">
                <a:solidFill>
                  <a:srgbClr val="002A44"/>
                </a:solidFill>
                <a:latin typeface="Avenir Next LT Pro" panose="020B0504020202020204" pitchFamily="34" charset="77"/>
              </a:rPr>
              <a:t> diam in </a:t>
            </a:r>
            <a:r>
              <a:rPr lang="en-US" sz="1500" dirty="0" err="1">
                <a:solidFill>
                  <a:srgbClr val="002A44"/>
                </a:solidFill>
                <a:latin typeface="Avenir Next LT Pro" panose="020B0504020202020204" pitchFamily="34" charset="77"/>
              </a:rPr>
              <a:t>arcu</a:t>
            </a:r>
            <a:r>
              <a:rPr lang="en-US" sz="1500" dirty="0">
                <a:solidFill>
                  <a:srgbClr val="002A44"/>
                </a:solidFill>
                <a:latin typeface="Avenir Next LT Pro" panose="020B0504020202020204" pitchFamily="34" charset="77"/>
              </a:rPr>
              <a:t> cursus </a:t>
            </a:r>
            <a:r>
              <a:rPr lang="en-US" sz="1500" dirty="0" err="1">
                <a:solidFill>
                  <a:srgbClr val="002A44"/>
                </a:solidFill>
                <a:latin typeface="Avenir Next LT Pro" panose="020B0504020202020204" pitchFamily="34" charset="77"/>
              </a:rPr>
              <a:t>euismod</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quis</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viverra</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nibh</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Urna</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duis</a:t>
            </a:r>
            <a:r>
              <a:rPr lang="en-US" sz="1500" dirty="0">
                <a:solidFill>
                  <a:srgbClr val="002A44"/>
                </a:solidFill>
                <a:latin typeface="Avenir Next LT Pro" panose="020B0504020202020204" pitchFamily="34" charset="77"/>
              </a:rPr>
              <a:t> convallis convallis </a:t>
            </a:r>
            <a:r>
              <a:rPr lang="en-US" sz="1500" dirty="0" err="1">
                <a:solidFill>
                  <a:srgbClr val="002A44"/>
                </a:solidFill>
                <a:latin typeface="Avenir Next LT Pro" panose="020B0504020202020204" pitchFamily="34" charset="77"/>
              </a:rPr>
              <a:t>tellus</a:t>
            </a:r>
            <a:r>
              <a:rPr lang="en-US" sz="1500" dirty="0">
                <a:solidFill>
                  <a:srgbClr val="002A44"/>
                </a:solidFill>
                <a:latin typeface="Avenir Next LT Pro" panose="020B0504020202020204" pitchFamily="34" charset="77"/>
              </a:rPr>
              <a:t> id </a:t>
            </a:r>
            <a:r>
              <a:rPr lang="en-US" sz="1500" dirty="0" err="1">
                <a:solidFill>
                  <a:srgbClr val="002A44"/>
                </a:solidFill>
                <a:latin typeface="Avenir Next LT Pro" panose="020B0504020202020204" pitchFamily="34" charset="77"/>
              </a:rPr>
              <a:t>interdum</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velit</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laoreet</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Laoreet</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suspendisse</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interdum</a:t>
            </a:r>
            <a:r>
              <a:rPr lang="en-US" sz="1500" dirty="0">
                <a:solidFill>
                  <a:srgbClr val="002A44"/>
                </a:solidFill>
                <a:latin typeface="Avenir Next LT Pro" panose="020B0504020202020204" pitchFamily="34" charset="77"/>
              </a:rPr>
              <a:t> </a:t>
            </a:r>
            <a:r>
              <a:rPr lang="en-US" sz="1500" dirty="0" err="1">
                <a:solidFill>
                  <a:srgbClr val="002A44"/>
                </a:solidFill>
                <a:latin typeface="Avenir Next LT Pro" panose="020B0504020202020204" pitchFamily="34" charset="77"/>
              </a:rPr>
              <a:t>consectetur</a:t>
            </a:r>
            <a:r>
              <a:rPr lang="en-US" sz="1500" dirty="0">
                <a:solidFill>
                  <a:srgbClr val="002A44"/>
                </a:solidFill>
                <a:latin typeface="Avenir Next LT Pro" panose="020B0504020202020204" pitchFamily="34" charset="77"/>
              </a:rPr>
              <a:t> libero. </a:t>
            </a:r>
          </a:p>
        </p:txBody>
      </p:sp>
      <p:pic>
        <p:nvPicPr>
          <p:cNvPr id="2" name="Picture 1">
            <a:extLst>
              <a:ext uri="{FF2B5EF4-FFF2-40B4-BE49-F238E27FC236}">
                <a16:creationId xmlns:a16="http://schemas.microsoft.com/office/drawing/2014/main" id="{5FBE5B15-D835-7970-1099-519002C0458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0207" r="10207"/>
          <a:stretch/>
        </p:blipFill>
        <p:spPr>
          <a:xfrm>
            <a:off x="11241081" y="192281"/>
            <a:ext cx="684219" cy="938919"/>
          </a:xfrm>
          <a:prstGeom prst="rect">
            <a:avLst/>
          </a:prstGeom>
        </p:spPr>
      </p:pic>
      <p:sp>
        <p:nvSpPr>
          <p:cNvPr id="4" name="TextBox 3">
            <a:extLst>
              <a:ext uri="{FF2B5EF4-FFF2-40B4-BE49-F238E27FC236}">
                <a16:creationId xmlns:a16="http://schemas.microsoft.com/office/drawing/2014/main" id="{188CACF8-A4BE-6859-8F18-185D96C8E44F}"/>
              </a:ext>
            </a:extLst>
          </p:cNvPr>
          <p:cNvSpPr txBox="1">
            <a:spLocks noGrp="1" noRot="1" noMove="1" noResize="1" noEditPoints="1" noAdjustHandles="1" noChangeArrowheads="1" noChangeShapeType="1"/>
          </p:cNvSpPr>
          <p:nvPr userDrawn="1"/>
        </p:nvSpPr>
        <p:spPr>
          <a:xfrm>
            <a:off x="11535507" y="6373790"/>
            <a:ext cx="389793" cy="276999"/>
          </a:xfrm>
          <a:prstGeom prst="rect">
            <a:avLst/>
          </a:prstGeom>
          <a:solidFill>
            <a:schemeClr val="bg1"/>
          </a:solidFill>
        </p:spPr>
        <p:txBody>
          <a:bodyPr wrap="square" rtlCol="0">
            <a:spAutoFit/>
          </a:bodyPr>
          <a:lstStyle/>
          <a:p>
            <a:pPr algn="r"/>
            <a:fld id="{230F65BF-F46A-874A-8AE2-C7EA166CF919}" type="slidenum">
              <a:rPr lang="en-US" sz="1200" smtClean="0">
                <a:solidFill>
                  <a:srgbClr val="828E99">
                    <a:alpha val="73000"/>
                  </a:srgbClr>
                </a:solidFill>
                <a:latin typeface="Avenir Next LT Pro" panose="020B0504020202020204" pitchFamily="34" charset="77"/>
              </a:rPr>
              <a:t>‹#›</a:t>
            </a:fld>
            <a:endParaRPr lang="en-US" sz="1200" dirty="0">
              <a:solidFill>
                <a:srgbClr val="828E99">
                  <a:alpha val="73000"/>
                </a:srgbClr>
              </a:solidFill>
              <a:latin typeface="Avenir Next LT Pro" panose="020B0504020202020204" pitchFamily="34" charset="77"/>
            </a:endParaRPr>
          </a:p>
        </p:txBody>
      </p:sp>
      <p:sp>
        <p:nvSpPr>
          <p:cNvPr id="13" name="Round Single Corner Rectangle 12">
            <a:extLst>
              <a:ext uri="{FF2B5EF4-FFF2-40B4-BE49-F238E27FC236}">
                <a16:creationId xmlns:a16="http://schemas.microsoft.com/office/drawing/2014/main" id="{7020584C-BE3F-727B-977D-965B7B14628A}"/>
              </a:ext>
            </a:extLst>
          </p:cNvPr>
          <p:cNvSpPr/>
          <p:nvPr userDrawn="1"/>
        </p:nvSpPr>
        <p:spPr>
          <a:xfrm>
            <a:off x="-12701" y="6773512"/>
            <a:ext cx="12214225" cy="109202"/>
          </a:xfrm>
          <a:prstGeom prst="round1Rect">
            <a:avLst>
              <a:gd name="adj" fmla="val 50000"/>
            </a:avLst>
          </a:prstGeom>
          <a:solidFill>
            <a:srgbClr val="002A4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7">
            <a:extLst>
              <a:ext uri="{FF2B5EF4-FFF2-40B4-BE49-F238E27FC236}">
                <a16:creationId xmlns:a16="http://schemas.microsoft.com/office/drawing/2014/main" id="{2437C076-741A-9D02-6F1F-2BFDC8C9D807}"/>
              </a:ext>
            </a:extLst>
          </p:cNvPr>
          <p:cNvSpPr>
            <a:spLocks noGrp="1"/>
          </p:cNvSpPr>
          <p:nvPr>
            <p:ph type="pic" sz="quarter" idx="11"/>
          </p:nvPr>
        </p:nvSpPr>
        <p:spPr>
          <a:xfrm>
            <a:off x="685800" y="1131200"/>
            <a:ext cx="4495800" cy="4432453"/>
          </a:xfrm>
          <a:prstGeom prst="rect">
            <a:avLst/>
          </a:prstGeom>
        </p:spPr>
        <p:txBody>
          <a:bodyPr/>
          <a:lstStyle/>
          <a:p>
            <a:endParaRPr lang="en-US"/>
          </a:p>
        </p:txBody>
      </p:sp>
      <p:sp>
        <p:nvSpPr>
          <p:cNvPr id="5" name="Title 4">
            <a:extLst>
              <a:ext uri="{FF2B5EF4-FFF2-40B4-BE49-F238E27FC236}">
                <a16:creationId xmlns:a16="http://schemas.microsoft.com/office/drawing/2014/main" id="{B51A9373-F459-2042-AA0E-4B76FB76240D}"/>
              </a:ext>
            </a:extLst>
          </p:cNvPr>
          <p:cNvSpPr>
            <a:spLocks noGrp="1"/>
          </p:cNvSpPr>
          <p:nvPr>
            <p:ph type="title"/>
          </p:nvPr>
        </p:nvSpPr>
        <p:spPr/>
        <p:txBody>
          <a:bodyPr/>
          <a:lstStyle/>
          <a:p>
            <a:r>
              <a:rPr lang="en-US"/>
              <a:t>Click to edit Master title style</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143897E7-9170-DE42-CF1C-08C2C2AFCCD4}"/>
                  </a:ext>
                </a:extLst>
              </p:cNvPr>
              <p:cNvSpPr txBox="1">
                <a:spLocks/>
              </p:cNvSpPr>
              <p:nvPr userDrawn="1"/>
            </p:nvSpPr>
            <p:spPr>
              <a:xfrm>
                <a:off x="8250580" y="6350028"/>
                <a:ext cx="3054001" cy="246221"/>
              </a:xfrm>
              <a:prstGeom prst="rect">
                <a:avLst/>
              </a:prstGeom>
              <a:solidFill>
                <a:schemeClr val="bg1"/>
              </a:solidFill>
            </p:spPr>
            <p:txBody>
              <a:bodyPr wrap="square" rtlCol="0">
                <a:spAutoFit/>
              </a:bodyPr>
              <a:lstStyle/>
              <a:p>
                <a:pPr algn="r"/>
                <a14:m>
                  <m:oMath xmlns:m="http://schemas.openxmlformats.org/officeDocument/2006/math">
                    <m:r>
                      <a:rPr lang="en-US" sz="1000" b="0" i="1" smtClean="0">
                        <a:solidFill>
                          <a:srgbClr val="828E99">
                            <a:alpha val="73000"/>
                          </a:srgbClr>
                        </a:solidFill>
                        <a:latin typeface="Cambria Math" panose="02040503050406030204" pitchFamily="18" charset="0"/>
                      </a:rPr>
                      <m:t>©</m:t>
                    </m:r>
                  </m:oMath>
                </a14:m>
                <a:r>
                  <a:rPr lang="en-US" sz="1000" dirty="0">
                    <a:solidFill>
                      <a:srgbClr val="828E99">
                        <a:alpha val="73000"/>
                      </a:srgbClr>
                    </a:solidFill>
                    <a:latin typeface="Avenir Next LT Pro" panose="020B0504020202020204" pitchFamily="34" charset="77"/>
                  </a:rPr>
                  <a:t> 2024 MRCT Center, CC BY-NC-SA 4.0 license.</a:t>
                </a:r>
              </a:p>
            </p:txBody>
          </p:sp>
        </mc:Choice>
        <mc:Fallback xmlns="">
          <p:sp>
            <p:nvSpPr>
              <p:cNvPr id="9" name="TextBox 8">
                <a:extLst>
                  <a:ext uri="{FF2B5EF4-FFF2-40B4-BE49-F238E27FC236}">
                    <a16:creationId xmlns:a16="http://schemas.microsoft.com/office/drawing/2014/main" id="{143897E7-9170-DE42-CF1C-08C2C2AFCCD4}"/>
                  </a:ext>
                </a:extLst>
              </p:cNvPr>
              <p:cNvSpPr txBox="1">
                <a:spLocks noRot="1" noChangeAspect="1" noMove="1" noResize="1" noEditPoints="1" noAdjustHandles="1" noChangeArrowheads="1" noChangeShapeType="1" noTextEdit="1"/>
              </p:cNvSpPr>
              <p:nvPr userDrawn="1"/>
            </p:nvSpPr>
            <p:spPr>
              <a:xfrm>
                <a:off x="8250580" y="6350028"/>
                <a:ext cx="3054001" cy="246221"/>
              </a:xfrm>
              <a:prstGeom prst="rect">
                <a:avLst/>
              </a:prstGeom>
              <a:blipFill>
                <a:blip r:embed="rId4"/>
                <a:stretch>
                  <a:fillRect b="-10000"/>
                </a:stretch>
              </a:blipFill>
            </p:spPr>
            <p:txBody>
              <a:bodyPr/>
              <a:lstStyle/>
              <a:p>
                <a:r>
                  <a:rPr lang="en-US">
                    <a:noFill/>
                  </a:rPr>
                  <a:t> </a:t>
                </a:r>
              </a:p>
            </p:txBody>
          </p:sp>
        </mc:Fallback>
      </mc:AlternateContent>
      <p:sp>
        <p:nvSpPr>
          <p:cNvPr id="12" name="Text Placeholder 11">
            <a:extLst>
              <a:ext uri="{FF2B5EF4-FFF2-40B4-BE49-F238E27FC236}">
                <a16:creationId xmlns:a16="http://schemas.microsoft.com/office/drawing/2014/main" id="{6C97A105-351F-392D-F845-8C64895695ED}"/>
              </a:ext>
            </a:extLst>
          </p:cNvPr>
          <p:cNvSpPr>
            <a:spLocks noGrp="1"/>
          </p:cNvSpPr>
          <p:nvPr>
            <p:ph type="body" sz="quarter" idx="12" hasCustomPrompt="1"/>
          </p:nvPr>
        </p:nvSpPr>
        <p:spPr>
          <a:xfrm>
            <a:off x="685800" y="5563653"/>
            <a:ext cx="4495800" cy="365936"/>
          </a:xfrm>
          <a:prstGeom prst="rect">
            <a:avLst/>
          </a:prstGeom>
        </p:spPr>
        <p:txBody>
          <a:bodyPr/>
          <a:lstStyle>
            <a:lvl1pPr>
              <a:defRPr sz="1200" i="1">
                <a:solidFill>
                  <a:schemeClr val="accent6"/>
                </a:solidFill>
              </a:defRPr>
            </a:lvl1pPr>
          </a:lstStyle>
          <a:p>
            <a:pPr lvl="0"/>
            <a:r>
              <a:rPr lang="en-US" dirty="0"/>
              <a:t>Insert Image Reference</a:t>
            </a:r>
          </a:p>
        </p:txBody>
      </p:sp>
    </p:spTree>
    <p:extLst>
      <p:ext uri="{BB962C8B-B14F-4D97-AF65-F5344CB8AC3E}">
        <p14:creationId xmlns:p14="http://schemas.microsoft.com/office/powerpoint/2010/main" val="1933406793"/>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D3AE67-5AD3-00AA-745B-C1BD33B3CC9D}"/>
              </a:ext>
            </a:extLst>
          </p:cNvPr>
          <p:cNvSpPr>
            <a:spLocks noGrp="1"/>
          </p:cNvSpPr>
          <p:nvPr>
            <p:ph type="title"/>
          </p:nvPr>
        </p:nvSpPr>
        <p:spPr>
          <a:xfrm>
            <a:off x="368300" y="268554"/>
            <a:ext cx="10972800" cy="496710"/>
          </a:xfrm>
          <a:prstGeom prst="rect">
            <a:avLst/>
          </a:prstGeom>
        </p:spPr>
        <p:txBody>
          <a:bodyPr vert="horz" lIns="91440" tIns="45720" rIns="91440" bIns="45720" rtlCol="0" anchor="ctr">
            <a:normAutofit/>
          </a:bodyPr>
          <a:lstStyle/>
          <a:p>
            <a:r>
              <a:rPr lang="en-US" dirty="0"/>
              <a:t>Click to edit Master title style</a:t>
            </a:r>
          </a:p>
        </p:txBody>
      </p:sp>
      <p:sp>
        <p:nvSpPr>
          <p:cNvPr id="3" name="Round Single Corner Rectangle 2">
            <a:extLst>
              <a:ext uri="{FF2B5EF4-FFF2-40B4-BE49-F238E27FC236}">
                <a16:creationId xmlns:a16="http://schemas.microsoft.com/office/drawing/2014/main" id="{043ABDBE-7BCC-23C4-920B-EBA4A0778A52}"/>
              </a:ext>
            </a:extLst>
          </p:cNvPr>
          <p:cNvSpPr/>
          <p:nvPr userDrawn="1"/>
        </p:nvSpPr>
        <p:spPr>
          <a:xfrm>
            <a:off x="-12701" y="6773512"/>
            <a:ext cx="12214225" cy="109202"/>
          </a:xfrm>
          <a:prstGeom prst="round1Rect">
            <a:avLst>
              <a:gd name="adj" fmla="val 50000"/>
            </a:avLst>
          </a:prstGeom>
          <a:solidFill>
            <a:srgbClr val="002A4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FC86567-A97C-7376-9C13-4073216B41C9}"/>
              </a:ext>
            </a:extLst>
          </p:cNvPr>
          <p:cNvSpPr txBox="1">
            <a:spLocks/>
          </p:cNvSpPr>
          <p:nvPr userDrawn="1"/>
        </p:nvSpPr>
        <p:spPr>
          <a:xfrm>
            <a:off x="332096" y="6351858"/>
            <a:ext cx="5278129" cy="246221"/>
          </a:xfrm>
          <a:prstGeom prst="rect">
            <a:avLst/>
          </a:prstGeom>
          <a:solidFill>
            <a:schemeClr val="bg1"/>
          </a:solidFill>
        </p:spPr>
        <p:txBody>
          <a:bodyPr wrap="square" rtlCol="0">
            <a:spAutoFit/>
          </a:bodyPr>
          <a:lstStyle/>
          <a:p>
            <a:r>
              <a:rPr lang="en-US" sz="1000" spc="100" dirty="0">
                <a:solidFill>
                  <a:srgbClr val="818E99"/>
                </a:solidFill>
                <a:latin typeface="Avenir Next LT Pro" panose="020B0504020202020204" pitchFamily="34" charset="0"/>
              </a:rPr>
              <a:t>Accessibility 101 Training Module 6_Developing Accessible PowerPoints</a:t>
            </a:r>
            <a:endParaRPr lang="en-US" sz="1000" dirty="0">
              <a:solidFill>
                <a:srgbClr val="818E99"/>
              </a:solidFill>
              <a:latin typeface="Avenir Next LT Pro" panose="020B0504020202020204" pitchFamily="34" charset="0"/>
            </a:endParaRPr>
          </a:p>
        </p:txBody>
      </p:sp>
    </p:spTree>
    <p:extLst>
      <p:ext uri="{BB962C8B-B14F-4D97-AF65-F5344CB8AC3E}">
        <p14:creationId xmlns:p14="http://schemas.microsoft.com/office/powerpoint/2010/main" val="1692916025"/>
      </p:ext>
    </p:extLst>
  </p:cSld>
  <p:clrMap bg1="lt1" tx1="dk1" bg2="lt2" tx2="dk2" accent1="accent1" accent2="accent2" accent3="accent3" accent4="accent4" accent5="accent5" accent6="accent6" hlink="hlink" folHlink="folHlink"/>
  <p:sldLayoutIdLst>
    <p:sldLayoutId id="2147483654" r:id="rId1"/>
    <p:sldLayoutId id="2147483664" r:id="rId2"/>
    <p:sldLayoutId id="2147483653" r:id="rId3"/>
    <p:sldLayoutId id="2147483662" r:id="rId4"/>
    <p:sldLayoutId id="2147483651" r:id="rId5"/>
    <p:sldLayoutId id="2147483655" r:id="rId6"/>
    <p:sldLayoutId id="2147483656" r:id="rId7"/>
    <p:sldLayoutId id="2147483657" r:id="rId8"/>
    <p:sldLayoutId id="2147483658" r:id="rId9"/>
    <p:sldLayoutId id="2147483659" r:id="rId10"/>
    <p:sldLayoutId id="2147483660" r:id="rId11"/>
    <p:sldLayoutId id="2147483661" r:id="rId12"/>
    <p:sldLayoutId id="2147483663" r:id="rId13"/>
    <p:sldLayoutId id="2147483665" r:id="rId14"/>
  </p:sldLayoutIdLst>
  <p:hf sldNum="0" hdr="0" ftr="0" dt="0"/>
  <p:txStyles>
    <p:titleStyle>
      <a:lvl1pPr algn="l" defTabSz="914400" rtl="0" eaLnBrk="1" latinLnBrk="0" hangingPunct="1">
        <a:lnSpc>
          <a:spcPct val="90000"/>
        </a:lnSpc>
        <a:spcBef>
          <a:spcPct val="0"/>
        </a:spcBef>
        <a:buNone/>
        <a:defRPr sz="3300" b="1" i="0" kern="1200">
          <a:solidFill>
            <a:srgbClr val="013B57"/>
          </a:solidFill>
          <a:latin typeface="Avenir Next LT Pro Demi" panose="020B0504020202020204" pitchFamily="34" charset="77"/>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2"/>
          </a:solidFill>
          <a:latin typeface="Avenir Next LT Pro" panose="020B0504020202020204" pitchFamily="34"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2"/>
          </a:solidFill>
          <a:latin typeface="Avenir Next LT Pro" panose="020B0504020202020204" pitchFamily="34"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2"/>
          </a:solidFill>
          <a:latin typeface="Avenir Next LT Pro" panose="020B0504020202020204" pitchFamily="34"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2"/>
          </a:solidFill>
          <a:latin typeface="Avenir Next LT Pro" panose="020B0504020202020204" pitchFamily="34"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2"/>
          </a:solidFill>
          <a:latin typeface="Avenir Next LT Pro" panose="020B0504020202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864" userDrawn="1">
          <p15:clr>
            <a:srgbClr val="F26B43"/>
          </p15:clr>
        </p15:guide>
        <p15:guide id="4" pos="240" userDrawn="1">
          <p15:clr>
            <a:srgbClr val="F26B43"/>
          </p15:clr>
        </p15:guide>
        <p15:guide id="5" pos="7056" userDrawn="1">
          <p15:clr>
            <a:srgbClr val="F26B43"/>
          </p15:clr>
        </p15:guide>
        <p15:guide id="7" pos="7440" userDrawn="1">
          <p15:clr>
            <a:srgbClr val="F26B43"/>
          </p15:clr>
        </p15:guide>
        <p15:guide id="8" orient="horz" pos="768" userDrawn="1">
          <p15:clr>
            <a:srgbClr val="F26B43"/>
          </p15:clr>
        </p15:guide>
        <p15:guide id="9" orient="horz" pos="912" userDrawn="1">
          <p15:clr>
            <a:srgbClr val="F26B43"/>
          </p15:clr>
        </p15:guide>
        <p15:guide id="10" orient="horz" pos="3744" userDrawn="1">
          <p15:clr>
            <a:srgbClr val="F26B43"/>
          </p15:clr>
        </p15:guide>
        <p15:guide id="11" pos="55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D3AE67-5AD3-00AA-745B-C1BD33B3CC9D}"/>
              </a:ext>
            </a:extLst>
          </p:cNvPr>
          <p:cNvSpPr>
            <a:spLocks noGrp="1"/>
          </p:cNvSpPr>
          <p:nvPr>
            <p:ph type="title"/>
          </p:nvPr>
        </p:nvSpPr>
        <p:spPr>
          <a:xfrm>
            <a:off x="368300" y="268554"/>
            <a:ext cx="10972800" cy="496710"/>
          </a:xfrm>
          <a:prstGeom prst="rect">
            <a:avLst/>
          </a:prstGeom>
        </p:spPr>
        <p:txBody>
          <a:bodyPr vert="horz" lIns="91440" tIns="45720" rIns="91440" bIns="45720" rtlCol="0" anchor="ctr">
            <a:normAutofit/>
          </a:bodyPr>
          <a:lstStyle/>
          <a:p>
            <a:r>
              <a:rPr lang="en-US" dirty="0"/>
              <a:t>Click to edit Master title style</a:t>
            </a:r>
          </a:p>
        </p:txBody>
      </p:sp>
      <p:sp>
        <p:nvSpPr>
          <p:cNvPr id="3" name="Round Single Corner Rectangle 2">
            <a:extLst>
              <a:ext uri="{FF2B5EF4-FFF2-40B4-BE49-F238E27FC236}">
                <a16:creationId xmlns:a16="http://schemas.microsoft.com/office/drawing/2014/main" id="{043ABDBE-7BCC-23C4-920B-EBA4A0778A52}"/>
              </a:ext>
            </a:extLst>
          </p:cNvPr>
          <p:cNvSpPr/>
          <p:nvPr userDrawn="1"/>
        </p:nvSpPr>
        <p:spPr>
          <a:xfrm>
            <a:off x="-12701" y="6773512"/>
            <a:ext cx="12214225" cy="109202"/>
          </a:xfrm>
          <a:prstGeom prst="round1Rect">
            <a:avLst>
              <a:gd name="adj" fmla="val 50000"/>
            </a:avLst>
          </a:prstGeom>
          <a:solidFill>
            <a:srgbClr val="002A4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FC86567-A97C-7376-9C13-4073216B41C9}"/>
              </a:ext>
            </a:extLst>
          </p:cNvPr>
          <p:cNvSpPr txBox="1">
            <a:spLocks/>
          </p:cNvSpPr>
          <p:nvPr userDrawn="1"/>
        </p:nvSpPr>
        <p:spPr>
          <a:xfrm>
            <a:off x="332096" y="6351858"/>
            <a:ext cx="5278129" cy="246221"/>
          </a:xfrm>
          <a:prstGeom prst="rect">
            <a:avLst/>
          </a:prstGeom>
          <a:solidFill>
            <a:schemeClr val="bg1"/>
          </a:solidFill>
        </p:spPr>
        <p:txBody>
          <a:bodyPr wrap="square" rtlCol="0">
            <a:spAutoFit/>
          </a:bodyPr>
          <a:lstStyle/>
          <a:p>
            <a:r>
              <a:rPr lang="en-US" sz="1000" dirty="0">
                <a:solidFill>
                  <a:srgbClr val="818E99"/>
                </a:solidFill>
                <a:latin typeface="Avenir Next LT Pro" panose="020B0504020202020204" pitchFamily="34" charset="0"/>
              </a:rPr>
              <a:t>Accessibility 101 Training Module 4_Assessing Color Contrast</a:t>
            </a:r>
          </a:p>
        </p:txBody>
      </p:sp>
    </p:spTree>
    <p:extLst>
      <p:ext uri="{BB962C8B-B14F-4D97-AF65-F5344CB8AC3E}">
        <p14:creationId xmlns:p14="http://schemas.microsoft.com/office/powerpoint/2010/main" val="2467317454"/>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Lst>
  <p:hf sldNum="0" hdr="0" ftr="0" dt="0"/>
  <p:txStyles>
    <p:titleStyle>
      <a:lvl1pPr algn="l" defTabSz="914400" rtl="0" eaLnBrk="1" latinLnBrk="0" hangingPunct="1">
        <a:lnSpc>
          <a:spcPct val="90000"/>
        </a:lnSpc>
        <a:spcBef>
          <a:spcPct val="0"/>
        </a:spcBef>
        <a:buNone/>
        <a:defRPr sz="3300" b="1" i="0" kern="1200">
          <a:solidFill>
            <a:srgbClr val="013B57"/>
          </a:solidFill>
          <a:latin typeface="Avenir Next LT Pro Demi" panose="020B0504020202020204" pitchFamily="34" charset="77"/>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2"/>
          </a:solidFill>
          <a:latin typeface="Avenir Next LT Pro" panose="020B0504020202020204" pitchFamily="34"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2"/>
          </a:solidFill>
          <a:latin typeface="Avenir Next LT Pro" panose="020B0504020202020204" pitchFamily="34"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2"/>
          </a:solidFill>
          <a:latin typeface="Avenir Next LT Pro" panose="020B0504020202020204" pitchFamily="34"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2"/>
          </a:solidFill>
          <a:latin typeface="Avenir Next LT Pro" panose="020B0504020202020204" pitchFamily="34"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2"/>
          </a:solidFill>
          <a:latin typeface="Avenir Next LT Pro" panose="020B0504020202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864">
          <p15:clr>
            <a:srgbClr val="F26B43"/>
          </p15:clr>
        </p15:guide>
        <p15:guide id="4" pos="240">
          <p15:clr>
            <a:srgbClr val="F26B43"/>
          </p15:clr>
        </p15:guide>
        <p15:guide id="5" pos="7056">
          <p15:clr>
            <a:srgbClr val="F26B43"/>
          </p15:clr>
        </p15:guide>
        <p15:guide id="7" pos="7440">
          <p15:clr>
            <a:srgbClr val="F26B43"/>
          </p15:clr>
        </p15:guide>
        <p15:guide id="8" orient="horz" pos="768">
          <p15:clr>
            <a:srgbClr val="F26B43"/>
          </p15:clr>
        </p15:guide>
        <p15:guide id="9" orient="horz" pos="912">
          <p15:clr>
            <a:srgbClr val="F26B43"/>
          </p15:clr>
        </p15:guide>
        <p15:guide id="10" orient="horz" pos="3744">
          <p15:clr>
            <a:srgbClr val="F26B43"/>
          </p15:clr>
        </p15:guide>
        <p15:guide id="11" pos="55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3" Type="http://schemas.openxmlformats.org/officeDocument/2006/relationships/hyperlink" Target="https://mrctcenter.org/glossary/"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hyperlink" Target="https://mrctcenter.org/health-literacy/tools/overview/plain-language/" TargetMode="External"/><Relationship Id="rId4" Type="http://schemas.openxmlformats.org/officeDocument/2006/relationships/hyperlink" Target="https://www.sydneyhealthliteracylab.org.au/health-literacy-editor"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mrctcenter.org/wp-content/uploads/2024/04/Inclusive-language-checklist.pdf"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hyperlink" Target="https://www.w3.org/WAI/GL/wiki/Captcha_Alternatives_and_thoughts"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26.svg"/><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pn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hyperlink" Target="https://creativecommons.org/licenses/by-nc-sa/4.0/legalcode" TargetMode="External"/><Relationship Id="rId4" Type="http://schemas.openxmlformats.org/officeDocument/2006/relationships/hyperlink" Target="https://mrctcenter.org/"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s://www.w3.org/TR/WCAG22/" TargetMode="External"/><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hyperlink" Target="https://www.tpgi.com/color-contrast-checker/" TargetMode="External"/><Relationship Id="rId4" Type="http://schemas.openxmlformats.org/officeDocument/2006/relationships/hyperlink" Target="https://accessibleweb.com/color-contrast-checker/"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26.xml.rels><?xml version="1.0" encoding="UTF-8" standalone="yes"?>
<Relationships xmlns="http://schemas.openxmlformats.org/package/2006/relationships"><Relationship Id="rId3" Type="http://schemas.openxmlformats.org/officeDocument/2006/relationships/hyperlink" Target="https://accessibleweb.com/color-contrast-checker/" TargetMode="External"/><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hyperlink" Target="https://www.linkedin.com/advice/1/what-most-effective-ways-create-accessible-word-pzk4f" TargetMode="External"/><Relationship Id="rId2" Type="http://schemas.openxmlformats.org/officeDocument/2006/relationships/notesSlide" Target="../notesSlides/notesSlide28.xml"/><Relationship Id="rId1" Type="http://schemas.openxmlformats.org/officeDocument/2006/relationships/slideLayout" Target="../slideLayouts/slideLayout10.xml"/><Relationship Id="rId4" Type="http://schemas.openxmlformats.org/officeDocument/2006/relationships/image" Target="../media/image35.jpe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9.svg"/></Relationships>
</file>

<file path=ppt/slides/_rels/slide3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1.xml"/><Relationship Id="rId1" Type="http://schemas.openxmlformats.org/officeDocument/2006/relationships/slideLayout" Target="../slideLayouts/slideLayout10.xml"/><Relationship Id="rId4" Type="http://schemas.openxmlformats.org/officeDocument/2006/relationships/hyperlink" Target="https://www.healthaffairs.org/doi/full/10.1377/hlthaff.2022.00520"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3" Type="http://schemas.openxmlformats.org/officeDocument/2006/relationships/hyperlink" Target="https://www.perkins.org/resource/how-create-accessible-powerpoints/" TargetMode="External"/><Relationship Id="rId2" Type="http://schemas.openxmlformats.org/officeDocument/2006/relationships/notesSlide" Target="../notesSlides/notesSlide36.xml"/><Relationship Id="rId1" Type="http://schemas.openxmlformats.org/officeDocument/2006/relationships/slideLayout" Target="../slideLayouts/slideLayout10.xml"/><Relationship Id="rId6" Type="http://schemas.openxmlformats.org/officeDocument/2006/relationships/hyperlink" Target="https://accessibility.huit.harvard.edu/microsoft-powerpoint" TargetMode="External"/><Relationship Id="rId5" Type="http://schemas.openxmlformats.org/officeDocument/2006/relationships/hyperlink" Target="https://www.section508.gov/create/presentations/" TargetMode="External"/><Relationship Id="rId4" Type="http://schemas.openxmlformats.org/officeDocument/2006/relationships/hyperlink" Target="https://support.microsoft.com/en-us/office/make-your-powerpoint-presentations-accessible-to-people-with-disabilities-6f7772b2-2f33-4bd2-8ca7-dae3b2b3ef25"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s://mrctcenter.org/?sfid=229&amp;_sf_s=accessibility%20101" TargetMode="External"/><Relationship Id="rId2" Type="http://schemas.openxmlformats.org/officeDocument/2006/relationships/notesSlide" Target="../notesSlides/notesSlide37.xml"/><Relationship Id="rId1" Type="http://schemas.openxmlformats.org/officeDocument/2006/relationships/slideLayout" Target="../slideLayouts/slideLayout10.xml"/><Relationship Id="rId5" Type="http://schemas.openxmlformats.org/officeDocument/2006/relationships/image" Target="../media/image38.png"/><Relationship Id="rId4" Type="http://schemas.openxmlformats.org/officeDocument/2006/relationships/hyperlink" Target="https://mrctcenter.org/wp-content/uploads/2024/03/REACH-Resource-List-BB.pdf"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8.xml"/><Relationship Id="rId1" Type="http://schemas.openxmlformats.org/officeDocument/2006/relationships/slideLayout" Target="../slideLayouts/slideLayout14.xml"/><Relationship Id="rId5" Type="http://schemas.openxmlformats.org/officeDocument/2006/relationships/image" Target="../media/image41.png"/><Relationship Id="rId4" Type="http://schemas.openxmlformats.org/officeDocument/2006/relationships/image" Target="../media/image40.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0.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97DA73-609C-9486-8367-DB0553688E17}"/>
              </a:ext>
            </a:extLst>
          </p:cNvPr>
          <p:cNvSpPr>
            <a:spLocks noGrp="1"/>
          </p:cNvSpPr>
          <p:nvPr>
            <p:ph type="body" sz="quarter" idx="13"/>
          </p:nvPr>
        </p:nvSpPr>
        <p:spPr/>
        <p:txBody>
          <a:bodyPr/>
          <a:lstStyle/>
          <a:p>
            <a:r>
              <a:rPr lang="en-US" dirty="0"/>
              <a:t>10/22/24</a:t>
            </a:r>
          </a:p>
        </p:txBody>
      </p:sp>
      <p:sp>
        <p:nvSpPr>
          <p:cNvPr id="3" name="Title 2">
            <a:extLst>
              <a:ext uri="{FF2B5EF4-FFF2-40B4-BE49-F238E27FC236}">
                <a16:creationId xmlns:a16="http://schemas.microsoft.com/office/drawing/2014/main" id="{9105BFBD-7AD0-FA36-092A-9A5AB51187F3}"/>
              </a:ext>
            </a:extLst>
          </p:cNvPr>
          <p:cNvSpPr>
            <a:spLocks noGrp="1"/>
          </p:cNvSpPr>
          <p:nvPr>
            <p:ph type="title"/>
          </p:nvPr>
        </p:nvSpPr>
        <p:spPr>
          <a:xfrm>
            <a:off x="3495385" y="2744287"/>
            <a:ext cx="7979219" cy="1542565"/>
          </a:xfrm>
        </p:spPr>
        <p:txBody>
          <a:bodyPr>
            <a:normAutofit/>
          </a:bodyPr>
          <a:lstStyle/>
          <a:p>
            <a:pPr>
              <a:lnSpc>
                <a:spcPct val="80000"/>
              </a:lnSpc>
            </a:pPr>
            <a:r>
              <a:rPr lang="en-US" dirty="0"/>
              <a:t>Developing Accessible </a:t>
            </a:r>
            <a:r>
              <a:rPr lang="en-US" dirty="0" err="1"/>
              <a:t>Powerpoints</a:t>
            </a:r>
            <a:endParaRPr lang="en-US" dirty="0"/>
          </a:p>
        </p:txBody>
      </p:sp>
      <p:pic>
        <p:nvPicPr>
          <p:cNvPr id="8" name="Picture Placeholder 7">
            <a:extLst>
              <a:ext uri="{FF2B5EF4-FFF2-40B4-BE49-F238E27FC236}">
                <a16:creationId xmlns:a16="http://schemas.microsoft.com/office/drawing/2014/main" id="{EFA5D491-3BFF-879C-F71D-BF2EFB82D7D2}"/>
              </a:ext>
              <a:ext uri="{C183D7F6-B498-43B3-948B-1728B52AA6E4}">
                <adec:decorative xmlns:adec="http://schemas.microsoft.com/office/drawing/2017/decorative" val="1"/>
              </a:ext>
            </a:extLst>
          </p:cNvPr>
          <p:cNvPicPr>
            <a:picLocks noGrp="1" noChangeAspect="1"/>
          </p:cNvPicPr>
          <p:nvPr>
            <p:ph type="pic" sz="quarter" idx="14"/>
          </p:nvPr>
        </p:nvPicPr>
        <p:blipFill>
          <a:blip r:embed="rId2"/>
          <a:srcRect t="32627" b="32627"/>
          <a:stretch>
            <a:fillRect/>
          </a:stretch>
        </p:blipFill>
        <p:spPr>
          <a:xfrm>
            <a:off x="1" y="0"/>
            <a:ext cx="2973426" cy="6857999"/>
          </a:xfrm>
        </p:spPr>
      </p:pic>
      <p:sp>
        <p:nvSpPr>
          <p:cNvPr id="5" name="Content Placeholder 4">
            <a:extLst>
              <a:ext uri="{FF2B5EF4-FFF2-40B4-BE49-F238E27FC236}">
                <a16:creationId xmlns:a16="http://schemas.microsoft.com/office/drawing/2014/main" id="{63594B99-43E8-6751-D7CC-7295493E7F53}"/>
              </a:ext>
            </a:extLst>
          </p:cNvPr>
          <p:cNvSpPr>
            <a:spLocks noGrp="1"/>
          </p:cNvSpPr>
          <p:nvPr>
            <p:ph sz="quarter" idx="10"/>
          </p:nvPr>
        </p:nvSpPr>
        <p:spPr/>
        <p:txBody>
          <a:bodyPr>
            <a:normAutofit lnSpcReduction="10000"/>
          </a:bodyPr>
          <a:lstStyle/>
          <a:p>
            <a:r>
              <a:rPr lang="en-US" dirty="0"/>
              <a:t>Willyanne </a:t>
            </a:r>
            <a:r>
              <a:rPr lang="en-US" dirty="0" err="1"/>
              <a:t>DeCormier</a:t>
            </a:r>
            <a:r>
              <a:rPr lang="en-US" dirty="0"/>
              <a:t> Plosky, Program Director, MRCT Center</a:t>
            </a:r>
          </a:p>
        </p:txBody>
      </p:sp>
      <p:sp>
        <p:nvSpPr>
          <p:cNvPr id="6" name="Text Placeholder 5">
            <a:extLst>
              <a:ext uri="{FF2B5EF4-FFF2-40B4-BE49-F238E27FC236}">
                <a16:creationId xmlns:a16="http://schemas.microsoft.com/office/drawing/2014/main" id="{A1CAFAA5-C3F4-CE5C-D9DE-CE2D6AB9633B}"/>
              </a:ext>
            </a:extLst>
          </p:cNvPr>
          <p:cNvSpPr>
            <a:spLocks noGrp="1"/>
          </p:cNvSpPr>
          <p:nvPr>
            <p:ph type="body" sz="quarter" idx="12"/>
          </p:nvPr>
        </p:nvSpPr>
        <p:spPr>
          <a:xfrm>
            <a:off x="3518348" y="4288424"/>
            <a:ext cx="6866467" cy="1139472"/>
          </a:xfrm>
        </p:spPr>
        <p:txBody>
          <a:bodyPr/>
          <a:lstStyle/>
          <a:p>
            <a:r>
              <a:rPr lang="en-US" sz="2400" dirty="0"/>
              <a:t>Accessibility 101 Training Module Series</a:t>
            </a:r>
          </a:p>
        </p:txBody>
      </p:sp>
    </p:spTree>
    <p:extLst>
      <p:ext uri="{BB962C8B-B14F-4D97-AF65-F5344CB8AC3E}">
        <p14:creationId xmlns:p14="http://schemas.microsoft.com/office/powerpoint/2010/main" val="30783675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F45B2FBA-AD2A-C6B2-DC2B-F66CE9E6D25B}"/>
              </a:ext>
            </a:extLst>
          </p:cNvPr>
          <p:cNvSpPr>
            <a:spLocks noGrp="1"/>
          </p:cNvSpPr>
          <p:nvPr>
            <p:ph type="body" sz="quarter" idx="10"/>
          </p:nvPr>
        </p:nvSpPr>
        <p:spPr>
          <a:xfrm>
            <a:off x="380999" y="1447800"/>
            <a:ext cx="10820401" cy="4495800"/>
          </a:xfrm>
        </p:spPr>
        <p:txBody>
          <a:bodyPr/>
          <a:lstStyle/>
          <a:p>
            <a:pPr>
              <a:spcAft>
                <a:spcPts val="200"/>
              </a:spcAft>
            </a:pPr>
            <a:r>
              <a:rPr lang="en-US" sz="2000" dirty="0"/>
              <a:t>Plain language is a clear and understandable way of communicating. Helpful hints include:</a:t>
            </a:r>
          </a:p>
          <a:p>
            <a:pPr marL="800100" lvl="1" indent="-342900">
              <a:lnSpc>
                <a:spcPct val="110000"/>
              </a:lnSpc>
              <a:spcAft>
                <a:spcPts val="200"/>
              </a:spcAft>
              <a:buClr>
                <a:schemeClr val="accent3"/>
              </a:buClr>
              <a:buFont typeface="Arial" panose="020B0604020202020204" pitchFamily="34" charset="0"/>
              <a:buChar char="•"/>
            </a:pPr>
            <a:r>
              <a:rPr lang="en-US" sz="2000" dirty="0"/>
              <a:t>Break up large blocks of text into smaller paragraphs or bullet points.</a:t>
            </a:r>
          </a:p>
          <a:p>
            <a:pPr marL="800100" lvl="1" indent="-342900">
              <a:lnSpc>
                <a:spcPct val="110000"/>
              </a:lnSpc>
              <a:spcAft>
                <a:spcPts val="200"/>
              </a:spcAft>
              <a:buClr>
                <a:schemeClr val="accent3"/>
              </a:buClr>
              <a:buFont typeface="Arial" panose="020B0604020202020204" pitchFamily="34" charset="0"/>
              <a:buChar char="•"/>
            </a:pPr>
            <a:r>
              <a:rPr lang="en-US" sz="2000" dirty="0"/>
              <a:t>Identify complex words or phrases and substitute simpler ones. If you must use a complex word, such as “participant,” include a common definition for it the first time you use the word. Or hyperlink to common definitions, such as those in the MRCT Center Clinical Research Glossary, available at: </a:t>
            </a:r>
            <a:r>
              <a:rPr lang="en-US" sz="2000" dirty="0">
                <a:solidFill>
                  <a:schemeClr val="accent1"/>
                </a:solidFill>
                <a:hlinkClick r:id="rId3">
                  <a:extLst>
                    <a:ext uri="{A12FA001-AC4F-418D-AE19-62706E023703}">
                      <ahyp:hlinkClr xmlns:ahyp="http://schemas.microsoft.com/office/drawing/2018/hyperlinkcolor" val="tx"/>
                    </a:ext>
                  </a:extLst>
                </a:hlinkClick>
              </a:rPr>
              <a:t>https://mrctcenter.org/glossary/</a:t>
            </a:r>
            <a:r>
              <a:rPr lang="en-US" sz="2000" dirty="0">
                <a:solidFill>
                  <a:schemeClr val="accent1"/>
                </a:solidFill>
              </a:rPr>
              <a:t> </a:t>
            </a:r>
            <a:r>
              <a:rPr lang="en-US" sz="2000" dirty="0"/>
              <a:t>.</a:t>
            </a:r>
          </a:p>
          <a:p>
            <a:pPr marL="800100" lvl="1" indent="-342900">
              <a:lnSpc>
                <a:spcPct val="110000"/>
              </a:lnSpc>
              <a:spcAft>
                <a:spcPts val="200"/>
              </a:spcAft>
              <a:buClr>
                <a:schemeClr val="accent3"/>
              </a:buClr>
              <a:buFont typeface="Arial" panose="020B0604020202020204" pitchFamily="34" charset="0"/>
              <a:buChar char="•"/>
            </a:pPr>
            <a:r>
              <a:rPr lang="en-US" sz="2000" dirty="0"/>
              <a:t>Use a health literacy checker app to test the grade level for your text, such as </a:t>
            </a:r>
            <a:r>
              <a:rPr lang="en-US" sz="2000" dirty="0">
                <a:solidFill>
                  <a:schemeClr val="accent1"/>
                </a:solidFill>
                <a:hlinkClick r:id="rId4">
                  <a:extLst>
                    <a:ext uri="{A12FA001-AC4F-418D-AE19-62706E023703}">
                      <ahyp:hlinkClr xmlns:ahyp="http://schemas.microsoft.com/office/drawing/2018/hyperlinkcolor" val="tx"/>
                    </a:ext>
                  </a:extLst>
                </a:hlinkClick>
              </a:rPr>
              <a:t>https://www.sydneyhealthliteracylab.org.au/health-literacy-editor</a:t>
            </a:r>
            <a:r>
              <a:rPr lang="en-US" sz="2000" dirty="0">
                <a:solidFill>
                  <a:schemeClr val="accent5"/>
                </a:solidFill>
              </a:rPr>
              <a:t>. </a:t>
            </a:r>
          </a:p>
          <a:p>
            <a:pPr marL="800100" lvl="1" indent="-342900">
              <a:lnSpc>
                <a:spcPct val="110000"/>
              </a:lnSpc>
              <a:spcAft>
                <a:spcPts val="200"/>
              </a:spcAft>
              <a:buClr>
                <a:schemeClr val="accent3"/>
              </a:buClr>
              <a:buFont typeface="Arial" panose="020B0604020202020204" pitchFamily="34" charset="0"/>
              <a:buChar char="•"/>
            </a:pPr>
            <a:r>
              <a:rPr lang="en-US" sz="2000" dirty="0"/>
              <a:t>Edit to make sure that the text is at an 8</a:t>
            </a:r>
            <a:r>
              <a:rPr lang="en-US" sz="2000" baseline="30000" dirty="0"/>
              <a:t>th</a:t>
            </a:r>
            <a:r>
              <a:rPr lang="en-US" sz="2000" dirty="0"/>
              <a:t> grade reading level (for a general audience) or a 4</a:t>
            </a:r>
            <a:r>
              <a:rPr lang="en-US" sz="2000" baseline="30000" dirty="0"/>
              <a:t>th</a:t>
            </a:r>
            <a:r>
              <a:rPr lang="en-US" sz="2000" dirty="0"/>
              <a:t> grade reading level (if participants will be people with cognitive or intellectual disabilities).</a:t>
            </a:r>
          </a:p>
          <a:p>
            <a:pPr>
              <a:spcAft>
                <a:spcPts val="200"/>
              </a:spcAft>
            </a:pPr>
            <a:endParaRPr lang="en-US" sz="2000" dirty="0"/>
          </a:p>
        </p:txBody>
      </p:sp>
      <p:sp>
        <p:nvSpPr>
          <p:cNvPr id="8" name="Title 7">
            <a:extLst>
              <a:ext uri="{FF2B5EF4-FFF2-40B4-BE49-F238E27FC236}">
                <a16:creationId xmlns:a16="http://schemas.microsoft.com/office/drawing/2014/main" id="{D8746E69-57BA-B485-1714-900852288F24}"/>
              </a:ext>
            </a:extLst>
          </p:cNvPr>
          <p:cNvSpPr>
            <a:spLocks noGrp="1"/>
          </p:cNvSpPr>
          <p:nvPr>
            <p:ph type="title"/>
          </p:nvPr>
        </p:nvSpPr>
        <p:spPr>
          <a:xfrm>
            <a:off x="368299" y="274320"/>
            <a:ext cx="10972800" cy="944880"/>
          </a:xfrm>
        </p:spPr>
        <p:txBody>
          <a:bodyPr>
            <a:normAutofit fontScale="90000"/>
          </a:bodyPr>
          <a:lstStyle/>
          <a:p>
            <a:pPr>
              <a:lnSpc>
                <a:spcPct val="100000"/>
              </a:lnSpc>
            </a:pPr>
            <a:r>
              <a:rPr lang="en-US" sz="3600" spc="100" dirty="0"/>
              <a:t>Accessible PowerPoints How-to</a:t>
            </a:r>
            <a:br>
              <a:rPr lang="en-US" spc="100" dirty="0"/>
            </a:br>
            <a:r>
              <a:rPr lang="en-US" sz="2900" b="0" spc="100" dirty="0">
                <a:latin typeface="Avenir Next LT Pro" panose="020B0504020202020204" pitchFamily="34" charset="77"/>
              </a:rPr>
              <a:t>Step 4a: Design with appropriate language (plain language)</a:t>
            </a:r>
            <a:endParaRPr lang="en-US" sz="2900" dirty="0"/>
          </a:p>
        </p:txBody>
      </p:sp>
      <p:sp>
        <p:nvSpPr>
          <p:cNvPr id="3" name="TextBox 2">
            <a:extLst>
              <a:ext uri="{FF2B5EF4-FFF2-40B4-BE49-F238E27FC236}">
                <a16:creationId xmlns:a16="http://schemas.microsoft.com/office/drawing/2014/main" id="{134E8F06-58C9-51B2-8F8C-0AA67D9043BC}"/>
              </a:ext>
            </a:extLst>
          </p:cNvPr>
          <p:cNvSpPr txBox="1"/>
          <p:nvPr/>
        </p:nvSpPr>
        <p:spPr>
          <a:xfrm>
            <a:off x="876300" y="5672435"/>
            <a:ext cx="11503661" cy="461665"/>
          </a:xfrm>
          <a:prstGeom prst="rect">
            <a:avLst/>
          </a:prstGeom>
          <a:noFill/>
        </p:spPr>
        <p:txBody>
          <a:bodyPr wrap="square" rtlCol="0">
            <a:spAutoFit/>
          </a:bodyPr>
          <a:lstStyle/>
          <a:p>
            <a:r>
              <a:rPr lang="en-US" sz="1200" dirty="0">
                <a:latin typeface="Avenir Next LT Pro" panose="020B0504020202020204" pitchFamily="34" charset="77"/>
              </a:rPr>
              <a:t>Please note: Full instructions on plain language are available on the MRCT Center Plain Language webpage (at:</a:t>
            </a:r>
            <a:r>
              <a:rPr lang="en-US" sz="1200" dirty="0">
                <a:solidFill>
                  <a:schemeClr val="accent1"/>
                </a:solidFill>
                <a:latin typeface="Avenir Next LT Pro" panose="020B0504020202020204" pitchFamily="34" charset="77"/>
              </a:rPr>
              <a:t> </a:t>
            </a:r>
            <a:r>
              <a:rPr lang="en-US" sz="1200" dirty="0">
                <a:solidFill>
                  <a:schemeClr val="accent1"/>
                </a:solidFill>
                <a:latin typeface="Avenir Next LT Pro" panose="020B0504020202020204" pitchFamily="34" charset="77"/>
                <a:hlinkClick r:id="rId5">
                  <a:extLst>
                    <a:ext uri="{A12FA001-AC4F-418D-AE19-62706E023703}">
                      <ahyp:hlinkClr xmlns:ahyp="http://schemas.microsoft.com/office/drawing/2018/hyperlinkcolor" val="tx"/>
                    </a:ext>
                  </a:extLst>
                </a:hlinkClick>
              </a:rPr>
              <a:t>https://mrctcenter.org/health-literacy/tools/overview/plain-language/</a:t>
            </a:r>
            <a:r>
              <a:rPr lang="en-US" sz="1200" dirty="0">
                <a:solidFill>
                  <a:schemeClr val="accent1"/>
                </a:solidFill>
                <a:latin typeface="Avenir Next LT Pro" panose="020B0504020202020204" pitchFamily="34" charset="77"/>
              </a:rPr>
              <a:t> </a:t>
            </a:r>
            <a:r>
              <a:rPr lang="en-US" sz="1200" dirty="0">
                <a:latin typeface="Avenir Next LT Pro" panose="020B0504020202020204" pitchFamily="34" charset="77"/>
              </a:rPr>
              <a:t>). Or in the MRCT Center Accessibility 101 training on Plain Language.</a:t>
            </a:r>
          </a:p>
        </p:txBody>
      </p:sp>
    </p:spTree>
    <p:extLst>
      <p:ext uri="{BB962C8B-B14F-4D97-AF65-F5344CB8AC3E}">
        <p14:creationId xmlns:p14="http://schemas.microsoft.com/office/powerpoint/2010/main" val="1037652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F45B2FBA-AD2A-C6B2-DC2B-F66CE9E6D25B}"/>
              </a:ext>
            </a:extLst>
          </p:cNvPr>
          <p:cNvSpPr>
            <a:spLocks noGrp="1"/>
          </p:cNvSpPr>
          <p:nvPr>
            <p:ph type="body" sz="quarter" idx="10"/>
          </p:nvPr>
        </p:nvSpPr>
        <p:spPr>
          <a:xfrm>
            <a:off x="876300" y="1447800"/>
            <a:ext cx="10325100" cy="4495800"/>
          </a:xfrm>
        </p:spPr>
        <p:txBody>
          <a:bodyPr/>
          <a:lstStyle/>
          <a:p>
            <a:pPr>
              <a:lnSpc>
                <a:spcPct val="114000"/>
              </a:lnSpc>
              <a:spcBef>
                <a:spcPts val="0"/>
              </a:spcBef>
              <a:spcAft>
                <a:spcPts val="1200"/>
              </a:spcAft>
            </a:pPr>
            <a:r>
              <a:rPr lang="en-US" sz="2000" dirty="0"/>
              <a:t>Check to avoid expressions that may exclude people with disabilities such as “lift our voices,” “put your best foot forward,” or “stand with us.” </a:t>
            </a:r>
          </a:p>
          <a:p>
            <a:pPr>
              <a:lnSpc>
                <a:spcPct val="114000"/>
              </a:lnSpc>
              <a:spcBef>
                <a:spcPts val="0"/>
              </a:spcBef>
              <a:spcAft>
                <a:spcPts val="1200"/>
              </a:spcAft>
            </a:pPr>
            <a:r>
              <a:rPr lang="en-US" sz="2000" dirty="0"/>
              <a:t>Work with people with disabilities to assess if they would like to use person-first language (e.g., person with autism), identity-first language (e.g., autistic person) or alternate between the two. You may explain your choice/s at the beginning of your PowerPoint presentation if you wish.  </a:t>
            </a:r>
          </a:p>
          <a:p>
            <a:pPr>
              <a:lnSpc>
                <a:spcPct val="114000"/>
              </a:lnSpc>
              <a:spcBef>
                <a:spcPts val="0"/>
              </a:spcBef>
              <a:spcAft>
                <a:spcPts val="1200"/>
              </a:spcAft>
            </a:pPr>
            <a:r>
              <a:rPr lang="en-US" sz="2000" dirty="0"/>
              <a:t>Recognize that people have intersecting identities. For example, you can also review the MRCT Center </a:t>
            </a:r>
            <a:r>
              <a:rPr lang="en-US" sz="2000" dirty="0">
                <a:solidFill>
                  <a:srgbClr val="3E3E3E"/>
                </a:solidFill>
              </a:rPr>
              <a:t>LGBTQIA+ Inclusive Language Checklist, at: </a:t>
            </a:r>
            <a:r>
              <a:rPr lang="en-US" sz="2000" dirty="0">
                <a:solidFill>
                  <a:schemeClr val="accent1"/>
                </a:solidFill>
                <a:hlinkClick r:id="rId3">
                  <a:extLst>
                    <a:ext uri="{A12FA001-AC4F-418D-AE19-62706E023703}">
                      <ahyp:hlinkClr xmlns:ahyp="http://schemas.microsoft.com/office/drawing/2018/hyperlinkcolor" val="tx"/>
                    </a:ext>
                  </a:extLst>
                </a:hlinkClick>
              </a:rPr>
              <a:t>https://mrctcenter.org/wp-content/uploads/2024/04/Inclusive-language-checklist.pdf</a:t>
            </a:r>
            <a:r>
              <a:rPr lang="en-US" sz="2000" dirty="0">
                <a:solidFill>
                  <a:schemeClr val="accent1"/>
                </a:solidFill>
              </a:rPr>
              <a:t> </a:t>
            </a:r>
          </a:p>
        </p:txBody>
      </p:sp>
      <p:sp>
        <p:nvSpPr>
          <p:cNvPr id="8" name="Title 7">
            <a:extLst>
              <a:ext uri="{FF2B5EF4-FFF2-40B4-BE49-F238E27FC236}">
                <a16:creationId xmlns:a16="http://schemas.microsoft.com/office/drawing/2014/main" id="{D8746E69-57BA-B485-1714-900852288F24}"/>
              </a:ext>
            </a:extLst>
          </p:cNvPr>
          <p:cNvSpPr>
            <a:spLocks noGrp="1"/>
          </p:cNvSpPr>
          <p:nvPr>
            <p:ph type="title"/>
          </p:nvPr>
        </p:nvSpPr>
        <p:spPr>
          <a:xfrm>
            <a:off x="381000" y="251460"/>
            <a:ext cx="11836399" cy="944880"/>
          </a:xfrm>
        </p:spPr>
        <p:txBody>
          <a:bodyPr>
            <a:normAutofit fontScale="90000"/>
          </a:bodyPr>
          <a:lstStyle/>
          <a:p>
            <a:pPr>
              <a:lnSpc>
                <a:spcPct val="100000"/>
              </a:lnSpc>
            </a:pPr>
            <a:r>
              <a:rPr lang="en-US" sz="3600" spc="100" dirty="0"/>
              <a:t>Accessible PowerPoints How-to</a:t>
            </a:r>
            <a:br>
              <a:rPr lang="en-US" spc="100" dirty="0"/>
            </a:br>
            <a:r>
              <a:rPr lang="en-US" sz="2900" b="0" spc="100" dirty="0">
                <a:latin typeface="Avenir Next LT Pro" panose="020B0504020202020204" pitchFamily="34" charset="77"/>
              </a:rPr>
              <a:t>Step 4b: Design with appropriate language (inclusive language)</a:t>
            </a:r>
            <a:endParaRPr lang="en-US" sz="2900" dirty="0"/>
          </a:p>
        </p:txBody>
      </p:sp>
    </p:spTree>
    <p:extLst>
      <p:ext uri="{BB962C8B-B14F-4D97-AF65-F5344CB8AC3E}">
        <p14:creationId xmlns:p14="http://schemas.microsoft.com/office/powerpoint/2010/main" val="34859719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F45B2FBA-AD2A-C6B2-DC2B-F66CE9E6D25B}"/>
              </a:ext>
            </a:extLst>
          </p:cNvPr>
          <p:cNvSpPr>
            <a:spLocks noGrp="1"/>
          </p:cNvSpPr>
          <p:nvPr>
            <p:ph type="body" sz="quarter" idx="10"/>
          </p:nvPr>
        </p:nvSpPr>
        <p:spPr>
          <a:xfrm>
            <a:off x="876299" y="1447800"/>
            <a:ext cx="6964195" cy="4495800"/>
          </a:xfrm>
        </p:spPr>
        <p:txBody>
          <a:bodyPr/>
          <a:lstStyle/>
          <a:p>
            <a:pPr marL="342900" indent="-342900">
              <a:lnSpc>
                <a:spcPct val="114000"/>
              </a:lnSpc>
              <a:spcBef>
                <a:spcPts val="400"/>
              </a:spcBef>
              <a:spcAft>
                <a:spcPts val="1200"/>
              </a:spcAft>
              <a:buClr>
                <a:schemeClr val="accent3"/>
              </a:buClr>
              <a:buFont typeface="Arial" panose="020B0604020202020204" pitchFamily="34" charset="0"/>
              <a:buChar char="•"/>
            </a:pPr>
            <a:r>
              <a:rPr lang="en-US" sz="2000" dirty="0"/>
              <a:t>Use unique and descriptive slide titles.</a:t>
            </a:r>
          </a:p>
          <a:p>
            <a:pPr marL="342900" indent="-342900">
              <a:lnSpc>
                <a:spcPct val="114000"/>
              </a:lnSpc>
              <a:spcBef>
                <a:spcPts val="400"/>
              </a:spcBef>
              <a:spcAft>
                <a:spcPts val="1200"/>
              </a:spcAft>
              <a:buClr>
                <a:schemeClr val="accent3"/>
              </a:buClr>
              <a:buFont typeface="Arial" panose="020B0604020202020204" pitchFamily="34" charset="0"/>
              <a:buChar char="•"/>
            </a:pPr>
            <a:r>
              <a:rPr lang="en-US" sz="2000" dirty="0"/>
              <a:t>Do not use serif fonts (e.g., </a:t>
            </a:r>
            <a:r>
              <a:rPr lang="en-US" sz="2000" dirty="0">
                <a:latin typeface="Times New Roman" panose="02020603050405020304" pitchFamily="18" charset="0"/>
                <a:cs typeface="Times New Roman" panose="02020603050405020304" pitchFamily="18" charset="0"/>
              </a:rPr>
              <a:t>Times New Roman</a:t>
            </a:r>
            <a:r>
              <a:rPr lang="en-US" sz="2000" dirty="0"/>
              <a:t>, </a:t>
            </a:r>
            <a:r>
              <a:rPr lang="en-US" sz="2000" dirty="0">
                <a:latin typeface="Garamond" panose="02020404030301010803" pitchFamily="18" charset="0"/>
              </a:rPr>
              <a:t>Garamond</a:t>
            </a:r>
            <a:r>
              <a:rPr lang="en-US" sz="2000" dirty="0"/>
              <a:t>) or “fun” fonts that can be difficult to see (e.g., </a:t>
            </a:r>
            <a:r>
              <a:rPr lang="en-US" sz="2000" dirty="0">
                <a:latin typeface="Magneto" panose="04030805050802020D02" pitchFamily="82" charset="0"/>
              </a:rPr>
              <a:t>Magneto, </a:t>
            </a:r>
            <a:r>
              <a:rPr lang="en-US" sz="2000" dirty="0">
                <a:latin typeface="Curlz MT" panose="04040404050702020202" pitchFamily="82" charset="0"/>
              </a:rPr>
              <a:t>Curlz MT). </a:t>
            </a:r>
            <a:r>
              <a:rPr lang="en-US" sz="2000" dirty="0"/>
              <a:t>Instead, use a sans serif font (e.g., Calibri, </a:t>
            </a:r>
            <a:r>
              <a:rPr lang="en-US" sz="2000" dirty="0">
                <a:latin typeface="Avenir Next LT Pro" panose="020B0504020202020204" pitchFamily="34" charset="0"/>
              </a:rPr>
              <a:t>Avenir, </a:t>
            </a:r>
            <a:r>
              <a:rPr lang="en-US" sz="2000" dirty="0">
                <a:latin typeface="Arial" panose="020B0604020202020204" pitchFamily="34" charset="0"/>
                <a:cs typeface="Arial" panose="020B0604020202020204" pitchFamily="34" charset="0"/>
              </a:rPr>
              <a:t>Arial</a:t>
            </a:r>
            <a:r>
              <a:rPr lang="en-US" sz="2000" dirty="0"/>
              <a:t>), and aim for 20-point size or larger.</a:t>
            </a:r>
          </a:p>
          <a:p>
            <a:pPr marL="342900" indent="-342900">
              <a:lnSpc>
                <a:spcPct val="114000"/>
              </a:lnSpc>
              <a:spcBef>
                <a:spcPts val="400"/>
              </a:spcBef>
              <a:spcAft>
                <a:spcPts val="1200"/>
              </a:spcAft>
              <a:buClr>
                <a:schemeClr val="accent3"/>
              </a:buClr>
              <a:buFont typeface="Arial" panose="020B0604020202020204" pitchFamily="34" charset="0"/>
              <a:buChar char="•"/>
            </a:pPr>
            <a:r>
              <a:rPr lang="en-US" sz="2000" dirty="0"/>
              <a:t>Use the standard bullets option in PowerPoint. Add full stops at the end of each bullet point so that screen readers can recognize them.</a:t>
            </a:r>
          </a:p>
          <a:p>
            <a:pPr marL="342900" indent="-342900">
              <a:lnSpc>
                <a:spcPct val="114000"/>
              </a:lnSpc>
              <a:spcBef>
                <a:spcPts val="400"/>
              </a:spcBef>
              <a:spcAft>
                <a:spcPts val="1200"/>
              </a:spcAft>
              <a:buClr>
                <a:schemeClr val="accent3"/>
              </a:buClr>
              <a:buFont typeface="Arial" panose="020B0604020202020204" pitchFamily="34" charset="0"/>
              <a:buChar char="•"/>
            </a:pPr>
            <a:r>
              <a:rPr lang="en-US" sz="2000" dirty="0"/>
              <a:t>Use left aligned text, not justified or centered.</a:t>
            </a:r>
          </a:p>
          <a:p>
            <a:pPr marL="342900" indent="-342900">
              <a:lnSpc>
                <a:spcPct val="114000"/>
              </a:lnSpc>
              <a:spcBef>
                <a:spcPts val="400"/>
              </a:spcBef>
              <a:spcAft>
                <a:spcPts val="1200"/>
              </a:spcAft>
              <a:buClr>
                <a:schemeClr val="accent3"/>
              </a:buClr>
              <a:buFont typeface="Arial" panose="020B0604020202020204" pitchFamily="34" charset="0"/>
              <a:buChar char="•"/>
            </a:pPr>
            <a:r>
              <a:rPr lang="en-US" sz="2000" dirty="0"/>
              <a:t>Limit use of bold font, italics, ALLCAPS, asterisks, </a:t>
            </a:r>
            <a:br>
              <a:rPr lang="en-US" sz="2000" dirty="0"/>
            </a:br>
            <a:r>
              <a:rPr lang="en-US" sz="2000" dirty="0"/>
              <a:t>or dashes.</a:t>
            </a:r>
          </a:p>
        </p:txBody>
      </p:sp>
      <p:sp>
        <p:nvSpPr>
          <p:cNvPr id="8" name="Title 7">
            <a:extLst>
              <a:ext uri="{FF2B5EF4-FFF2-40B4-BE49-F238E27FC236}">
                <a16:creationId xmlns:a16="http://schemas.microsoft.com/office/drawing/2014/main" id="{D8746E69-57BA-B485-1714-900852288F24}"/>
              </a:ext>
            </a:extLst>
          </p:cNvPr>
          <p:cNvSpPr>
            <a:spLocks noGrp="1"/>
          </p:cNvSpPr>
          <p:nvPr>
            <p:ph type="title"/>
          </p:nvPr>
        </p:nvSpPr>
        <p:spPr>
          <a:xfrm>
            <a:off x="381000" y="251460"/>
            <a:ext cx="11836399" cy="944880"/>
          </a:xfrm>
        </p:spPr>
        <p:txBody>
          <a:bodyPr>
            <a:normAutofit fontScale="90000"/>
          </a:bodyPr>
          <a:lstStyle/>
          <a:p>
            <a:pPr>
              <a:lnSpc>
                <a:spcPct val="100000"/>
              </a:lnSpc>
            </a:pPr>
            <a:r>
              <a:rPr lang="en-US" sz="3600" spc="100" dirty="0"/>
              <a:t>Accessible PowerPoints How-to</a:t>
            </a:r>
            <a:br>
              <a:rPr lang="en-US" spc="100" dirty="0"/>
            </a:br>
            <a:r>
              <a:rPr lang="en-US" sz="2900" b="0" spc="100" dirty="0">
                <a:latin typeface="Avenir Next LT Pro" panose="020B0504020202020204" pitchFamily="34" charset="77"/>
              </a:rPr>
              <a:t>Step 5a: Design for readability (font, bullets, and alignment)</a:t>
            </a:r>
            <a:endParaRPr lang="en-US" sz="2900" dirty="0"/>
          </a:p>
        </p:txBody>
      </p:sp>
      <p:pic>
        <p:nvPicPr>
          <p:cNvPr id="2" name="Picture 1" descr="Photo of a person wearing headphones and using a screen reader.">
            <a:extLst>
              <a:ext uri="{FF2B5EF4-FFF2-40B4-BE49-F238E27FC236}">
                <a16:creationId xmlns:a16="http://schemas.microsoft.com/office/drawing/2014/main" id="{0E17D3EA-5956-4153-94EC-89F51781F81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398046" y="2193857"/>
            <a:ext cx="3392907" cy="3003685"/>
          </a:xfrm>
          <a:prstGeom prst="rect">
            <a:avLst/>
          </a:prstGeom>
        </p:spPr>
      </p:pic>
    </p:spTree>
    <p:extLst>
      <p:ext uri="{BB962C8B-B14F-4D97-AF65-F5344CB8AC3E}">
        <p14:creationId xmlns:p14="http://schemas.microsoft.com/office/powerpoint/2010/main" val="36861090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F45B2FBA-AD2A-C6B2-DC2B-F66CE9E6D25B}"/>
              </a:ext>
            </a:extLst>
          </p:cNvPr>
          <p:cNvSpPr>
            <a:spLocks noGrp="1"/>
          </p:cNvSpPr>
          <p:nvPr>
            <p:ph type="body" sz="quarter" idx="10"/>
          </p:nvPr>
        </p:nvSpPr>
        <p:spPr>
          <a:xfrm>
            <a:off x="876301" y="1447800"/>
            <a:ext cx="4768596" cy="4495800"/>
          </a:xfrm>
        </p:spPr>
        <p:txBody>
          <a:bodyPr/>
          <a:lstStyle/>
          <a:p>
            <a:pPr>
              <a:lnSpc>
                <a:spcPct val="114000"/>
              </a:lnSpc>
              <a:spcBef>
                <a:spcPts val="400"/>
              </a:spcBef>
              <a:spcAft>
                <a:spcPts val="1200"/>
              </a:spcAft>
            </a:pPr>
            <a:r>
              <a:rPr lang="en-US" sz="2000" dirty="0"/>
              <a:t>Avoid using screenshots (like the one at right). The words in them can’t be read by screen readers, because the screenshot is a picture. Also, screenshots can have small font and appear blurry.</a:t>
            </a:r>
          </a:p>
          <a:p>
            <a:pPr>
              <a:lnSpc>
                <a:spcPct val="114000"/>
              </a:lnSpc>
              <a:spcBef>
                <a:spcPts val="400"/>
              </a:spcBef>
              <a:spcAft>
                <a:spcPts val="1200"/>
              </a:spcAft>
            </a:pPr>
            <a:r>
              <a:rPr lang="en-US" sz="2000" dirty="0"/>
              <a:t>If you must use a screenshot, clearly describe in the Alt Text (see slide 14) for the screenshot the information being conveyed.</a:t>
            </a:r>
          </a:p>
        </p:txBody>
      </p:sp>
      <p:sp>
        <p:nvSpPr>
          <p:cNvPr id="8" name="Title 7">
            <a:extLst>
              <a:ext uri="{FF2B5EF4-FFF2-40B4-BE49-F238E27FC236}">
                <a16:creationId xmlns:a16="http://schemas.microsoft.com/office/drawing/2014/main" id="{D8746E69-57BA-B485-1714-900852288F24}"/>
              </a:ext>
            </a:extLst>
          </p:cNvPr>
          <p:cNvSpPr>
            <a:spLocks noGrp="1"/>
          </p:cNvSpPr>
          <p:nvPr>
            <p:ph type="title"/>
          </p:nvPr>
        </p:nvSpPr>
        <p:spPr>
          <a:xfrm>
            <a:off x="381000" y="251460"/>
            <a:ext cx="11836399" cy="944880"/>
          </a:xfrm>
        </p:spPr>
        <p:txBody>
          <a:bodyPr>
            <a:normAutofit fontScale="90000"/>
          </a:bodyPr>
          <a:lstStyle/>
          <a:p>
            <a:pPr>
              <a:lnSpc>
                <a:spcPct val="100000"/>
              </a:lnSpc>
            </a:pPr>
            <a:r>
              <a:rPr lang="en-US" sz="3600" spc="100" dirty="0"/>
              <a:t>Accessible PowerPoints How-to:</a:t>
            </a:r>
            <a:br>
              <a:rPr lang="en-US" sz="3600" spc="100" dirty="0"/>
            </a:br>
            <a:r>
              <a:rPr lang="en-US" sz="2900" b="0" spc="100" dirty="0">
                <a:latin typeface="Avenir Next LT Pro" panose="020B0504020202020204" pitchFamily="34" charset="77"/>
              </a:rPr>
              <a:t>Step 5b: Design for readability (avoid screenshots)</a:t>
            </a:r>
            <a:endParaRPr lang="en-US" sz="2900" dirty="0"/>
          </a:p>
        </p:txBody>
      </p:sp>
      <p:pic>
        <p:nvPicPr>
          <p:cNvPr id="3" name="Picture 2" descr="Snapshot of key point category 1 (be respectful) and category 2 (format communication materials for inclusive reading and mental processing) and the key points for those categories.">
            <a:extLst>
              <a:ext uri="{FF2B5EF4-FFF2-40B4-BE49-F238E27FC236}">
                <a16:creationId xmlns:a16="http://schemas.microsoft.com/office/drawing/2014/main" id="{E1C68710-2368-39BE-724C-A3BE3E9640B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547104" y="1438954"/>
            <a:ext cx="5312662" cy="4734413"/>
          </a:xfrm>
          <a:prstGeom prst="rect">
            <a:avLst/>
          </a:prstGeom>
        </p:spPr>
      </p:pic>
    </p:spTree>
    <p:extLst>
      <p:ext uri="{BB962C8B-B14F-4D97-AF65-F5344CB8AC3E}">
        <p14:creationId xmlns:p14="http://schemas.microsoft.com/office/powerpoint/2010/main" val="6338784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F45B2FBA-AD2A-C6B2-DC2B-F66CE9E6D25B}"/>
              </a:ext>
            </a:extLst>
          </p:cNvPr>
          <p:cNvSpPr>
            <a:spLocks noGrp="1"/>
          </p:cNvSpPr>
          <p:nvPr>
            <p:ph type="body" sz="quarter" idx="10"/>
          </p:nvPr>
        </p:nvSpPr>
        <p:spPr>
          <a:xfrm>
            <a:off x="432679" y="1476835"/>
            <a:ext cx="2587049" cy="4495800"/>
          </a:xfrm>
        </p:spPr>
        <p:txBody>
          <a:bodyPr/>
          <a:lstStyle/>
          <a:p>
            <a:pPr>
              <a:lnSpc>
                <a:spcPct val="114000"/>
              </a:lnSpc>
              <a:spcBef>
                <a:spcPts val="400"/>
              </a:spcBef>
              <a:spcAft>
                <a:spcPts val="1200"/>
              </a:spcAft>
            </a:pPr>
            <a:r>
              <a:rPr lang="en-US" dirty="0"/>
              <a:t>A better option is to recreate the information from the screenshot into a text box or table that can be read by screen readers. </a:t>
            </a:r>
          </a:p>
          <a:p>
            <a:pPr>
              <a:lnSpc>
                <a:spcPct val="114000"/>
              </a:lnSpc>
              <a:spcBef>
                <a:spcPts val="400"/>
              </a:spcBef>
              <a:spcAft>
                <a:spcPts val="1200"/>
              </a:spcAft>
            </a:pPr>
            <a:r>
              <a:rPr lang="en-US" dirty="0"/>
              <a:t>To format tables for screen readers, make sure you can get to each cell (starting at the top left) using your tab key. Also, add a header row.</a:t>
            </a:r>
          </a:p>
        </p:txBody>
      </p:sp>
      <p:sp>
        <p:nvSpPr>
          <p:cNvPr id="8" name="Title 7">
            <a:extLst>
              <a:ext uri="{FF2B5EF4-FFF2-40B4-BE49-F238E27FC236}">
                <a16:creationId xmlns:a16="http://schemas.microsoft.com/office/drawing/2014/main" id="{D8746E69-57BA-B485-1714-900852288F24}"/>
              </a:ext>
            </a:extLst>
          </p:cNvPr>
          <p:cNvSpPr>
            <a:spLocks noGrp="1"/>
          </p:cNvSpPr>
          <p:nvPr>
            <p:ph type="title"/>
          </p:nvPr>
        </p:nvSpPr>
        <p:spPr>
          <a:xfrm>
            <a:off x="381000" y="251460"/>
            <a:ext cx="11836399" cy="944880"/>
          </a:xfrm>
        </p:spPr>
        <p:txBody>
          <a:bodyPr>
            <a:normAutofit fontScale="90000"/>
          </a:bodyPr>
          <a:lstStyle/>
          <a:p>
            <a:pPr>
              <a:lnSpc>
                <a:spcPct val="100000"/>
              </a:lnSpc>
            </a:pPr>
            <a:r>
              <a:rPr lang="en-US" sz="3600" spc="100" dirty="0"/>
              <a:t>Accessible PowerPoints How-to:</a:t>
            </a:r>
            <a:br>
              <a:rPr lang="en-US" spc="100" dirty="0"/>
            </a:br>
            <a:r>
              <a:rPr lang="en-US" sz="2900" b="0" spc="100" dirty="0">
                <a:latin typeface="Avenir Next LT Pro" panose="020B0504020202020204" pitchFamily="34" charset="77"/>
              </a:rPr>
              <a:t>Step 5b: Design for readability (avoid screenshots, cont.)</a:t>
            </a:r>
            <a:endParaRPr lang="en-US" sz="2900" dirty="0"/>
          </a:p>
        </p:txBody>
      </p:sp>
      <p:graphicFrame>
        <p:nvGraphicFramePr>
          <p:cNvPr id="2" name="Table 6" descr="This table shows key points about communication accessibility in the left-side column. Each key point has a color and shape designation for the level of difficulty. The right side column shows the grouping for the key points that are in the left-side column. For example, for the key points about asking and practicing active listening that are in teh left column, the designated grouping is &quot;be respectful.&quot;">
            <a:extLst>
              <a:ext uri="{FF2B5EF4-FFF2-40B4-BE49-F238E27FC236}">
                <a16:creationId xmlns:a16="http://schemas.microsoft.com/office/drawing/2014/main" id="{A8FF7976-D076-DFCC-C04B-639FA88B61CF}"/>
              </a:ext>
            </a:extLst>
          </p:cNvPr>
          <p:cNvGraphicFramePr>
            <a:graphicFrameLocks noGrp="1"/>
          </p:cNvGraphicFramePr>
          <p:nvPr>
            <p:extLst>
              <p:ext uri="{D42A27DB-BD31-4B8C-83A1-F6EECF244321}">
                <p14:modId xmlns:p14="http://schemas.microsoft.com/office/powerpoint/2010/main" val="1664748555"/>
              </p:ext>
            </p:extLst>
          </p:nvPr>
        </p:nvGraphicFramePr>
        <p:xfrm>
          <a:off x="3296653" y="1399680"/>
          <a:ext cx="8514347" cy="4797552"/>
        </p:xfrm>
        <a:graphic>
          <a:graphicData uri="http://schemas.openxmlformats.org/drawingml/2006/table">
            <a:tbl>
              <a:tblPr firstRow="1" bandRow="1">
                <a:tableStyleId>{5940675A-B579-460E-94D1-54222C63F5DA}</a:tableStyleId>
              </a:tblPr>
              <a:tblGrid>
                <a:gridCol w="1859265">
                  <a:extLst>
                    <a:ext uri="{9D8B030D-6E8A-4147-A177-3AD203B41FA5}">
                      <a16:colId xmlns:a16="http://schemas.microsoft.com/office/drawing/2014/main" val="4119245665"/>
                    </a:ext>
                  </a:extLst>
                </a:gridCol>
                <a:gridCol w="6655082">
                  <a:extLst>
                    <a:ext uri="{9D8B030D-6E8A-4147-A177-3AD203B41FA5}">
                      <a16:colId xmlns:a16="http://schemas.microsoft.com/office/drawing/2014/main" val="4077511980"/>
                    </a:ext>
                  </a:extLst>
                </a:gridCol>
              </a:tblGrid>
              <a:tr h="298506">
                <a:tc>
                  <a:txBody>
                    <a:bodyPr/>
                    <a:lstStyle/>
                    <a:p>
                      <a:r>
                        <a:rPr lang="en-US" sz="1500" b="1" i="0" dirty="0">
                          <a:solidFill>
                            <a:schemeClr val="tx2"/>
                          </a:solidFill>
                          <a:latin typeface="Avenir Next LT Pro Demi" panose="020B0504020202020204" pitchFamily="34" charset="77"/>
                        </a:rPr>
                        <a:t>Grouping</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60000"/>
                        <a:lumOff val="40000"/>
                      </a:schemeClr>
                    </a:solidFill>
                  </a:tcPr>
                </a:tc>
                <a:tc>
                  <a:txBody>
                    <a:bodyPr/>
                    <a:lstStyle/>
                    <a:p>
                      <a:pPr marL="17463" indent="0">
                        <a:tabLst/>
                      </a:pPr>
                      <a:r>
                        <a:rPr lang="en-US" sz="1500" b="1" i="0" dirty="0">
                          <a:solidFill>
                            <a:schemeClr val="tx2"/>
                          </a:solidFill>
                          <a:latin typeface="Avenir Next LT Pro Demi" panose="020B0504020202020204" pitchFamily="34" charset="77"/>
                        </a:rPr>
                        <a:t>Key Points</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60000"/>
                        <a:lumOff val="40000"/>
                      </a:schemeClr>
                    </a:solidFill>
                  </a:tcPr>
                </a:tc>
                <a:extLst>
                  <a:ext uri="{0D108BD9-81ED-4DB2-BD59-A6C34878D82A}">
                    <a16:rowId xmlns:a16="http://schemas.microsoft.com/office/drawing/2014/main" val="1736636332"/>
                  </a:ext>
                </a:extLst>
              </a:tr>
              <a:tr h="1906959">
                <a:tc>
                  <a:txBody>
                    <a:bodyPr/>
                    <a:lstStyle/>
                    <a:p>
                      <a:pPr marL="0" marR="0" lvl="0" indent="0" algn="l" defTabSz="457200" rtl="0" eaLnBrk="1" fontAlgn="auto" latinLnBrk="0" hangingPunct="1">
                        <a:lnSpc>
                          <a:spcPct val="114000"/>
                        </a:lnSpc>
                        <a:spcBef>
                          <a:spcPts val="0"/>
                        </a:spcBef>
                        <a:spcAft>
                          <a:spcPts val="1200"/>
                        </a:spcAft>
                        <a:buClrTx/>
                        <a:buSzTx/>
                        <a:buFontTx/>
                        <a:buNone/>
                        <a:tabLst/>
                        <a:defRPr/>
                      </a:pPr>
                      <a:r>
                        <a:rPr lang="en-US" sz="1500" b="1" i="0" kern="1200" dirty="0">
                          <a:solidFill>
                            <a:schemeClr val="tx2"/>
                          </a:solidFill>
                          <a:effectLst/>
                          <a:latin typeface="Avenir Next LT Pro Demi" panose="020B0504020202020204" pitchFamily="34" charset="77"/>
                          <a:ea typeface="+mn-ea"/>
                          <a:cs typeface="+mn-cs"/>
                        </a:rPr>
                        <a:t>1. Be respectful</a:t>
                      </a:r>
                    </a:p>
                    <a:p>
                      <a:endParaRPr lang="en-US" sz="1500" b="1" i="0" dirty="0">
                        <a:solidFill>
                          <a:schemeClr val="tx2"/>
                        </a:solidFill>
                        <a:latin typeface="Avenir Next LT Pro Demi" panose="020B0504020202020204" pitchFamily="34" charset="77"/>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61950" lvl="0" indent="0">
                        <a:lnSpc>
                          <a:spcPct val="110000"/>
                        </a:lnSpc>
                        <a:spcBef>
                          <a:spcPts val="0"/>
                        </a:spcBef>
                        <a:spcAft>
                          <a:spcPts val="800"/>
                        </a:spcAft>
                        <a:tabLst/>
                      </a:pPr>
                      <a:r>
                        <a:rPr lang="en-US" sz="1600" kern="1200" dirty="0">
                          <a:solidFill>
                            <a:schemeClr val="tx2"/>
                          </a:solidFill>
                          <a:effectLst/>
                          <a:latin typeface="Avenir Next LT Pro" panose="020B0504020202020204" pitchFamily="34" charset="77"/>
                          <a:ea typeface="+mn-ea"/>
                          <a:cs typeface="+mn-cs"/>
                        </a:rPr>
                        <a:t>Don’t assume: Ask, and practice active listening. Provide the opportunity for participants to take time to think and to ask for something to be repeated, rephrased, or expressed visually.</a:t>
                      </a:r>
                      <a:endParaRPr lang="en-US" sz="1600" dirty="0">
                        <a:solidFill>
                          <a:schemeClr val="tx2"/>
                        </a:solidFill>
                        <a:latin typeface="Avenir Next LT Pro" panose="020B0504020202020204" pitchFamily="34" charset="77"/>
                      </a:endParaRPr>
                    </a:p>
                    <a:p>
                      <a:pPr marL="361950" indent="0">
                        <a:lnSpc>
                          <a:spcPct val="110000"/>
                        </a:lnSpc>
                        <a:spcBef>
                          <a:spcPts val="0"/>
                        </a:spcBef>
                        <a:spcAft>
                          <a:spcPts val="800"/>
                        </a:spcAft>
                        <a:tabLst/>
                      </a:pPr>
                      <a:r>
                        <a:rPr lang="en-US" sz="1600" kern="1200" dirty="0">
                          <a:solidFill>
                            <a:schemeClr val="tx2"/>
                          </a:solidFill>
                          <a:effectLst/>
                          <a:latin typeface="Avenir Next LT Pro" panose="020B0504020202020204" pitchFamily="34" charset="77"/>
                          <a:ea typeface="+mn-ea"/>
                          <a:cs typeface="+mn-cs"/>
                        </a:rPr>
                        <a:t>People with disabilities are capable adults. Respect autonomy and speak directly to the individual. When possible, keep your face and mouth visible. Treat physical aids as an individual’s personal space. Do not pet or walk beside service animals.</a:t>
                      </a:r>
                      <a:endParaRPr lang="en-US" sz="1600" dirty="0">
                        <a:solidFill>
                          <a:schemeClr val="tx2"/>
                        </a:solidFill>
                        <a:latin typeface="Avenir Next LT Pro" panose="020B0504020202020204" pitchFamily="34" charset="77"/>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08021865"/>
                  </a:ext>
                </a:extLst>
              </a:tr>
              <a:tr h="0">
                <a:tc>
                  <a:txBody>
                    <a:bodyPr/>
                    <a:lstStyle/>
                    <a:p>
                      <a:pPr marL="0" marR="0" lvl="0" indent="0" algn="l" defTabSz="457200" rtl="0" eaLnBrk="1" fontAlgn="auto" latinLnBrk="0" hangingPunct="1">
                        <a:lnSpc>
                          <a:spcPct val="114000"/>
                        </a:lnSpc>
                        <a:spcBef>
                          <a:spcPts val="0"/>
                        </a:spcBef>
                        <a:spcAft>
                          <a:spcPts val="1200"/>
                        </a:spcAft>
                        <a:buClrTx/>
                        <a:buSzTx/>
                        <a:buFontTx/>
                        <a:buNone/>
                        <a:tabLst/>
                        <a:defRPr/>
                      </a:pPr>
                      <a:r>
                        <a:rPr lang="en-US" sz="1500" b="1" i="0" dirty="0">
                          <a:solidFill>
                            <a:schemeClr val="tx2"/>
                          </a:solidFill>
                          <a:latin typeface="Avenir Next LT Pro Demi" panose="020B0504020202020204" pitchFamily="34" charset="77"/>
                        </a:rPr>
                        <a:t>2. </a:t>
                      </a:r>
                      <a:r>
                        <a:rPr lang="en-US" sz="1500" b="1" i="0" kern="1200" dirty="0">
                          <a:solidFill>
                            <a:schemeClr val="tx2"/>
                          </a:solidFill>
                          <a:effectLst/>
                          <a:latin typeface="Avenir Next LT Pro Demi" panose="020B0504020202020204" pitchFamily="34" charset="77"/>
                          <a:ea typeface="+mn-ea"/>
                          <a:cs typeface="+mn-cs"/>
                        </a:rPr>
                        <a:t>Format communication materials for inclusive reading and mental processing</a:t>
                      </a:r>
                    </a:p>
                    <a:p>
                      <a:endParaRPr lang="en-US" sz="1500" b="1" i="0" dirty="0">
                        <a:solidFill>
                          <a:schemeClr val="tx2"/>
                        </a:solidFill>
                        <a:latin typeface="Avenir Next LT Pro Demi" panose="020B0504020202020204" pitchFamily="34" charset="77"/>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61950" indent="0">
                        <a:lnSpc>
                          <a:spcPct val="110000"/>
                        </a:lnSpc>
                        <a:spcAft>
                          <a:spcPts val="800"/>
                        </a:spcAft>
                        <a:tabLst/>
                      </a:pPr>
                      <a:r>
                        <a:rPr lang="en-US" sz="1600" kern="1200" dirty="0">
                          <a:solidFill>
                            <a:schemeClr val="tx2"/>
                          </a:solidFill>
                          <a:effectLst/>
                          <a:latin typeface="Avenir Next LT Pro" panose="020B0504020202020204" pitchFamily="34" charset="77"/>
                          <a:ea typeface="+mn-ea"/>
                          <a:cs typeface="+mn-cs"/>
                        </a:rPr>
                        <a:t>Use appropriate font such as large print (minimum of 12-point; 16-point, if possible, in documents) sans serif font (e.g., Ariel, Calibri, Verdana). Avoid justified text, use of </a:t>
                      </a:r>
                      <a:r>
                        <a:rPr lang="en-US" sz="1600" i="1" kern="1200" dirty="0">
                          <a:solidFill>
                            <a:schemeClr val="tx2"/>
                          </a:solidFill>
                          <a:effectLst/>
                          <a:latin typeface="Avenir Next LT Pro" panose="020B0504020202020204" pitchFamily="34" charset="77"/>
                          <a:ea typeface="+mn-ea"/>
                          <a:cs typeface="+mn-cs"/>
                        </a:rPr>
                        <a:t>italics,</a:t>
                      </a:r>
                      <a:r>
                        <a:rPr lang="en-US" sz="1600" kern="1200" dirty="0">
                          <a:solidFill>
                            <a:schemeClr val="tx2"/>
                          </a:solidFill>
                          <a:effectLst/>
                          <a:latin typeface="Avenir Next LT Pro" panose="020B0504020202020204" pitchFamily="34" charset="77"/>
                          <a:ea typeface="+mn-ea"/>
                          <a:cs typeface="+mn-cs"/>
                        </a:rPr>
                        <a:t> and ALL CAPS.</a:t>
                      </a:r>
                    </a:p>
                    <a:p>
                      <a:pPr marL="361950" lvl="0" indent="0">
                        <a:lnSpc>
                          <a:spcPct val="110000"/>
                        </a:lnSpc>
                        <a:spcAft>
                          <a:spcPts val="800"/>
                        </a:spcAft>
                        <a:tabLst/>
                      </a:pPr>
                      <a:r>
                        <a:rPr lang="en-US" sz="1600" kern="1200" dirty="0">
                          <a:solidFill>
                            <a:schemeClr val="tx2"/>
                          </a:solidFill>
                          <a:effectLst/>
                          <a:latin typeface="Avenir Next LT Pro" panose="020B0504020202020204" pitchFamily="34" charset="77"/>
                          <a:ea typeface="+mn-ea"/>
                          <a:cs typeface="+mn-cs"/>
                        </a:rPr>
                        <a:t>Use contrasting colors and available tools to check that the degree of contrast is sufficient. Make key points and clickable items large and separated by white space.</a:t>
                      </a:r>
                    </a:p>
                    <a:p>
                      <a:pPr marL="361950" lvl="0" indent="0">
                        <a:lnSpc>
                          <a:spcPct val="110000"/>
                        </a:lnSpc>
                        <a:spcAft>
                          <a:spcPts val="800"/>
                        </a:spcAft>
                        <a:tabLst/>
                      </a:pPr>
                      <a:r>
                        <a:rPr lang="en-US" sz="1600" kern="1200" dirty="0">
                          <a:solidFill>
                            <a:schemeClr val="tx2"/>
                          </a:solidFill>
                          <a:effectLst/>
                          <a:latin typeface="Avenir Next LT Pro" panose="020B0504020202020204" pitchFamily="34" charset="77"/>
                          <a:ea typeface="+mn-ea"/>
                          <a:cs typeface="+mn-cs"/>
                        </a:rPr>
                        <a:t>Refrain from animation, visuals that include flashing or spinning, pop-ups or auto-play audio (or allow for those setting options).</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56954123"/>
                  </a:ext>
                </a:extLst>
              </a:tr>
            </a:tbl>
          </a:graphicData>
        </a:graphic>
      </p:graphicFrame>
      <p:pic>
        <p:nvPicPr>
          <p:cNvPr id="7" name="Graphic 236" descr="Icon of a hand, palm up, with a heart above it.">
            <a:extLst>
              <a:ext uri="{FF2B5EF4-FFF2-40B4-BE49-F238E27FC236}">
                <a16:creationId xmlns:a16="http://schemas.microsoft.com/office/drawing/2014/main" id="{B15CFC1F-4DAF-C8FD-BB23-8AA55E2614E8}"/>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613657" y="2063046"/>
            <a:ext cx="831211" cy="831211"/>
          </a:xfrm>
          <a:prstGeom prst="rect">
            <a:avLst/>
          </a:prstGeom>
        </p:spPr>
      </p:pic>
      <p:pic>
        <p:nvPicPr>
          <p:cNvPr id="9" name="Graphic 237" descr="Icon depicting Braille.">
            <a:extLst>
              <a:ext uri="{FF2B5EF4-FFF2-40B4-BE49-F238E27FC236}">
                <a16:creationId xmlns:a16="http://schemas.microsoft.com/office/drawing/2014/main" id="{5C296183-040A-E960-D362-445CCF70EDEC}"/>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560003" y="5192384"/>
            <a:ext cx="1132313" cy="1132313"/>
          </a:xfrm>
          <a:prstGeom prst="rect">
            <a:avLst/>
          </a:prstGeom>
        </p:spPr>
      </p:pic>
      <p:sp>
        <p:nvSpPr>
          <p:cNvPr id="10" name="Oval 9" descr="green circle">
            <a:extLst>
              <a:ext uri="{FF2B5EF4-FFF2-40B4-BE49-F238E27FC236}">
                <a16:creationId xmlns:a16="http://schemas.microsoft.com/office/drawing/2014/main" id="{4E9BE3B2-77C6-C50C-E1CD-1B51EE52083C}"/>
              </a:ext>
            </a:extLst>
          </p:cNvPr>
          <p:cNvSpPr/>
          <p:nvPr/>
        </p:nvSpPr>
        <p:spPr>
          <a:xfrm>
            <a:off x="5221762" y="1824481"/>
            <a:ext cx="206934" cy="205627"/>
          </a:xfrm>
          <a:prstGeom prst="ellipse">
            <a:avLst/>
          </a:prstGeom>
          <a:solidFill>
            <a:srgbClr val="357B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2" name="Oval 11" descr="green circle">
            <a:extLst>
              <a:ext uri="{FF2B5EF4-FFF2-40B4-BE49-F238E27FC236}">
                <a16:creationId xmlns:a16="http://schemas.microsoft.com/office/drawing/2014/main" id="{5FED3303-F9A7-753A-9DFD-F50C01CBE3F1}"/>
              </a:ext>
            </a:extLst>
          </p:cNvPr>
          <p:cNvSpPr/>
          <p:nvPr/>
        </p:nvSpPr>
        <p:spPr>
          <a:xfrm>
            <a:off x="5209731" y="2736753"/>
            <a:ext cx="206934" cy="205627"/>
          </a:xfrm>
          <a:prstGeom prst="ellipse">
            <a:avLst/>
          </a:prstGeom>
          <a:solidFill>
            <a:srgbClr val="357B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3" name="Oval 12" descr="green circle">
            <a:extLst>
              <a:ext uri="{FF2B5EF4-FFF2-40B4-BE49-F238E27FC236}">
                <a16:creationId xmlns:a16="http://schemas.microsoft.com/office/drawing/2014/main" id="{68C171BF-DF21-48D4-1DA0-E65B2366682C}"/>
              </a:ext>
            </a:extLst>
          </p:cNvPr>
          <p:cNvSpPr/>
          <p:nvPr/>
        </p:nvSpPr>
        <p:spPr>
          <a:xfrm>
            <a:off x="5237065" y="3881368"/>
            <a:ext cx="206934" cy="205627"/>
          </a:xfrm>
          <a:prstGeom prst="ellipse">
            <a:avLst/>
          </a:prstGeom>
          <a:solidFill>
            <a:srgbClr val="357B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4" name="Rectangle 13" descr="Blue square">
            <a:extLst>
              <a:ext uri="{FF2B5EF4-FFF2-40B4-BE49-F238E27FC236}">
                <a16:creationId xmlns:a16="http://schemas.microsoft.com/office/drawing/2014/main" id="{BB3932E3-8824-51D8-BDA6-A65FFF9F8686}"/>
              </a:ext>
              <a:ext uri="{C183D7F6-B498-43B3-948B-1728B52AA6E4}">
                <adec:decorative xmlns:adec="http://schemas.microsoft.com/office/drawing/2017/decorative" val="0"/>
              </a:ext>
            </a:extLst>
          </p:cNvPr>
          <p:cNvSpPr/>
          <p:nvPr/>
        </p:nvSpPr>
        <p:spPr>
          <a:xfrm>
            <a:off x="5232591" y="4785551"/>
            <a:ext cx="206934" cy="205627"/>
          </a:xfrm>
          <a:prstGeom prst="rect">
            <a:avLst/>
          </a:prstGeom>
          <a:solidFill>
            <a:srgbClr val="3B69B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5" name="Rectangle 14" descr="Blue square">
            <a:extLst>
              <a:ext uri="{FF2B5EF4-FFF2-40B4-BE49-F238E27FC236}">
                <a16:creationId xmlns:a16="http://schemas.microsoft.com/office/drawing/2014/main" id="{BE07287B-4EF7-C5C7-388F-CAA49EB534FF}"/>
              </a:ext>
              <a:ext uri="{C183D7F6-B498-43B3-948B-1728B52AA6E4}">
                <adec:decorative xmlns:adec="http://schemas.microsoft.com/office/drawing/2017/decorative" val="0"/>
              </a:ext>
            </a:extLst>
          </p:cNvPr>
          <p:cNvSpPr/>
          <p:nvPr/>
        </p:nvSpPr>
        <p:spPr>
          <a:xfrm>
            <a:off x="5232591" y="5671580"/>
            <a:ext cx="206934" cy="205627"/>
          </a:xfrm>
          <a:prstGeom prst="rect">
            <a:avLst/>
          </a:prstGeom>
          <a:solidFill>
            <a:srgbClr val="3B69B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35183919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F45B2FBA-AD2A-C6B2-DC2B-F66CE9E6D25B}"/>
              </a:ext>
            </a:extLst>
          </p:cNvPr>
          <p:cNvSpPr>
            <a:spLocks noGrp="1"/>
          </p:cNvSpPr>
          <p:nvPr>
            <p:ph type="body" sz="quarter" idx="10"/>
          </p:nvPr>
        </p:nvSpPr>
        <p:spPr>
          <a:xfrm>
            <a:off x="376806" y="1447800"/>
            <a:ext cx="6370320" cy="4495800"/>
          </a:xfrm>
        </p:spPr>
        <p:txBody>
          <a:bodyPr/>
          <a:lstStyle/>
          <a:p>
            <a:pPr>
              <a:lnSpc>
                <a:spcPct val="114000"/>
              </a:lnSpc>
              <a:spcBef>
                <a:spcPts val="400"/>
              </a:spcBef>
              <a:spcAft>
                <a:spcPts val="1200"/>
              </a:spcAft>
            </a:pPr>
            <a:r>
              <a:rPr lang="en-US" sz="2200" dirty="0"/>
              <a:t>We recommend using a line spacing of “Multiple” at a minimum of 1.1.</a:t>
            </a:r>
          </a:p>
          <a:p>
            <a:pPr>
              <a:lnSpc>
                <a:spcPct val="114000"/>
              </a:lnSpc>
              <a:spcBef>
                <a:spcPts val="400"/>
              </a:spcBef>
              <a:spcAft>
                <a:spcPts val="1200"/>
              </a:spcAft>
            </a:pPr>
            <a:r>
              <a:rPr lang="en-US" sz="2200" dirty="0"/>
              <a:t>To set the line spacing there are two methods:</a:t>
            </a:r>
          </a:p>
          <a:p>
            <a:pPr marL="800100" lvl="1" indent="-342900">
              <a:lnSpc>
                <a:spcPct val="114000"/>
              </a:lnSpc>
              <a:spcBef>
                <a:spcPts val="400"/>
              </a:spcBef>
              <a:spcAft>
                <a:spcPts val="1200"/>
              </a:spcAft>
              <a:buClr>
                <a:schemeClr val="accent4"/>
              </a:buClr>
              <a:buFont typeface="Arial" panose="020B0604020202020204" pitchFamily="34" charset="0"/>
              <a:buChar char="•"/>
            </a:pPr>
            <a:r>
              <a:rPr lang="en-US" sz="2000" dirty="0"/>
              <a:t>Highlight the paragraph/s with your cursor and right click. Then click on “Paragraph.”</a:t>
            </a:r>
          </a:p>
          <a:p>
            <a:pPr marL="800100" lvl="1" indent="-342900">
              <a:lnSpc>
                <a:spcPct val="114000"/>
              </a:lnSpc>
              <a:spcBef>
                <a:spcPts val="400"/>
              </a:spcBef>
              <a:spcAft>
                <a:spcPts val="1200"/>
              </a:spcAft>
              <a:buClr>
                <a:schemeClr val="accent4"/>
              </a:buClr>
              <a:buFont typeface="Arial" panose="020B0604020202020204" pitchFamily="34" charset="0"/>
              <a:buChar char="•"/>
            </a:pPr>
            <a:r>
              <a:rPr lang="en-US" sz="2000" dirty="0"/>
              <a:t>On a PC or Mac, go to the top banner, in the section for “Paragraph.” Click on the icon with two blue up/down arrows next to four lines and a small down arrow. Note that on a Mac it will say “Line Breaks and Spacing” next to “Indents and Spacing” in the “Paragraph box.</a:t>
            </a:r>
          </a:p>
        </p:txBody>
      </p:sp>
      <p:sp>
        <p:nvSpPr>
          <p:cNvPr id="8" name="Title 7">
            <a:extLst>
              <a:ext uri="{FF2B5EF4-FFF2-40B4-BE49-F238E27FC236}">
                <a16:creationId xmlns:a16="http://schemas.microsoft.com/office/drawing/2014/main" id="{D8746E69-57BA-B485-1714-900852288F24}"/>
              </a:ext>
            </a:extLst>
          </p:cNvPr>
          <p:cNvSpPr>
            <a:spLocks noGrp="1"/>
          </p:cNvSpPr>
          <p:nvPr>
            <p:ph type="title"/>
          </p:nvPr>
        </p:nvSpPr>
        <p:spPr>
          <a:xfrm>
            <a:off x="381000" y="251460"/>
            <a:ext cx="11836399" cy="944880"/>
          </a:xfrm>
        </p:spPr>
        <p:txBody>
          <a:bodyPr>
            <a:normAutofit fontScale="90000"/>
          </a:bodyPr>
          <a:lstStyle/>
          <a:p>
            <a:pPr>
              <a:lnSpc>
                <a:spcPct val="100000"/>
              </a:lnSpc>
            </a:pPr>
            <a:r>
              <a:rPr lang="en-US" sz="3600" spc="100" dirty="0"/>
              <a:t>Accessible PowerPoints How-to</a:t>
            </a:r>
            <a:br>
              <a:rPr lang="en-US" spc="100" dirty="0"/>
            </a:br>
            <a:r>
              <a:rPr lang="en-US" sz="2900" b="0" spc="100" dirty="0">
                <a:latin typeface="Avenir Next LT Pro" panose="020B0504020202020204" pitchFamily="34" charset="77"/>
              </a:rPr>
              <a:t>Step 5c: Design for readability (appropriate line spacing)</a:t>
            </a:r>
            <a:endParaRPr lang="en-US" sz="2900" dirty="0"/>
          </a:p>
        </p:txBody>
      </p:sp>
      <p:pic>
        <p:nvPicPr>
          <p:cNvPr id="4" name="Picture 3" descr="A screenshot of the microsoft powerpoint interface showing the text spacing icon in the top banner (paragraph section).">
            <a:extLst>
              <a:ext uri="{FF2B5EF4-FFF2-40B4-BE49-F238E27FC236}">
                <a16:creationId xmlns:a16="http://schemas.microsoft.com/office/drawing/2014/main" id="{4EF2F6FA-9C79-96BC-3589-7135621EC6CE}"/>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7587049" y="1229646"/>
            <a:ext cx="3614351" cy="1542235"/>
          </a:xfrm>
          <a:prstGeom prst="rect">
            <a:avLst/>
          </a:prstGeom>
          <a:ln>
            <a:solidFill>
              <a:schemeClr val="tx2"/>
            </a:solidFill>
          </a:ln>
        </p:spPr>
      </p:pic>
      <p:sp>
        <p:nvSpPr>
          <p:cNvPr id="5" name="Oval 4">
            <a:extLst>
              <a:ext uri="{FF2B5EF4-FFF2-40B4-BE49-F238E27FC236}">
                <a16:creationId xmlns:a16="http://schemas.microsoft.com/office/drawing/2014/main" id="{A8EFEF86-0AAE-9266-D59F-A794A324F51A}"/>
              </a:ext>
              <a:ext uri="{C183D7F6-B498-43B3-948B-1728B52AA6E4}">
                <adec:decorative xmlns:adec="http://schemas.microsoft.com/office/drawing/2017/decorative" val="1"/>
              </a:ext>
            </a:extLst>
          </p:cNvPr>
          <p:cNvSpPr/>
          <p:nvPr/>
        </p:nvSpPr>
        <p:spPr>
          <a:xfrm>
            <a:off x="9973532" y="1663159"/>
            <a:ext cx="530352" cy="621792"/>
          </a:xfrm>
          <a:prstGeom prst="ellipse">
            <a:avLst/>
          </a:prstGeom>
          <a:noFill/>
          <a:ln w="28575">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descr="A screenshot of the Indents and Spacing box showing that the spacing is set to 0 pt before, 14 pt after, and multiple at 1.1.">
            <a:extLst>
              <a:ext uri="{FF2B5EF4-FFF2-40B4-BE49-F238E27FC236}">
                <a16:creationId xmlns:a16="http://schemas.microsoft.com/office/drawing/2014/main" id="{BE111B65-CBD1-D11D-D23B-E68E0653ABE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039687" y="2853316"/>
            <a:ext cx="4775507" cy="3344380"/>
          </a:xfrm>
          <a:prstGeom prst="rect">
            <a:avLst/>
          </a:prstGeom>
          <a:ln>
            <a:solidFill>
              <a:schemeClr val="tx2"/>
            </a:solidFill>
          </a:ln>
        </p:spPr>
      </p:pic>
      <p:pic>
        <p:nvPicPr>
          <p:cNvPr id="3" name="Picture 2" descr="A blue circle with white letters that say &quot;PC&quot; on it.">
            <a:extLst>
              <a:ext uri="{FF2B5EF4-FFF2-40B4-BE49-F238E27FC236}">
                <a16:creationId xmlns:a16="http://schemas.microsoft.com/office/drawing/2014/main" id="{5D548DC8-F29A-4819-8B86-96C5BB29959B}"/>
              </a:ext>
            </a:extLst>
          </p:cNvPr>
          <p:cNvPicPr>
            <a:picLocks noChangeAspect="1"/>
          </p:cNvPicPr>
          <p:nvPr/>
        </p:nvPicPr>
        <p:blipFill>
          <a:blip r:embed="rId5"/>
          <a:stretch>
            <a:fillRect/>
          </a:stretch>
        </p:blipFill>
        <p:spPr>
          <a:xfrm>
            <a:off x="344904" y="3747359"/>
            <a:ext cx="534893" cy="495754"/>
          </a:xfrm>
          <a:prstGeom prst="rect">
            <a:avLst/>
          </a:prstGeom>
        </p:spPr>
      </p:pic>
      <p:pic>
        <p:nvPicPr>
          <p:cNvPr id="6" name="Picture 2" descr="Apple Logo and symbol, meaning, history, PNG, brand">
            <a:extLst>
              <a:ext uri="{FF2B5EF4-FFF2-40B4-BE49-F238E27FC236}">
                <a16:creationId xmlns:a16="http://schemas.microsoft.com/office/drawing/2014/main" id="{B1C48AD4-45B8-0064-8F9F-F044AFFED06B}"/>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5269" t="-1661" r="28207" b="-3283"/>
          <a:stretch/>
        </p:blipFill>
        <p:spPr bwMode="auto">
          <a:xfrm>
            <a:off x="436426" y="4166931"/>
            <a:ext cx="365547" cy="4638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64936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F45B2FBA-AD2A-C6B2-DC2B-F66CE9E6D25B}"/>
              </a:ext>
            </a:extLst>
          </p:cNvPr>
          <p:cNvSpPr>
            <a:spLocks noGrp="1"/>
          </p:cNvSpPr>
          <p:nvPr>
            <p:ph type="body" sz="quarter" idx="10"/>
          </p:nvPr>
        </p:nvSpPr>
        <p:spPr>
          <a:xfrm>
            <a:off x="381000" y="1447800"/>
            <a:ext cx="11430000" cy="4495800"/>
          </a:xfrm>
        </p:spPr>
        <p:txBody>
          <a:bodyPr/>
          <a:lstStyle/>
          <a:p>
            <a:pPr>
              <a:lnSpc>
                <a:spcPct val="111000"/>
              </a:lnSpc>
              <a:spcBef>
                <a:spcPts val="0"/>
              </a:spcBef>
            </a:pPr>
            <a:r>
              <a:rPr lang="en-US" sz="2000" dirty="0"/>
              <a:t>Avoid using busy patterns. Especially avoid placing important information like titles, dates, or quantities on/within a busy pattern. Likewise, avoid using CATPCHA or RECAPTCHA tests as security measures to access PowerPoint files. For alternatives to CATPCHA or RECAPTCHA tests, see here: </a:t>
            </a:r>
            <a:r>
              <a:rPr lang="en-US" sz="2000" dirty="0">
                <a:solidFill>
                  <a:schemeClr val="accent1"/>
                </a:solidFill>
                <a:hlinkClick r:id="rId3">
                  <a:extLst>
                    <a:ext uri="{A12FA001-AC4F-418D-AE19-62706E023703}">
                      <ahyp:hlinkClr xmlns:ahyp="http://schemas.microsoft.com/office/drawing/2018/hyperlinkcolor" val="tx"/>
                    </a:ext>
                  </a:extLst>
                </a:hlinkClick>
              </a:rPr>
              <a:t>https://www.w3.org/WAI/GL/wiki/Captcha_Alternatives_and_thoughts</a:t>
            </a:r>
            <a:r>
              <a:rPr lang="en-US" sz="2000" dirty="0">
                <a:solidFill>
                  <a:schemeClr val="accent1"/>
                </a:solidFill>
              </a:rPr>
              <a:t> </a:t>
            </a:r>
          </a:p>
          <a:p>
            <a:pPr>
              <a:lnSpc>
                <a:spcPct val="111000"/>
              </a:lnSpc>
              <a:spcBef>
                <a:spcPts val="0"/>
              </a:spcBef>
            </a:pPr>
            <a:r>
              <a:rPr lang="en-US" sz="2000" dirty="0"/>
              <a:t>Avoid using the animation feature in PowerPoint, objects that spin or fly across the screen, or pop-ups. If you do use animation, use only one animation per slide, and use options like “fade in” or “appear” that don’t involve the object moving or flashing.</a:t>
            </a:r>
          </a:p>
          <a:p>
            <a:pPr>
              <a:lnSpc>
                <a:spcPct val="111000"/>
              </a:lnSpc>
              <a:spcBef>
                <a:spcPts val="0"/>
              </a:spcBef>
            </a:pPr>
            <a:r>
              <a:rPr lang="en-US" sz="2000" dirty="0"/>
              <a:t>Disable auto-play audio or video. </a:t>
            </a:r>
          </a:p>
          <a:p>
            <a:pPr>
              <a:lnSpc>
                <a:spcPct val="111000"/>
              </a:lnSpc>
              <a:spcBef>
                <a:spcPts val="0"/>
              </a:spcBef>
            </a:pPr>
            <a:r>
              <a:rPr lang="en-US" sz="2000" kern="0" dirty="0">
                <a:ea typeface="Arial" panose="020B0604020202020204" pitchFamily="34" charset="0"/>
              </a:rPr>
              <a:t>Make sure all elements are clearly visible on the screen. For example, if the user must mouse over an invisible element on the screen to show the “next slide” arrow, that is not accessible. </a:t>
            </a:r>
          </a:p>
          <a:p>
            <a:pPr>
              <a:lnSpc>
                <a:spcPct val="111000"/>
              </a:lnSpc>
              <a:spcBef>
                <a:spcPts val="0"/>
              </a:spcBef>
            </a:pPr>
            <a:r>
              <a:rPr lang="en-US" sz="2000" kern="0" dirty="0"/>
              <a:t>Do not use countdowns, ticking clocks, or timeouts.</a:t>
            </a:r>
            <a:endParaRPr lang="en-US" sz="2000" dirty="0"/>
          </a:p>
        </p:txBody>
      </p:sp>
      <p:sp>
        <p:nvSpPr>
          <p:cNvPr id="8" name="Title 7">
            <a:extLst>
              <a:ext uri="{FF2B5EF4-FFF2-40B4-BE49-F238E27FC236}">
                <a16:creationId xmlns:a16="http://schemas.microsoft.com/office/drawing/2014/main" id="{D8746E69-57BA-B485-1714-900852288F24}"/>
              </a:ext>
            </a:extLst>
          </p:cNvPr>
          <p:cNvSpPr>
            <a:spLocks noGrp="1"/>
          </p:cNvSpPr>
          <p:nvPr>
            <p:ph type="title"/>
          </p:nvPr>
        </p:nvSpPr>
        <p:spPr>
          <a:xfrm>
            <a:off x="381000" y="251460"/>
            <a:ext cx="11836399" cy="944880"/>
          </a:xfrm>
        </p:spPr>
        <p:txBody>
          <a:bodyPr>
            <a:normAutofit fontScale="90000"/>
          </a:bodyPr>
          <a:lstStyle/>
          <a:p>
            <a:pPr>
              <a:lnSpc>
                <a:spcPct val="100000"/>
              </a:lnSpc>
            </a:pPr>
            <a:r>
              <a:rPr lang="en-US" sz="3600" spc="100" dirty="0"/>
              <a:t>Accessible PowerPoints How-to</a:t>
            </a:r>
            <a:br>
              <a:rPr lang="en-US" spc="100" dirty="0"/>
            </a:br>
            <a:r>
              <a:rPr lang="en-US" sz="2900" b="0" spc="100" dirty="0">
                <a:latin typeface="Avenir Next LT Pro" panose="020B0504020202020204" pitchFamily="34" charset="77"/>
              </a:rPr>
              <a:t>Step 6: Design supportive sensory processing</a:t>
            </a:r>
            <a:endParaRPr lang="en-US" sz="2900" dirty="0"/>
          </a:p>
        </p:txBody>
      </p:sp>
    </p:spTree>
    <p:extLst>
      <p:ext uri="{BB962C8B-B14F-4D97-AF65-F5344CB8AC3E}">
        <p14:creationId xmlns:p14="http://schemas.microsoft.com/office/powerpoint/2010/main" val="29687511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F45B2FBA-AD2A-C6B2-DC2B-F66CE9E6D25B}"/>
              </a:ext>
            </a:extLst>
          </p:cNvPr>
          <p:cNvSpPr>
            <a:spLocks noGrp="1"/>
          </p:cNvSpPr>
          <p:nvPr>
            <p:ph type="body" sz="quarter" idx="10"/>
          </p:nvPr>
        </p:nvSpPr>
        <p:spPr>
          <a:xfrm>
            <a:off x="381000" y="1447800"/>
            <a:ext cx="11430000" cy="4495800"/>
          </a:xfrm>
        </p:spPr>
        <p:txBody>
          <a:bodyPr/>
          <a:lstStyle/>
          <a:p>
            <a:pPr>
              <a:lnSpc>
                <a:spcPct val="114000"/>
              </a:lnSpc>
              <a:spcBef>
                <a:spcPts val="400"/>
              </a:spcBef>
              <a:spcAft>
                <a:spcPts val="1200"/>
              </a:spcAft>
            </a:pPr>
            <a:r>
              <a:rPr lang="en-US" sz="2000" dirty="0"/>
              <a:t>Alt Text (or Alternative Text) are written statements that describe an image or graphic for a person who is not able to see it.</a:t>
            </a:r>
          </a:p>
          <a:p>
            <a:pPr>
              <a:lnSpc>
                <a:spcPct val="114000"/>
              </a:lnSpc>
              <a:spcBef>
                <a:spcPts val="400"/>
              </a:spcBef>
              <a:spcAft>
                <a:spcPts val="1200"/>
              </a:spcAft>
            </a:pPr>
            <a:r>
              <a:rPr lang="en-US" sz="2000" dirty="0"/>
              <a:t>Alt Text can be read by screen readers. Screen readers are assistive technologies (software or hardware) that read information about images, menus, dialogue boxes, and files and then conveys that information through an audio or Braille format to the person using the screen reader.</a:t>
            </a:r>
          </a:p>
          <a:p>
            <a:pPr>
              <a:lnSpc>
                <a:spcPct val="114000"/>
              </a:lnSpc>
              <a:spcBef>
                <a:spcPts val="400"/>
              </a:spcBef>
              <a:spcAft>
                <a:spcPts val="1200"/>
              </a:spcAft>
            </a:pPr>
            <a:r>
              <a:rPr lang="en-US" sz="2000" dirty="0"/>
              <a:t>Alt Text can be used for icons, pictures, graphics, illustrations, logos, and sometimes for charts (depending upon the complexity of the chart) and in Word documents, PowerPoint, social media, websites, apps, and some other participant-facing media. Alt Text can be displayed by websites if images do not load properly and are therefore useful for everyone. </a:t>
            </a:r>
          </a:p>
        </p:txBody>
      </p:sp>
      <p:sp>
        <p:nvSpPr>
          <p:cNvPr id="8" name="Title 7">
            <a:extLst>
              <a:ext uri="{FF2B5EF4-FFF2-40B4-BE49-F238E27FC236}">
                <a16:creationId xmlns:a16="http://schemas.microsoft.com/office/drawing/2014/main" id="{D8746E69-57BA-B485-1714-900852288F24}"/>
              </a:ext>
            </a:extLst>
          </p:cNvPr>
          <p:cNvSpPr>
            <a:spLocks noGrp="1"/>
          </p:cNvSpPr>
          <p:nvPr>
            <p:ph type="title"/>
          </p:nvPr>
        </p:nvSpPr>
        <p:spPr>
          <a:xfrm>
            <a:off x="381000" y="251460"/>
            <a:ext cx="11836399" cy="944880"/>
          </a:xfrm>
        </p:spPr>
        <p:txBody>
          <a:bodyPr>
            <a:normAutofit fontScale="90000"/>
          </a:bodyPr>
          <a:lstStyle/>
          <a:p>
            <a:pPr>
              <a:lnSpc>
                <a:spcPct val="100000"/>
              </a:lnSpc>
            </a:pPr>
            <a:r>
              <a:rPr lang="en-US" sz="3600" spc="100" dirty="0"/>
              <a:t>Accessible PowerPoints How-to</a:t>
            </a:r>
            <a:br>
              <a:rPr lang="en-US" spc="100" dirty="0"/>
            </a:br>
            <a:r>
              <a:rPr lang="en-US" sz="2900" b="0" spc="100" dirty="0">
                <a:latin typeface="Avenir Next LT Pro" panose="020B0504020202020204" pitchFamily="34" charset="77"/>
              </a:rPr>
              <a:t>Step 7: Use Alt Text (background)</a:t>
            </a:r>
            <a:endParaRPr lang="en-US" sz="2900" dirty="0"/>
          </a:p>
        </p:txBody>
      </p:sp>
    </p:spTree>
    <p:extLst>
      <p:ext uri="{BB962C8B-B14F-4D97-AF65-F5344CB8AC3E}">
        <p14:creationId xmlns:p14="http://schemas.microsoft.com/office/powerpoint/2010/main" val="37054074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F45B2FBA-AD2A-C6B2-DC2B-F66CE9E6D25B}"/>
              </a:ext>
            </a:extLst>
          </p:cNvPr>
          <p:cNvSpPr>
            <a:spLocks noGrp="1"/>
          </p:cNvSpPr>
          <p:nvPr>
            <p:ph type="body" sz="quarter" idx="10"/>
          </p:nvPr>
        </p:nvSpPr>
        <p:spPr>
          <a:xfrm>
            <a:off x="381000" y="1447800"/>
            <a:ext cx="11430000" cy="4686300"/>
          </a:xfrm>
        </p:spPr>
        <p:txBody>
          <a:bodyPr/>
          <a:lstStyle/>
          <a:p>
            <a:pPr>
              <a:lnSpc>
                <a:spcPct val="114000"/>
              </a:lnSpc>
              <a:spcBef>
                <a:spcPts val="400"/>
              </a:spcBef>
              <a:spcAft>
                <a:spcPts val="1200"/>
              </a:spcAft>
              <a:buClr>
                <a:srgbClr val="C00000"/>
              </a:buClr>
            </a:pPr>
            <a:r>
              <a:rPr lang="en-US" sz="2000" dirty="0"/>
              <a:t>Important: Alt Text should convey the meaning of an image as it relates to the content/context.</a:t>
            </a:r>
          </a:p>
          <a:p>
            <a:pPr>
              <a:lnSpc>
                <a:spcPct val="114000"/>
              </a:lnSpc>
              <a:spcBef>
                <a:spcPts val="400"/>
              </a:spcBef>
              <a:spcAft>
                <a:spcPts val="1200"/>
              </a:spcAft>
            </a:pPr>
            <a:endParaRPr lang="en-US" sz="2000" dirty="0">
              <a:solidFill>
                <a:srgbClr val="3E3E3E"/>
              </a:solidFill>
            </a:endParaRPr>
          </a:p>
          <a:p>
            <a:pPr>
              <a:lnSpc>
                <a:spcPct val="114000"/>
              </a:lnSpc>
              <a:spcBef>
                <a:spcPts val="400"/>
              </a:spcBef>
              <a:spcAft>
                <a:spcPts val="1200"/>
              </a:spcAft>
              <a:buClr>
                <a:srgbClr val="C00000"/>
              </a:buClr>
            </a:pPr>
            <a:endParaRPr lang="en-US" sz="2000" dirty="0"/>
          </a:p>
          <a:p>
            <a:pPr>
              <a:lnSpc>
                <a:spcPct val="114000"/>
              </a:lnSpc>
              <a:spcBef>
                <a:spcPts val="400"/>
              </a:spcBef>
              <a:spcAft>
                <a:spcPts val="1200"/>
              </a:spcAft>
              <a:buClr>
                <a:srgbClr val="C00000"/>
              </a:buClr>
            </a:pPr>
            <a:endParaRPr lang="en-US" sz="2000" dirty="0"/>
          </a:p>
          <a:p>
            <a:pPr>
              <a:lnSpc>
                <a:spcPct val="114000"/>
              </a:lnSpc>
              <a:spcBef>
                <a:spcPts val="400"/>
              </a:spcBef>
              <a:spcAft>
                <a:spcPts val="1200"/>
              </a:spcAft>
              <a:buClr>
                <a:srgbClr val="C00000"/>
              </a:buClr>
            </a:pPr>
            <a:r>
              <a:rPr lang="en-US" sz="2000" dirty="0"/>
              <a:t>For decorative objects (e.g., a border or a colored line that underlines text) write “null” in the Alt Text box or select “Mark as decorative” when you get  to the Alt Text screen.</a:t>
            </a:r>
          </a:p>
          <a:p>
            <a:pPr>
              <a:lnSpc>
                <a:spcPct val="114000"/>
              </a:lnSpc>
              <a:spcBef>
                <a:spcPts val="400"/>
              </a:spcBef>
              <a:spcAft>
                <a:spcPts val="1200"/>
              </a:spcAft>
              <a:buClr>
                <a:srgbClr val="C00000"/>
              </a:buClr>
            </a:pPr>
            <a:r>
              <a:rPr lang="en-US" sz="2000" dirty="0"/>
              <a:t>Do not insert emojis or personal opinions (e.g., a disheveled patient, a beautiful patient) in Alt Text.</a:t>
            </a:r>
          </a:p>
          <a:p>
            <a:pPr>
              <a:lnSpc>
                <a:spcPct val="114000"/>
              </a:lnSpc>
              <a:spcBef>
                <a:spcPts val="400"/>
              </a:spcBef>
              <a:spcAft>
                <a:spcPts val="1200"/>
              </a:spcAft>
              <a:buClr>
                <a:srgbClr val="C00000"/>
              </a:buClr>
            </a:pPr>
            <a:r>
              <a:rPr lang="en-US" sz="2000" dirty="0"/>
              <a:t>You should be able to clearly describe an image through brief Alt Text. Avoid using images that require abstract thinking. If you must write more than 2-3 sentences, the image is too complex. </a:t>
            </a:r>
          </a:p>
        </p:txBody>
      </p:sp>
      <p:sp>
        <p:nvSpPr>
          <p:cNvPr id="8" name="Title 7">
            <a:extLst>
              <a:ext uri="{FF2B5EF4-FFF2-40B4-BE49-F238E27FC236}">
                <a16:creationId xmlns:a16="http://schemas.microsoft.com/office/drawing/2014/main" id="{D8746E69-57BA-B485-1714-900852288F24}"/>
              </a:ext>
            </a:extLst>
          </p:cNvPr>
          <p:cNvSpPr>
            <a:spLocks noGrp="1"/>
          </p:cNvSpPr>
          <p:nvPr>
            <p:ph type="title"/>
          </p:nvPr>
        </p:nvSpPr>
        <p:spPr>
          <a:xfrm>
            <a:off x="381000" y="251460"/>
            <a:ext cx="11836399" cy="944880"/>
          </a:xfrm>
        </p:spPr>
        <p:txBody>
          <a:bodyPr>
            <a:normAutofit fontScale="90000"/>
          </a:bodyPr>
          <a:lstStyle/>
          <a:p>
            <a:pPr>
              <a:lnSpc>
                <a:spcPct val="100000"/>
              </a:lnSpc>
            </a:pPr>
            <a:r>
              <a:rPr lang="en-US" sz="3600" spc="100" dirty="0"/>
              <a:t>Accessible PowerPoints How-to</a:t>
            </a:r>
            <a:br>
              <a:rPr lang="en-US" spc="100" dirty="0"/>
            </a:br>
            <a:r>
              <a:rPr lang="en-US" sz="2900" b="0" spc="100" dirty="0">
                <a:latin typeface="Avenir Next LT Pro" panose="020B0504020202020204" pitchFamily="34" charset="77"/>
              </a:rPr>
              <a:t>Step 7: Use Alt Text (background, cont.)</a:t>
            </a:r>
            <a:endParaRPr lang="en-US" sz="2900" dirty="0"/>
          </a:p>
        </p:txBody>
      </p:sp>
      <p:sp>
        <p:nvSpPr>
          <p:cNvPr id="2" name="Red X" descr="Red X">
            <a:extLst>
              <a:ext uri="{FF2B5EF4-FFF2-40B4-BE49-F238E27FC236}">
                <a16:creationId xmlns:a16="http://schemas.microsoft.com/office/drawing/2014/main" id="{D56BB4FC-08DC-DFB7-097A-008A67DFB790}"/>
              </a:ext>
            </a:extLst>
          </p:cNvPr>
          <p:cNvSpPr txBox="1"/>
          <p:nvPr/>
        </p:nvSpPr>
        <p:spPr>
          <a:xfrm>
            <a:off x="4050912" y="1985719"/>
            <a:ext cx="526072" cy="712192"/>
          </a:xfrm>
          <a:prstGeom prst="rect">
            <a:avLst/>
          </a:prstGeom>
          <a:noFill/>
          <a:ln>
            <a:noFill/>
          </a:ln>
        </p:spPr>
        <p:txBody>
          <a:bodyPr spcFirstLastPara="1" wrap="square" lIns="91425" tIns="91425" rIns="91425" bIns="91425" anchor="t" anchorCtr="0">
            <a:noAutofit/>
          </a:bodyPr>
          <a:lstStyle/>
          <a:p>
            <a:pPr>
              <a:buClr>
                <a:srgbClr val="000000"/>
              </a:buClr>
              <a:buSzPts val="3900"/>
            </a:pPr>
            <a:r>
              <a:rPr lang="en" sz="3600" b="1" dirty="0">
                <a:solidFill>
                  <a:srgbClr val="CC0000"/>
                </a:solidFill>
                <a:latin typeface="Open Sans"/>
                <a:ea typeface="Open Sans"/>
                <a:cs typeface="Open Sans"/>
                <a:sym typeface="Open Sans"/>
              </a:rPr>
              <a:t>X</a:t>
            </a:r>
            <a:endParaRPr sz="3600" b="1" dirty="0">
              <a:solidFill>
                <a:srgbClr val="CC0000"/>
              </a:solidFill>
              <a:latin typeface="Open Sans"/>
              <a:ea typeface="Open Sans"/>
              <a:cs typeface="Open Sans"/>
              <a:sym typeface="Open Sans"/>
            </a:endParaRPr>
          </a:p>
        </p:txBody>
      </p:sp>
      <p:sp>
        <p:nvSpPr>
          <p:cNvPr id="3" name="Text 1">
            <a:extLst>
              <a:ext uri="{FF2B5EF4-FFF2-40B4-BE49-F238E27FC236}">
                <a16:creationId xmlns:a16="http://schemas.microsoft.com/office/drawing/2014/main" id="{994BB121-C3F3-EBF0-A2D6-E1A38071088A}"/>
              </a:ext>
            </a:extLst>
          </p:cNvPr>
          <p:cNvSpPr txBox="1">
            <a:spLocks/>
          </p:cNvSpPr>
          <p:nvPr/>
        </p:nvSpPr>
        <p:spPr>
          <a:xfrm>
            <a:off x="4757235" y="1985719"/>
            <a:ext cx="2842766" cy="495244"/>
          </a:xfrm>
          <a:prstGeom prst="rect">
            <a:avLst/>
          </a:prstGeom>
          <a:noFill/>
          <a:ln>
            <a:noFill/>
          </a:ln>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Aft>
                <a:spcPts val="1200"/>
              </a:spcAft>
              <a:buFont typeface="Arial" panose="020B0604020202020204" pitchFamily="34" charset="0"/>
              <a:buNone/>
            </a:pPr>
            <a:r>
              <a:rPr lang="en-US" sz="2000" dirty="0">
                <a:solidFill>
                  <a:schemeClr val="tx2"/>
                </a:solidFill>
                <a:latin typeface="Avenir Next LT Pro" panose="020B0504020202020204" pitchFamily="34" charset="77"/>
                <a:cs typeface="Gotham" pitchFamily="2" charset="0"/>
              </a:rPr>
              <a:t>A picture of a scale. </a:t>
            </a:r>
          </a:p>
        </p:txBody>
      </p:sp>
      <p:pic>
        <p:nvPicPr>
          <p:cNvPr id="4" name="Green Checkmark 1" descr="Green Check Mark.">
            <a:extLst>
              <a:ext uri="{FF2B5EF4-FFF2-40B4-BE49-F238E27FC236}">
                <a16:creationId xmlns:a16="http://schemas.microsoft.com/office/drawing/2014/main" id="{CDF4EDF3-4FA4-C76A-5524-94E9BA74586A}"/>
              </a:ext>
            </a:extLst>
          </p:cNvPr>
          <p:cNvPicPr preferRelativeResize="0"/>
          <p:nvPr/>
        </p:nvPicPr>
        <p:blipFill rotWithShape="1">
          <a:blip r:embed="rId3">
            <a:alphaModFix/>
          </a:blip>
          <a:srcRect/>
          <a:stretch/>
        </p:blipFill>
        <p:spPr>
          <a:xfrm>
            <a:off x="4083564" y="2949371"/>
            <a:ext cx="460767" cy="403171"/>
          </a:xfrm>
          <a:prstGeom prst="rect">
            <a:avLst/>
          </a:prstGeom>
          <a:noFill/>
          <a:ln>
            <a:noFill/>
          </a:ln>
        </p:spPr>
      </p:pic>
      <p:sp>
        <p:nvSpPr>
          <p:cNvPr id="5" name="Text 2">
            <a:extLst>
              <a:ext uri="{FF2B5EF4-FFF2-40B4-BE49-F238E27FC236}">
                <a16:creationId xmlns:a16="http://schemas.microsoft.com/office/drawing/2014/main" id="{729EE897-D4AD-854F-3EBC-E59043FC371C}"/>
              </a:ext>
            </a:extLst>
          </p:cNvPr>
          <p:cNvSpPr txBox="1">
            <a:spLocks/>
          </p:cNvSpPr>
          <p:nvPr/>
        </p:nvSpPr>
        <p:spPr>
          <a:xfrm>
            <a:off x="4757235" y="2697911"/>
            <a:ext cx="5463947" cy="725091"/>
          </a:xfrm>
          <a:prstGeom prst="rect">
            <a:avLst/>
          </a:prstGeom>
          <a:noFill/>
          <a:ln>
            <a:noFill/>
          </a:ln>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spcAft>
                <a:spcPts val="1200"/>
              </a:spcAft>
              <a:buFont typeface="Arial" panose="020B0604020202020204" pitchFamily="34" charset="0"/>
              <a:buNone/>
            </a:pPr>
            <a:r>
              <a:rPr lang="en-US" sz="2000" dirty="0">
                <a:solidFill>
                  <a:schemeClr val="tx2"/>
                </a:solidFill>
                <a:latin typeface="Avenir Next LT Pro" panose="020B0504020202020204" pitchFamily="34" charset="77"/>
                <a:cs typeface="Gotham" pitchFamily="2" charset="0"/>
              </a:rPr>
              <a:t>An icon of a scale, representing justice, that is equally balanced.</a:t>
            </a:r>
          </a:p>
        </p:txBody>
      </p:sp>
      <p:pic>
        <p:nvPicPr>
          <p:cNvPr id="6" name="Graphic 5" descr="A justice scale that is equally balanced.">
            <a:extLst>
              <a:ext uri="{FF2B5EF4-FFF2-40B4-BE49-F238E27FC236}">
                <a16:creationId xmlns:a16="http://schemas.microsoft.com/office/drawing/2014/main" id="{0FFD04C0-1244-8F28-4858-207C99A6C38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254961" y="1924094"/>
            <a:ext cx="1504906" cy="1504906"/>
          </a:xfrm>
          <a:prstGeom prst="rect">
            <a:avLst/>
          </a:prstGeom>
        </p:spPr>
      </p:pic>
    </p:spTree>
    <p:extLst>
      <p:ext uri="{BB962C8B-B14F-4D97-AF65-F5344CB8AC3E}">
        <p14:creationId xmlns:p14="http://schemas.microsoft.com/office/powerpoint/2010/main" val="16588266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F45B2FBA-AD2A-C6B2-DC2B-F66CE9E6D25B}"/>
              </a:ext>
            </a:extLst>
          </p:cNvPr>
          <p:cNvSpPr>
            <a:spLocks noGrp="1"/>
          </p:cNvSpPr>
          <p:nvPr>
            <p:ph type="body" sz="quarter" idx="10"/>
          </p:nvPr>
        </p:nvSpPr>
        <p:spPr>
          <a:xfrm>
            <a:off x="381000" y="1257300"/>
            <a:ext cx="3733799" cy="4686300"/>
          </a:xfrm>
        </p:spPr>
        <p:txBody>
          <a:bodyPr/>
          <a:lstStyle/>
          <a:p>
            <a:pPr>
              <a:spcBef>
                <a:spcPts val="0"/>
              </a:spcBef>
            </a:pPr>
            <a:r>
              <a:rPr lang="en-US" sz="2000" dirty="0"/>
              <a:t>Right-click on any photo, chart, or image.</a:t>
            </a:r>
          </a:p>
          <a:p>
            <a:pPr>
              <a:spcBef>
                <a:spcPts val="0"/>
              </a:spcBef>
            </a:pPr>
            <a:r>
              <a:rPr lang="en-US" sz="2000" dirty="0"/>
              <a:t>Select View Alt Text from the drop-down list on a PC (shown below “PC”) or Mac (shown below the apple symbol).</a:t>
            </a:r>
          </a:p>
          <a:p>
            <a:pPr>
              <a:spcBef>
                <a:spcPts val="0"/>
              </a:spcBef>
            </a:pPr>
            <a:r>
              <a:rPr lang="en-US" sz="2000" dirty="0"/>
              <a:t>Write Alt Text into the Alt Text box that pops up.</a:t>
            </a:r>
          </a:p>
          <a:p>
            <a:pPr>
              <a:spcBef>
                <a:spcPts val="0"/>
              </a:spcBef>
            </a:pPr>
            <a:r>
              <a:rPr lang="en-US" sz="2000" dirty="0"/>
              <a:t>Please note: Full Alt Text instructions and exercises can be found in the MRCT Center Accessibility 101 Training Module 3_Creating Alt Text.</a:t>
            </a:r>
          </a:p>
        </p:txBody>
      </p:sp>
      <p:sp>
        <p:nvSpPr>
          <p:cNvPr id="8" name="Title 7">
            <a:extLst>
              <a:ext uri="{FF2B5EF4-FFF2-40B4-BE49-F238E27FC236}">
                <a16:creationId xmlns:a16="http://schemas.microsoft.com/office/drawing/2014/main" id="{D8746E69-57BA-B485-1714-900852288F24}"/>
              </a:ext>
            </a:extLst>
          </p:cNvPr>
          <p:cNvSpPr>
            <a:spLocks noGrp="1"/>
          </p:cNvSpPr>
          <p:nvPr>
            <p:ph type="title"/>
          </p:nvPr>
        </p:nvSpPr>
        <p:spPr>
          <a:xfrm>
            <a:off x="381000" y="251460"/>
            <a:ext cx="11836399" cy="944880"/>
          </a:xfrm>
        </p:spPr>
        <p:txBody>
          <a:bodyPr>
            <a:normAutofit fontScale="90000"/>
          </a:bodyPr>
          <a:lstStyle/>
          <a:p>
            <a:pPr>
              <a:lnSpc>
                <a:spcPct val="100000"/>
              </a:lnSpc>
            </a:pPr>
            <a:r>
              <a:rPr lang="en-US" sz="3600" spc="100" dirty="0"/>
              <a:t>Accessible PowerPoints How-to</a:t>
            </a:r>
            <a:br>
              <a:rPr lang="en-US" spc="100" dirty="0"/>
            </a:br>
            <a:r>
              <a:rPr lang="en-US" sz="2900" b="0" spc="100" dirty="0">
                <a:latin typeface="Avenir Next LT Pro" panose="020B0504020202020204" pitchFamily="34" charset="77"/>
              </a:rPr>
              <a:t>Step 7: Use Alt Text (instructions- PC or Mac)</a:t>
            </a:r>
            <a:endParaRPr lang="en-US" sz="2900" dirty="0"/>
          </a:p>
        </p:txBody>
      </p:sp>
      <p:pic>
        <p:nvPicPr>
          <p:cNvPr id="7" name="Picture 6" descr="Screenshot of how get to the &quot;view alt text&quot; choice on a PC from a drop-down list that show up when the user right-clicks on a picture. In the background is a snapshot of slide 7 in this powerpoint, which has the picture of someone using a braille keyboard highlighted because that is the picture that was right-clicked on. ">
            <a:extLst>
              <a:ext uri="{FF2B5EF4-FFF2-40B4-BE49-F238E27FC236}">
                <a16:creationId xmlns:a16="http://schemas.microsoft.com/office/drawing/2014/main" id="{D1EB4F5C-D40B-F359-449E-7FE4ADC2A6D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322543" y="1640307"/>
            <a:ext cx="6493489" cy="4495800"/>
          </a:xfrm>
          <a:prstGeom prst="rect">
            <a:avLst/>
          </a:prstGeom>
        </p:spPr>
      </p:pic>
      <p:pic>
        <p:nvPicPr>
          <p:cNvPr id="2" name="Picture 1" descr="Screenshot of the drop-down list and View Alt Text option on a Mac.">
            <a:extLst>
              <a:ext uri="{FF2B5EF4-FFF2-40B4-BE49-F238E27FC236}">
                <a16:creationId xmlns:a16="http://schemas.microsoft.com/office/drawing/2014/main" id="{41ED39BD-9DCB-AA5F-42EE-0105C0D91BEE}"/>
              </a:ext>
            </a:extLst>
          </p:cNvPr>
          <p:cNvPicPr>
            <a:picLocks noChangeAspect="1"/>
          </p:cNvPicPr>
          <p:nvPr/>
        </p:nvPicPr>
        <p:blipFill>
          <a:blip r:embed="rId4"/>
          <a:stretch>
            <a:fillRect/>
          </a:stretch>
        </p:blipFill>
        <p:spPr>
          <a:xfrm>
            <a:off x="9955606" y="2473188"/>
            <a:ext cx="1855394" cy="3470412"/>
          </a:xfrm>
          <a:prstGeom prst="rect">
            <a:avLst/>
          </a:prstGeom>
        </p:spPr>
      </p:pic>
      <p:pic>
        <p:nvPicPr>
          <p:cNvPr id="3" name="Picture 2" descr="A blue circle with white letters that say &quot;PC&quot; on it.">
            <a:extLst>
              <a:ext uri="{FF2B5EF4-FFF2-40B4-BE49-F238E27FC236}">
                <a16:creationId xmlns:a16="http://schemas.microsoft.com/office/drawing/2014/main" id="{99ADEF23-00D5-05AF-DC5D-ED326DB37300}"/>
              </a:ext>
            </a:extLst>
          </p:cNvPr>
          <p:cNvPicPr>
            <a:picLocks noChangeAspect="1"/>
          </p:cNvPicPr>
          <p:nvPr/>
        </p:nvPicPr>
        <p:blipFill>
          <a:blip r:embed="rId5"/>
          <a:stretch>
            <a:fillRect/>
          </a:stretch>
        </p:blipFill>
        <p:spPr>
          <a:xfrm>
            <a:off x="8077202" y="1146383"/>
            <a:ext cx="534893" cy="495754"/>
          </a:xfrm>
          <a:prstGeom prst="rect">
            <a:avLst/>
          </a:prstGeom>
        </p:spPr>
      </p:pic>
      <p:pic>
        <p:nvPicPr>
          <p:cNvPr id="4" name="Picture 2" descr="Apple Logo and symbol, meaning, history, PNG, brand">
            <a:extLst>
              <a:ext uri="{FF2B5EF4-FFF2-40B4-BE49-F238E27FC236}">
                <a16:creationId xmlns:a16="http://schemas.microsoft.com/office/drawing/2014/main" id="{748C356B-A1A4-98E3-E473-68677D1DF73E}"/>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5269" t="-1661" r="28207" b="-3283"/>
          <a:stretch/>
        </p:blipFill>
        <p:spPr bwMode="auto">
          <a:xfrm>
            <a:off x="10771577" y="1147006"/>
            <a:ext cx="365547" cy="4638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9567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7355D9-BF77-1408-FE6B-60D286D3FB19}"/>
              </a:ext>
            </a:extLst>
          </p:cNvPr>
          <p:cNvSpPr>
            <a:spLocks noGrp="1"/>
          </p:cNvSpPr>
          <p:nvPr>
            <p:ph type="title"/>
          </p:nvPr>
        </p:nvSpPr>
        <p:spPr/>
        <p:txBody>
          <a:bodyPr>
            <a:normAutofit fontScale="90000"/>
          </a:bodyPr>
          <a:lstStyle/>
          <a:p>
            <a:r>
              <a:rPr lang="en-US" sz="3600" dirty="0"/>
              <a:t>Disclaimer</a:t>
            </a:r>
          </a:p>
        </p:txBody>
      </p:sp>
      <p:pic>
        <p:nvPicPr>
          <p:cNvPr id="3" name="Google Shape;147;p19" descr="The image describes the licensing of the work under a Creative Commons license. It can be repurposed for non-commercial purposes with attribution.">
            <a:extLst>
              <a:ext uri="{FF2B5EF4-FFF2-40B4-BE49-F238E27FC236}">
                <a16:creationId xmlns:a16="http://schemas.microsoft.com/office/drawing/2014/main" id="{4782DD7C-CD66-81C5-8DBD-DC47D6B18D41}"/>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4926282" y="5433895"/>
            <a:ext cx="2163459" cy="710177"/>
          </a:xfrm>
          <a:prstGeom prst="rect">
            <a:avLst/>
          </a:prstGeom>
          <a:noFill/>
          <a:ln>
            <a:noFill/>
          </a:ln>
        </p:spPr>
      </p:pic>
      <p:sp>
        <p:nvSpPr>
          <p:cNvPr id="6" name="Text Placeholder 7">
            <a:extLst>
              <a:ext uri="{FF2B5EF4-FFF2-40B4-BE49-F238E27FC236}">
                <a16:creationId xmlns:a16="http://schemas.microsoft.com/office/drawing/2014/main" id="{21F7239B-95B5-9FA6-ABF9-CA5E9A7F5595}"/>
              </a:ext>
            </a:extLst>
          </p:cNvPr>
          <p:cNvSpPr txBox="1">
            <a:spLocks/>
          </p:cNvSpPr>
          <p:nvPr/>
        </p:nvSpPr>
        <p:spPr>
          <a:xfrm>
            <a:off x="746770" y="1182956"/>
            <a:ext cx="9438391" cy="3833247"/>
          </a:xfrm>
          <a:prstGeom prst="rect">
            <a:avLst/>
          </a:prstGeom>
        </p:spPr>
        <p:txBody>
          <a:bodyPr/>
          <a:lstStyle>
            <a:lvl1pPr marL="0" indent="0" algn="l" defTabSz="914400" rtl="0" eaLnBrk="1" latinLnBrk="0" hangingPunct="1">
              <a:lnSpc>
                <a:spcPct val="110000"/>
              </a:lnSpc>
              <a:spcBef>
                <a:spcPts val="1000"/>
              </a:spcBef>
              <a:spcAft>
                <a:spcPts val="1400"/>
              </a:spcAft>
              <a:buFont typeface="Arial" panose="020B0604020202020204" pitchFamily="34" charset="0"/>
              <a:buNone/>
              <a:defRPr sz="1800" kern="1200">
                <a:solidFill>
                  <a:schemeClr val="tx2"/>
                </a:solidFill>
                <a:latin typeface="Avenir Next LT Pro" panose="020B0504020202020204" pitchFamily="34"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2"/>
                </a:solidFill>
                <a:latin typeface="Avenir Next LT Pro" panose="020B0504020202020204" pitchFamily="34"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2"/>
                </a:solidFill>
                <a:latin typeface="Avenir Next LT Pro" panose="020B0504020202020204" pitchFamily="34"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2"/>
                </a:solidFill>
                <a:latin typeface="Avenir Next LT Pro" panose="020B0504020202020204" pitchFamily="34"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2"/>
                </a:solidFill>
                <a:latin typeface="Avenir Next LT Pro" panose="020B0504020202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189" indent="-372524">
              <a:lnSpc>
                <a:spcPct val="114000"/>
              </a:lnSpc>
              <a:spcBef>
                <a:spcPts val="400"/>
              </a:spcBef>
              <a:spcAft>
                <a:spcPts val="1200"/>
              </a:spcAft>
              <a:buClr>
                <a:schemeClr val="accent3"/>
              </a:buClr>
              <a:buFont typeface="Arial"/>
              <a:buChar char="•"/>
            </a:pPr>
            <a:r>
              <a:rPr lang="en-US" sz="2000" dirty="0">
                <a:solidFill>
                  <a:srgbClr val="013B57"/>
                </a:solidFill>
              </a:rPr>
              <a:t>This material and opinions expressed here are not intended to represent the position of Brigham and Women's Hospital, Mass General Brigham, Harvard University, HHS, FDA, or any organization, institution, or entity. </a:t>
            </a:r>
          </a:p>
          <a:p>
            <a:pPr marL="457189" indent="-372524">
              <a:lnSpc>
                <a:spcPct val="114000"/>
              </a:lnSpc>
              <a:spcBef>
                <a:spcPts val="400"/>
              </a:spcBef>
              <a:spcAft>
                <a:spcPts val="1200"/>
              </a:spcAft>
              <a:buClr>
                <a:schemeClr val="accent3"/>
              </a:buClr>
              <a:buFont typeface="Arial"/>
              <a:buChar char="•"/>
            </a:pPr>
            <a:r>
              <a:rPr lang="en-US" sz="2000" dirty="0">
                <a:solidFill>
                  <a:srgbClr val="013B57"/>
                </a:solidFill>
              </a:rPr>
              <a:t>The MRCT Center is supported by voluntary contributions from foundations, corporations, international organizations, academic institutions, and government entities (see </a:t>
            </a:r>
            <a:r>
              <a:rPr lang="en-US" sz="2000" u="sng" dirty="0">
                <a:solidFill>
                  <a:srgbClr val="013B57"/>
                </a:solidFill>
                <a:hlinkClick r:id="rId4">
                  <a:extLst>
                    <a:ext uri="{A12FA001-AC4F-418D-AE19-62706E023703}">
                      <ahyp:hlinkClr xmlns:ahyp="http://schemas.microsoft.com/office/drawing/2018/hyperlinkcolor" val="tx"/>
                    </a:ext>
                  </a:extLst>
                </a:hlinkClick>
              </a:rPr>
              <a:t>https://mrctcenter.org/</a:t>
            </a:r>
            <a:r>
              <a:rPr lang="en-US" sz="2000" dirty="0">
                <a:solidFill>
                  <a:srgbClr val="013B57"/>
                </a:solidFill>
              </a:rPr>
              <a:t>), as well as by grants. We are committed to autonomy in our work and to transparency in our relationships. </a:t>
            </a:r>
          </a:p>
          <a:p>
            <a:pPr marL="457189" indent="-372524">
              <a:lnSpc>
                <a:spcPct val="114000"/>
              </a:lnSpc>
              <a:spcBef>
                <a:spcPts val="400"/>
              </a:spcBef>
              <a:spcAft>
                <a:spcPts val="1200"/>
              </a:spcAft>
              <a:buClr>
                <a:schemeClr val="accent3"/>
              </a:buClr>
              <a:buFont typeface="Arial"/>
              <a:buChar char="•"/>
            </a:pPr>
            <a:r>
              <a:rPr lang="en-US" sz="2000" dirty="0">
                <a:solidFill>
                  <a:srgbClr val="013B57"/>
                </a:solidFill>
              </a:rPr>
              <a:t>This work is licensed under a </a:t>
            </a:r>
            <a:r>
              <a:rPr lang="en-US" sz="2000" u="sng" dirty="0">
                <a:solidFill>
                  <a:srgbClr val="013B57"/>
                </a:solidFill>
                <a:ea typeface="Calibri" panose="020F0502020204030204" pitchFamily="34" charset="0"/>
                <a:hlinkClick r:id="rId5">
                  <a:extLst>
                    <a:ext uri="{A12FA001-AC4F-418D-AE19-62706E023703}">
                      <ahyp:hlinkClr xmlns:ahyp="http://schemas.microsoft.com/office/drawing/2018/hyperlinkcolor" val="tx"/>
                    </a:ext>
                  </a:extLst>
                </a:hlinkClick>
              </a:rPr>
              <a:t>CC BY-NC-SA 4.0</a:t>
            </a:r>
            <a:r>
              <a:rPr lang="en-US" sz="2000" dirty="0">
                <a:solidFill>
                  <a:srgbClr val="013B57"/>
                </a:solidFill>
                <a:ea typeface="Calibri" panose="020F0502020204030204" pitchFamily="34" charset="0"/>
                <a:hlinkClick r:id="rId5">
                  <a:extLst>
                    <a:ext uri="{A12FA001-AC4F-418D-AE19-62706E023703}">
                      <ahyp:hlinkClr xmlns:ahyp="http://schemas.microsoft.com/office/drawing/2018/hyperlinkcolor" val="tx"/>
                    </a:ext>
                  </a:extLst>
                </a:hlinkClick>
              </a:rPr>
              <a:t> </a:t>
            </a:r>
            <a:r>
              <a:rPr lang="en-US" sz="2000" dirty="0">
                <a:solidFill>
                  <a:srgbClr val="013B57"/>
                </a:solidFill>
              </a:rPr>
              <a:t>license. Do not copy or use without permission from, and acknowledgement of, the MRCT Center.</a:t>
            </a:r>
          </a:p>
          <a:p>
            <a:pPr marL="457189" indent="-220128">
              <a:spcBef>
                <a:spcPts val="1733"/>
              </a:spcBef>
              <a:buClr>
                <a:srgbClr val="AB2940"/>
              </a:buClr>
            </a:pPr>
            <a:endParaRPr lang="en-US" dirty="0">
              <a:solidFill>
                <a:schemeClr val="dk1"/>
              </a:solidFill>
            </a:endParaRPr>
          </a:p>
          <a:p>
            <a:pPr marL="457189" indent="-220128">
              <a:spcBef>
                <a:spcPts val="1067"/>
              </a:spcBef>
            </a:pPr>
            <a:endParaRPr lang="en-US" dirty="0"/>
          </a:p>
          <a:p>
            <a:endParaRPr lang="en-US" dirty="0"/>
          </a:p>
        </p:txBody>
      </p:sp>
    </p:spTree>
    <p:extLst>
      <p:ext uri="{BB962C8B-B14F-4D97-AF65-F5344CB8AC3E}">
        <p14:creationId xmlns:p14="http://schemas.microsoft.com/office/powerpoint/2010/main" val="33259670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F45B2FBA-AD2A-C6B2-DC2B-F66CE9E6D25B}"/>
              </a:ext>
            </a:extLst>
          </p:cNvPr>
          <p:cNvSpPr>
            <a:spLocks noGrp="1"/>
          </p:cNvSpPr>
          <p:nvPr>
            <p:ph type="body" sz="quarter" idx="10"/>
          </p:nvPr>
        </p:nvSpPr>
        <p:spPr>
          <a:xfrm>
            <a:off x="381001" y="1447800"/>
            <a:ext cx="6335110" cy="4686300"/>
          </a:xfrm>
        </p:spPr>
        <p:txBody>
          <a:bodyPr/>
          <a:lstStyle/>
          <a:p>
            <a:pPr>
              <a:lnSpc>
                <a:spcPct val="111000"/>
              </a:lnSpc>
              <a:spcBef>
                <a:spcPts val="0"/>
              </a:spcBef>
              <a:spcAft>
                <a:spcPts val="600"/>
              </a:spcAft>
            </a:pPr>
            <a:r>
              <a:rPr lang="en-US" sz="2000" dirty="0"/>
              <a:t>Color contrast should be assessed for a high level of contrast between:</a:t>
            </a:r>
          </a:p>
          <a:p>
            <a:pPr marL="800100" lvl="1" indent="-342900">
              <a:lnSpc>
                <a:spcPct val="111000"/>
              </a:lnSpc>
              <a:spcBef>
                <a:spcPts val="0"/>
              </a:spcBef>
              <a:spcAft>
                <a:spcPts val="600"/>
              </a:spcAft>
              <a:buClr>
                <a:schemeClr val="accent3"/>
              </a:buClr>
              <a:buFont typeface="Arial" panose="020B0604020202020204" pitchFamily="34" charset="0"/>
              <a:buChar char="•"/>
            </a:pPr>
            <a:r>
              <a:rPr lang="en-US" sz="2000" dirty="0"/>
              <a:t>Text/foreground color and the fill/background color </a:t>
            </a:r>
          </a:p>
          <a:p>
            <a:pPr marL="800100" lvl="1" indent="-342900">
              <a:lnSpc>
                <a:spcPct val="111000"/>
              </a:lnSpc>
              <a:spcBef>
                <a:spcPts val="0"/>
              </a:spcBef>
              <a:spcAft>
                <a:spcPts val="600"/>
              </a:spcAft>
              <a:buClr>
                <a:schemeClr val="accent3"/>
              </a:buClr>
              <a:buFont typeface="Arial" panose="020B0604020202020204" pitchFamily="34" charset="0"/>
              <a:buChar char="•"/>
            </a:pPr>
            <a:r>
              <a:rPr lang="en-US" sz="2000" dirty="0"/>
              <a:t>Objects such as a text box fill color and a border</a:t>
            </a:r>
          </a:p>
          <a:p>
            <a:pPr marL="800100" lvl="1" indent="-342900">
              <a:lnSpc>
                <a:spcPct val="111000"/>
              </a:lnSpc>
              <a:spcBef>
                <a:spcPts val="0"/>
              </a:spcBef>
              <a:spcAft>
                <a:spcPts val="600"/>
              </a:spcAft>
              <a:buClr>
                <a:schemeClr val="accent3"/>
              </a:buClr>
              <a:buFont typeface="Arial" panose="020B0604020202020204" pitchFamily="34" charset="0"/>
              <a:buChar char="•"/>
            </a:pPr>
            <a:r>
              <a:rPr lang="en-US" sz="2000" dirty="0"/>
              <a:t>Visual elements on charts and maps</a:t>
            </a:r>
          </a:p>
          <a:p>
            <a:pPr>
              <a:lnSpc>
                <a:spcPct val="111000"/>
              </a:lnSpc>
              <a:spcBef>
                <a:spcPts val="0"/>
              </a:spcBef>
              <a:spcAft>
                <a:spcPts val="600"/>
              </a:spcAft>
            </a:pPr>
            <a:r>
              <a:rPr lang="en-US" sz="2000" dirty="0"/>
              <a:t>The key is to avoid light text on a light background or dark text on a dark background.</a:t>
            </a:r>
          </a:p>
          <a:p>
            <a:pPr>
              <a:lnSpc>
                <a:spcPct val="111000"/>
              </a:lnSpc>
              <a:spcBef>
                <a:spcPts val="0"/>
              </a:spcBef>
              <a:spcAft>
                <a:spcPts val="600"/>
              </a:spcAft>
            </a:pPr>
            <a:r>
              <a:rPr lang="en-US" sz="2000" dirty="0"/>
              <a:t>Please note that color should not be the only means of conveying information. Descriptive text is a helpful complement.</a:t>
            </a:r>
          </a:p>
          <a:p>
            <a:pPr>
              <a:lnSpc>
                <a:spcPct val="111000"/>
              </a:lnSpc>
              <a:spcBef>
                <a:spcPts val="0"/>
              </a:spcBef>
              <a:spcAft>
                <a:spcPts val="600"/>
              </a:spcAft>
            </a:pPr>
            <a:endParaRPr lang="en-US" sz="2000" dirty="0"/>
          </a:p>
          <a:p>
            <a:pPr>
              <a:lnSpc>
                <a:spcPct val="111000"/>
              </a:lnSpc>
              <a:spcBef>
                <a:spcPts val="0"/>
              </a:spcBef>
              <a:spcAft>
                <a:spcPts val="600"/>
              </a:spcAft>
            </a:pPr>
            <a:endParaRPr lang="en-US" sz="2000" dirty="0">
              <a:latin typeface="Calibri"/>
              <a:ea typeface="Calibri"/>
              <a:cs typeface="Calibri"/>
              <a:sym typeface="Calibri"/>
            </a:endParaRPr>
          </a:p>
        </p:txBody>
      </p:sp>
      <p:sp>
        <p:nvSpPr>
          <p:cNvPr id="8" name="Title 7">
            <a:extLst>
              <a:ext uri="{FF2B5EF4-FFF2-40B4-BE49-F238E27FC236}">
                <a16:creationId xmlns:a16="http://schemas.microsoft.com/office/drawing/2014/main" id="{D8746E69-57BA-B485-1714-900852288F24}"/>
              </a:ext>
            </a:extLst>
          </p:cNvPr>
          <p:cNvSpPr>
            <a:spLocks noGrp="1"/>
          </p:cNvSpPr>
          <p:nvPr>
            <p:ph type="title"/>
          </p:nvPr>
        </p:nvSpPr>
        <p:spPr>
          <a:xfrm>
            <a:off x="381000" y="251460"/>
            <a:ext cx="11836399" cy="944880"/>
          </a:xfrm>
        </p:spPr>
        <p:txBody>
          <a:bodyPr>
            <a:normAutofit fontScale="90000"/>
          </a:bodyPr>
          <a:lstStyle/>
          <a:p>
            <a:pPr>
              <a:lnSpc>
                <a:spcPct val="100000"/>
              </a:lnSpc>
            </a:pPr>
            <a:r>
              <a:rPr lang="en-US" sz="3600" spc="100" dirty="0"/>
              <a:t>Accessible PowerPoints How-to</a:t>
            </a:r>
            <a:br>
              <a:rPr lang="en-US" spc="100" dirty="0"/>
            </a:br>
            <a:r>
              <a:rPr lang="en-US" sz="2900" b="0" spc="100" dirty="0">
                <a:latin typeface="Avenir Next LT Pro" panose="020B0504020202020204" pitchFamily="34" charset="77"/>
              </a:rPr>
              <a:t>Step 8: Access Color Contrast (background)</a:t>
            </a:r>
            <a:endParaRPr lang="en-US" sz="2900" dirty="0"/>
          </a:p>
        </p:txBody>
      </p:sp>
      <p:sp>
        <p:nvSpPr>
          <p:cNvPr id="2" name="Good contrast example 1">
            <a:extLst>
              <a:ext uri="{FF2B5EF4-FFF2-40B4-BE49-F238E27FC236}">
                <a16:creationId xmlns:a16="http://schemas.microsoft.com/office/drawing/2014/main" id="{DDA63036-97FC-423F-824C-E6A39386E95F}"/>
              </a:ext>
            </a:extLst>
          </p:cNvPr>
          <p:cNvSpPr txBox="1">
            <a:spLocks/>
          </p:cNvSpPr>
          <p:nvPr/>
        </p:nvSpPr>
        <p:spPr>
          <a:xfrm>
            <a:off x="7537816" y="1760705"/>
            <a:ext cx="3643434" cy="583406"/>
          </a:xfrm>
          <a:prstGeom prst="rect">
            <a:avLst/>
          </a:prstGeom>
          <a:solidFill>
            <a:srgbClr val="092240"/>
          </a:solidFill>
          <a:ln>
            <a:noFill/>
          </a:ln>
        </p:spPr>
        <p:txBody>
          <a:bodyPr spcFirstLastPara="1" vert="horz" wrap="square" lIns="91425" tIns="91425" rIns="91425" bIns="91425"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Aft>
                <a:spcPts val="1200"/>
              </a:spcAft>
              <a:buFont typeface="Arial" panose="020B0604020202020204" pitchFamily="34" charset="0"/>
              <a:buNone/>
            </a:pPr>
            <a:r>
              <a:rPr lang="en-US" sz="2000" b="1" dirty="0">
                <a:solidFill>
                  <a:schemeClr val="lt1"/>
                </a:solidFill>
              </a:rPr>
              <a:t>Welcome to the MRCT Center</a:t>
            </a:r>
          </a:p>
        </p:txBody>
      </p:sp>
      <p:pic>
        <p:nvPicPr>
          <p:cNvPr id="3" name="Green checkmark" descr="Green Check Mark.">
            <a:extLst>
              <a:ext uri="{FF2B5EF4-FFF2-40B4-BE49-F238E27FC236}">
                <a16:creationId xmlns:a16="http://schemas.microsoft.com/office/drawing/2014/main" id="{3C1D8121-91A9-D69E-FF7F-52B7AF61F2E3}"/>
              </a:ext>
            </a:extLst>
          </p:cNvPr>
          <p:cNvPicPr preferRelativeResize="0"/>
          <p:nvPr/>
        </p:nvPicPr>
        <p:blipFill rotWithShape="1">
          <a:blip r:embed="rId3">
            <a:alphaModFix/>
          </a:blip>
          <a:srcRect/>
          <a:stretch/>
        </p:blipFill>
        <p:spPr>
          <a:xfrm>
            <a:off x="11188341" y="1760705"/>
            <a:ext cx="617180" cy="682029"/>
          </a:xfrm>
          <a:prstGeom prst="rect">
            <a:avLst/>
          </a:prstGeom>
          <a:noFill/>
          <a:ln>
            <a:noFill/>
          </a:ln>
        </p:spPr>
      </p:pic>
      <p:sp>
        <p:nvSpPr>
          <p:cNvPr id="4" name="Good contrast example 2">
            <a:extLst>
              <a:ext uri="{FF2B5EF4-FFF2-40B4-BE49-F238E27FC236}">
                <a16:creationId xmlns:a16="http://schemas.microsoft.com/office/drawing/2014/main" id="{A6B4ECD9-CAAB-B9EA-E2B2-ACDF70712015}"/>
              </a:ext>
            </a:extLst>
          </p:cNvPr>
          <p:cNvSpPr txBox="1">
            <a:spLocks/>
          </p:cNvSpPr>
          <p:nvPr/>
        </p:nvSpPr>
        <p:spPr>
          <a:xfrm>
            <a:off x="7537816" y="2589102"/>
            <a:ext cx="3643434" cy="573881"/>
          </a:xfrm>
          <a:prstGeom prst="rect">
            <a:avLst/>
          </a:prstGeom>
          <a:solidFill>
            <a:srgbClr val="4A66AC"/>
          </a:solidFill>
          <a:ln>
            <a:noFill/>
          </a:ln>
        </p:spPr>
        <p:txBody>
          <a:bodyPr spcFirstLastPara="1" vert="horz" wrap="square" lIns="91425" tIns="91425" rIns="91425" bIns="91425"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Aft>
                <a:spcPts val="1200"/>
              </a:spcAft>
              <a:buNone/>
            </a:pPr>
            <a:r>
              <a:rPr lang="en-US" sz="2000" b="1" dirty="0">
                <a:solidFill>
                  <a:schemeClr val="lt1"/>
                </a:solidFill>
              </a:rPr>
              <a:t>Welcome to the MRCT Center</a:t>
            </a:r>
          </a:p>
        </p:txBody>
      </p:sp>
      <p:pic>
        <p:nvPicPr>
          <p:cNvPr id="5" name="Green checkmark 2" descr="Green Check Mark.">
            <a:extLst>
              <a:ext uri="{FF2B5EF4-FFF2-40B4-BE49-F238E27FC236}">
                <a16:creationId xmlns:a16="http://schemas.microsoft.com/office/drawing/2014/main" id="{AA1AF470-A0C0-6E20-D11C-49DFF3C443A2}"/>
              </a:ext>
            </a:extLst>
          </p:cNvPr>
          <p:cNvPicPr preferRelativeResize="0"/>
          <p:nvPr/>
        </p:nvPicPr>
        <p:blipFill rotWithShape="1">
          <a:blip r:embed="rId3">
            <a:alphaModFix/>
          </a:blip>
          <a:srcRect/>
          <a:stretch/>
        </p:blipFill>
        <p:spPr>
          <a:xfrm>
            <a:off x="11212657" y="2565649"/>
            <a:ext cx="580991" cy="573253"/>
          </a:xfrm>
          <a:prstGeom prst="rect">
            <a:avLst/>
          </a:prstGeom>
          <a:noFill/>
          <a:ln>
            <a:noFill/>
          </a:ln>
        </p:spPr>
      </p:pic>
      <p:sp>
        <p:nvSpPr>
          <p:cNvPr id="6" name="Poor contrast example 1">
            <a:extLst>
              <a:ext uri="{FF2B5EF4-FFF2-40B4-BE49-F238E27FC236}">
                <a16:creationId xmlns:a16="http://schemas.microsoft.com/office/drawing/2014/main" id="{55DBD17A-8D64-31C7-DA9C-C445E3CB7A59}"/>
              </a:ext>
              <a:ext uri="{C183D7F6-B498-43B3-948B-1728B52AA6E4}">
                <adec:decorative xmlns:adec="http://schemas.microsoft.com/office/drawing/2017/decorative" val="1"/>
              </a:ext>
            </a:extLst>
          </p:cNvPr>
          <p:cNvSpPr txBox="1">
            <a:spLocks/>
          </p:cNvSpPr>
          <p:nvPr/>
        </p:nvSpPr>
        <p:spPr>
          <a:xfrm>
            <a:off x="7537816" y="3441310"/>
            <a:ext cx="3643434" cy="573254"/>
          </a:xfrm>
          <a:prstGeom prst="rect">
            <a:avLst/>
          </a:prstGeom>
          <a:solidFill>
            <a:srgbClr val="78AEE4"/>
          </a:solidFill>
          <a:ln>
            <a:noFill/>
          </a:ln>
        </p:spPr>
        <p:txBody>
          <a:bodyPr spcFirstLastPara="1" vert="horz" wrap="square" lIns="91425" tIns="91425" rIns="91425" bIns="91425" rtlCol="0" anchor="ctr" anchorCtr="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spcAft>
                <a:spcPts val="1200"/>
              </a:spcAft>
              <a:buNone/>
            </a:pPr>
            <a:r>
              <a:rPr lang="en-US" b="1" dirty="0">
                <a:solidFill>
                  <a:schemeClr val="lt1"/>
                </a:solidFill>
              </a:rPr>
              <a:t>Welcome to the MRCT Center</a:t>
            </a:r>
          </a:p>
        </p:txBody>
      </p:sp>
      <p:sp>
        <p:nvSpPr>
          <p:cNvPr id="9" name="Red checkmark 1" descr="Red X mark">
            <a:extLst>
              <a:ext uri="{FF2B5EF4-FFF2-40B4-BE49-F238E27FC236}">
                <a16:creationId xmlns:a16="http://schemas.microsoft.com/office/drawing/2014/main" id="{58CF0C1F-BD76-37BC-2A49-11C679B7476E}"/>
              </a:ext>
            </a:extLst>
          </p:cNvPr>
          <p:cNvSpPr txBox="1"/>
          <p:nvPr/>
        </p:nvSpPr>
        <p:spPr>
          <a:xfrm>
            <a:off x="6995287" y="3364410"/>
            <a:ext cx="463356" cy="389200"/>
          </a:xfrm>
          <a:prstGeom prst="rect">
            <a:avLst/>
          </a:prstGeom>
          <a:noFill/>
          <a:ln>
            <a:noFill/>
          </a:ln>
        </p:spPr>
        <p:txBody>
          <a:bodyPr spcFirstLastPara="1" wrap="square" lIns="91425" tIns="91425" rIns="91425" bIns="91425" anchor="t" anchorCtr="0">
            <a:noAutofit/>
          </a:bodyPr>
          <a:lstStyle/>
          <a:p>
            <a:pPr>
              <a:buClr>
                <a:srgbClr val="000000"/>
              </a:buClr>
              <a:buSzPts val="3900"/>
            </a:pPr>
            <a:r>
              <a:rPr lang="en" sz="3600" b="1" dirty="0">
                <a:solidFill>
                  <a:srgbClr val="CC0000"/>
                </a:solidFill>
                <a:latin typeface="Open Sans"/>
                <a:ea typeface="Open Sans"/>
                <a:cs typeface="Open Sans"/>
                <a:sym typeface="Open Sans"/>
              </a:rPr>
              <a:t>X</a:t>
            </a:r>
            <a:endParaRPr sz="3600" b="1" dirty="0">
              <a:solidFill>
                <a:srgbClr val="CC0000"/>
              </a:solidFill>
              <a:latin typeface="Open Sans"/>
              <a:ea typeface="Open Sans"/>
              <a:cs typeface="Open Sans"/>
              <a:sym typeface="Open Sans"/>
            </a:endParaRPr>
          </a:p>
        </p:txBody>
      </p:sp>
      <p:sp>
        <p:nvSpPr>
          <p:cNvPr id="10" name="Poor contrast example 2">
            <a:extLst>
              <a:ext uri="{FF2B5EF4-FFF2-40B4-BE49-F238E27FC236}">
                <a16:creationId xmlns:a16="http://schemas.microsoft.com/office/drawing/2014/main" id="{D2A341D5-79EF-A82A-2B02-A076375F1F1F}"/>
              </a:ext>
              <a:ext uri="{C183D7F6-B498-43B3-948B-1728B52AA6E4}">
                <adec:decorative xmlns:adec="http://schemas.microsoft.com/office/drawing/2017/decorative" val="1"/>
              </a:ext>
            </a:extLst>
          </p:cNvPr>
          <p:cNvSpPr txBox="1">
            <a:spLocks/>
          </p:cNvSpPr>
          <p:nvPr/>
        </p:nvSpPr>
        <p:spPr>
          <a:xfrm>
            <a:off x="7537816" y="4241006"/>
            <a:ext cx="3643434" cy="573254"/>
          </a:xfrm>
          <a:prstGeom prst="rect">
            <a:avLst/>
          </a:prstGeom>
          <a:solidFill>
            <a:schemeClr val="bg1"/>
          </a:solidFill>
          <a:ln>
            <a:solidFill>
              <a:schemeClr val="tx1">
                <a:lumMod val="50000"/>
                <a:lumOff val="50000"/>
              </a:schemeClr>
            </a:solidFill>
          </a:ln>
        </p:spPr>
        <p:txBody>
          <a:bodyPr spcFirstLastPara="1" vert="horz" wrap="square" lIns="91425" tIns="91425" rIns="91425" bIns="91425" rtlCol="0" anchor="ctr" anchorCtr="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spcAft>
                <a:spcPts val="1200"/>
              </a:spcAft>
              <a:buNone/>
            </a:pPr>
            <a:r>
              <a:rPr lang="en-US" b="1" dirty="0">
                <a:solidFill>
                  <a:schemeClr val="bg2">
                    <a:lumMod val="90000"/>
                  </a:schemeClr>
                </a:solidFill>
              </a:rPr>
              <a:t>Welcome to the MRCT Center</a:t>
            </a:r>
          </a:p>
        </p:txBody>
      </p:sp>
      <p:sp>
        <p:nvSpPr>
          <p:cNvPr id="12" name="Poor contrast example 2">
            <a:extLst>
              <a:ext uri="{FF2B5EF4-FFF2-40B4-BE49-F238E27FC236}">
                <a16:creationId xmlns:a16="http://schemas.microsoft.com/office/drawing/2014/main" id="{00E54133-2F8B-8879-E567-FBD4A4C185DA}"/>
              </a:ext>
              <a:ext uri="{C183D7F6-B498-43B3-948B-1728B52AA6E4}">
                <adec:decorative xmlns:adec="http://schemas.microsoft.com/office/drawing/2017/decorative" val="1"/>
              </a:ext>
            </a:extLst>
          </p:cNvPr>
          <p:cNvSpPr txBox="1">
            <a:spLocks/>
          </p:cNvSpPr>
          <p:nvPr/>
        </p:nvSpPr>
        <p:spPr>
          <a:xfrm>
            <a:off x="7537816" y="5047236"/>
            <a:ext cx="3643434" cy="573254"/>
          </a:xfrm>
          <a:prstGeom prst="rect">
            <a:avLst/>
          </a:prstGeom>
          <a:solidFill>
            <a:schemeClr val="bg1"/>
          </a:solidFill>
          <a:ln>
            <a:solidFill>
              <a:schemeClr val="tx1">
                <a:lumMod val="50000"/>
                <a:lumOff val="50000"/>
              </a:schemeClr>
            </a:solidFill>
          </a:ln>
        </p:spPr>
        <p:txBody>
          <a:bodyPr spcFirstLastPara="1" vert="horz" wrap="square" lIns="91425" tIns="91425" rIns="91425" bIns="91425" rtlCol="0" anchor="ctr" anchorCtr="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spcAft>
                <a:spcPts val="1200"/>
              </a:spcAft>
              <a:buNone/>
            </a:pPr>
            <a:r>
              <a:rPr lang="en-US" b="1" dirty="0">
                <a:solidFill>
                  <a:schemeClr val="tx1"/>
                </a:solidFill>
              </a:rPr>
              <a:t>Welcome to the MRCT Center</a:t>
            </a:r>
          </a:p>
        </p:txBody>
      </p:sp>
      <p:pic>
        <p:nvPicPr>
          <p:cNvPr id="13" name="Green checkmark 2" descr="Green Check Mark.">
            <a:extLst>
              <a:ext uri="{FF2B5EF4-FFF2-40B4-BE49-F238E27FC236}">
                <a16:creationId xmlns:a16="http://schemas.microsoft.com/office/drawing/2014/main" id="{AD3597A4-20ED-5CAA-E947-337147B54340}"/>
              </a:ext>
            </a:extLst>
          </p:cNvPr>
          <p:cNvPicPr preferRelativeResize="0"/>
          <p:nvPr/>
        </p:nvPicPr>
        <p:blipFill rotWithShape="1">
          <a:blip r:embed="rId3">
            <a:alphaModFix/>
          </a:blip>
          <a:srcRect/>
          <a:stretch/>
        </p:blipFill>
        <p:spPr>
          <a:xfrm>
            <a:off x="11189988" y="5061825"/>
            <a:ext cx="580991" cy="573253"/>
          </a:xfrm>
          <a:prstGeom prst="rect">
            <a:avLst/>
          </a:prstGeom>
          <a:noFill/>
          <a:ln>
            <a:noFill/>
          </a:ln>
        </p:spPr>
      </p:pic>
      <p:sp>
        <p:nvSpPr>
          <p:cNvPr id="14" name="Red checkmark 1" descr="Red X mark">
            <a:extLst>
              <a:ext uri="{FF2B5EF4-FFF2-40B4-BE49-F238E27FC236}">
                <a16:creationId xmlns:a16="http://schemas.microsoft.com/office/drawing/2014/main" id="{CD0E98F2-79D5-538E-8787-0EB6B4E4E28D}"/>
              </a:ext>
            </a:extLst>
          </p:cNvPr>
          <p:cNvSpPr txBox="1"/>
          <p:nvPr/>
        </p:nvSpPr>
        <p:spPr>
          <a:xfrm>
            <a:off x="6995287" y="4218599"/>
            <a:ext cx="463356" cy="389200"/>
          </a:xfrm>
          <a:prstGeom prst="rect">
            <a:avLst/>
          </a:prstGeom>
          <a:noFill/>
          <a:ln>
            <a:noFill/>
          </a:ln>
        </p:spPr>
        <p:txBody>
          <a:bodyPr spcFirstLastPara="1" wrap="square" lIns="91425" tIns="91425" rIns="91425" bIns="91425" anchor="t" anchorCtr="0">
            <a:noAutofit/>
          </a:bodyPr>
          <a:lstStyle/>
          <a:p>
            <a:pPr>
              <a:buClr>
                <a:srgbClr val="000000"/>
              </a:buClr>
              <a:buSzPts val="3900"/>
            </a:pPr>
            <a:r>
              <a:rPr lang="en" sz="3600" b="1" dirty="0">
                <a:solidFill>
                  <a:srgbClr val="CC0000"/>
                </a:solidFill>
                <a:latin typeface="Open Sans"/>
                <a:ea typeface="Open Sans"/>
                <a:cs typeface="Open Sans"/>
                <a:sym typeface="Open Sans"/>
              </a:rPr>
              <a:t>X</a:t>
            </a:r>
            <a:endParaRPr sz="3600" b="1" dirty="0">
              <a:solidFill>
                <a:srgbClr val="CC0000"/>
              </a:solidFill>
              <a:latin typeface="Open Sans"/>
              <a:ea typeface="Open Sans"/>
              <a:cs typeface="Open Sans"/>
              <a:sym typeface="Open Sans"/>
            </a:endParaRPr>
          </a:p>
        </p:txBody>
      </p:sp>
    </p:spTree>
    <p:extLst>
      <p:ext uri="{BB962C8B-B14F-4D97-AF65-F5344CB8AC3E}">
        <p14:creationId xmlns:p14="http://schemas.microsoft.com/office/powerpoint/2010/main" val="4268972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F45B2FBA-AD2A-C6B2-DC2B-F66CE9E6D25B}"/>
              </a:ext>
            </a:extLst>
          </p:cNvPr>
          <p:cNvSpPr>
            <a:spLocks noGrp="1"/>
          </p:cNvSpPr>
          <p:nvPr>
            <p:ph type="body" sz="quarter" idx="10"/>
          </p:nvPr>
        </p:nvSpPr>
        <p:spPr>
          <a:xfrm>
            <a:off x="381000" y="1447800"/>
            <a:ext cx="11430000" cy="4686300"/>
          </a:xfrm>
        </p:spPr>
        <p:txBody>
          <a:bodyPr/>
          <a:lstStyle/>
          <a:p>
            <a:pPr marL="342900" indent="-342900">
              <a:lnSpc>
                <a:spcPct val="114000"/>
              </a:lnSpc>
              <a:spcAft>
                <a:spcPts val="1200"/>
              </a:spcAft>
              <a:buClr>
                <a:schemeClr val="accent3"/>
              </a:buClr>
              <a:buFont typeface="Arial" panose="020B0604020202020204" pitchFamily="34" charset="0"/>
              <a:buChar char="•"/>
            </a:pPr>
            <a:r>
              <a:rPr lang="en-US" sz="2000" dirty="0"/>
              <a:t>While there are no standards for color contrast, one of the most common reference points is the Web Content Accessibility Guidelines (WCAG): </a:t>
            </a:r>
            <a:r>
              <a:rPr lang="en-US" sz="2000" dirty="0">
                <a:hlinkClick r:id="rId3"/>
              </a:rPr>
              <a:t>https://www.w3.org/TR/WCAG22/</a:t>
            </a:r>
            <a:r>
              <a:rPr lang="en-US" sz="2000" dirty="0"/>
              <a:t>. These give a ratio between the text/foreground and fill/background colors of 4.5: 1.</a:t>
            </a:r>
          </a:p>
          <a:p>
            <a:pPr marL="342900" indent="-342900">
              <a:lnSpc>
                <a:spcPct val="114000"/>
              </a:lnSpc>
              <a:spcAft>
                <a:spcPts val="1200"/>
              </a:spcAft>
              <a:buClr>
                <a:schemeClr val="accent3"/>
              </a:buClr>
              <a:buFont typeface="Arial" panose="020B0604020202020204" pitchFamily="34" charset="0"/>
              <a:buChar char="•"/>
            </a:pPr>
            <a:r>
              <a:rPr lang="en-US" sz="2000" dirty="0"/>
              <a:t>In the following slides, we give instructions using built-in tools in PowerPoint (or Word) and the WCAG color contrast checker, available at: </a:t>
            </a:r>
            <a:r>
              <a:rPr lang="en-US" sz="2000" dirty="0">
                <a:hlinkClick r:id="rId4"/>
              </a:rPr>
              <a:t>https://accessibleweb.com/color-contrast-checker/</a:t>
            </a:r>
            <a:r>
              <a:rPr lang="en-US" sz="2000" dirty="0"/>
              <a:t> </a:t>
            </a:r>
          </a:p>
          <a:p>
            <a:pPr marL="342900" indent="-342900">
              <a:lnSpc>
                <a:spcPct val="114000"/>
              </a:lnSpc>
              <a:spcAft>
                <a:spcPts val="1200"/>
              </a:spcAft>
              <a:buClr>
                <a:schemeClr val="accent3"/>
              </a:buClr>
              <a:buFont typeface="Arial" panose="020B0604020202020204" pitchFamily="34" charset="0"/>
              <a:buChar char="•"/>
            </a:pPr>
            <a:r>
              <a:rPr lang="en-US" sz="2000" dirty="0"/>
              <a:t>Please note that these are numerous other  methods to check color contrast. One is a free program for downloaded onto your computer, called the </a:t>
            </a:r>
            <a:r>
              <a:rPr lang="en-US" sz="2000" dirty="0" err="1"/>
              <a:t>TPGi</a:t>
            </a:r>
            <a:r>
              <a:rPr lang="en-US" sz="2000" dirty="0"/>
              <a:t> Color Contrast Analyzer: </a:t>
            </a:r>
            <a:r>
              <a:rPr lang="en-US" sz="2000" dirty="0">
                <a:hlinkClick r:id="rId5"/>
              </a:rPr>
              <a:t>https://www.tpgi.com/color-contrast-checker/</a:t>
            </a:r>
            <a:r>
              <a:rPr lang="en-US" sz="2000" dirty="0"/>
              <a:t>.  However, some users encounter a firewall and need (administrator) permission to download it.</a:t>
            </a:r>
          </a:p>
          <a:p>
            <a:pPr marL="342900" indent="-342900">
              <a:lnSpc>
                <a:spcPct val="114000"/>
              </a:lnSpc>
              <a:spcAft>
                <a:spcPts val="1200"/>
              </a:spcAft>
              <a:buClr>
                <a:schemeClr val="accent3"/>
              </a:buClr>
              <a:buFont typeface="Arial" panose="020B0604020202020204" pitchFamily="34" charset="0"/>
              <a:buChar char="•"/>
            </a:pPr>
            <a:r>
              <a:rPr lang="en-US" sz="2000" dirty="0"/>
              <a:t>Finally, note that we give fuller instructions on color contrast in the MRCT Center Accessibility 101 Training Module 4 on Assessing Color Contrast.</a:t>
            </a:r>
          </a:p>
        </p:txBody>
      </p:sp>
      <p:sp>
        <p:nvSpPr>
          <p:cNvPr id="8" name="Title 7">
            <a:extLst>
              <a:ext uri="{FF2B5EF4-FFF2-40B4-BE49-F238E27FC236}">
                <a16:creationId xmlns:a16="http://schemas.microsoft.com/office/drawing/2014/main" id="{D8746E69-57BA-B485-1714-900852288F24}"/>
              </a:ext>
            </a:extLst>
          </p:cNvPr>
          <p:cNvSpPr>
            <a:spLocks noGrp="1"/>
          </p:cNvSpPr>
          <p:nvPr>
            <p:ph type="title"/>
          </p:nvPr>
        </p:nvSpPr>
        <p:spPr>
          <a:xfrm>
            <a:off x="381000" y="251460"/>
            <a:ext cx="11836399" cy="944880"/>
          </a:xfrm>
        </p:spPr>
        <p:txBody>
          <a:bodyPr>
            <a:normAutofit fontScale="90000"/>
          </a:bodyPr>
          <a:lstStyle/>
          <a:p>
            <a:r>
              <a:rPr lang="en-US" sz="3600" spc="100" dirty="0"/>
              <a:t>Accessible PowerPoints How-to</a:t>
            </a:r>
            <a:br>
              <a:rPr lang="en-US" spc="100" dirty="0"/>
            </a:br>
            <a:r>
              <a:rPr lang="en-US" sz="2900" b="0" spc="100" dirty="0">
                <a:latin typeface="Avenir Next LT Pro" panose="020B0504020202020204" pitchFamily="34" charset="77"/>
              </a:rPr>
              <a:t>Step 8: Access Color Contrast (background)</a:t>
            </a:r>
            <a:endParaRPr lang="en-US" sz="2900" dirty="0"/>
          </a:p>
        </p:txBody>
      </p:sp>
    </p:spTree>
    <p:extLst>
      <p:ext uri="{BB962C8B-B14F-4D97-AF65-F5344CB8AC3E}">
        <p14:creationId xmlns:p14="http://schemas.microsoft.com/office/powerpoint/2010/main" val="1266069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F45B2FBA-AD2A-C6B2-DC2B-F66CE9E6D25B}"/>
              </a:ext>
            </a:extLst>
          </p:cNvPr>
          <p:cNvSpPr>
            <a:spLocks noGrp="1"/>
          </p:cNvSpPr>
          <p:nvPr>
            <p:ph type="body" sz="quarter" idx="10"/>
          </p:nvPr>
        </p:nvSpPr>
        <p:spPr>
          <a:xfrm>
            <a:off x="902314" y="1453371"/>
            <a:ext cx="5143500" cy="4490229"/>
          </a:xfrm>
        </p:spPr>
        <p:txBody>
          <a:bodyPr/>
          <a:lstStyle/>
          <a:p>
            <a:pPr indent="15875">
              <a:lnSpc>
                <a:spcPct val="114000"/>
              </a:lnSpc>
              <a:spcAft>
                <a:spcPts val="1200"/>
              </a:spcAft>
            </a:pPr>
            <a:r>
              <a:rPr lang="en-US" sz="2000" b="1" dirty="0"/>
              <a:t>On a PC </a:t>
            </a:r>
            <a:r>
              <a:rPr lang="en-US" sz="2000" dirty="0"/>
              <a:t>right click on the box or figure (i.e., background color) in your document for which you want to check the color contrast. </a:t>
            </a:r>
          </a:p>
          <a:p>
            <a:pPr>
              <a:lnSpc>
                <a:spcPct val="114000"/>
              </a:lnSpc>
              <a:spcAft>
                <a:spcPts val="1200"/>
              </a:spcAft>
            </a:pPr>
            <a:r>
              <a:rPr lang="en-US" sz="2000" dirty="0"/>
              <a:t>You will see the box or figure is outlined with connecting circles (e.g., the blue box that says “You have the right”).</a:t>
            </a:r>
          </a:p>
          <a:p>
            <a:pPr>
              <a:lnSpc>
                <a:spcPct val="114000"/>
              </a:lnSpc>
              <a:spcAft>
                <a:spcPts val="1200"/>
              </a:spcAft>
            </a:pPr>
            <a:r>
              <a:rPr lang="en-US" sz="2000" dirty="0"/>
              <a:t>Select the paint bucket icon on the banner. Then select “More [Fill] Colors” to see what the background color in the selected box or figure is. </a:t>
            </a:r>
          </a:p>
          <a:p>
            <a:pPr marL="342900" indent="-342900">
              <a:lnSpc>
                <a:spcPct val="114000"/>
              </a:lnSpc>
              <a:spcAft>
                <a:spcPts val="1200"/>
              </a:spcAft>
              <a:buClr>
                <a:srgbClr val="C00000"/>
              </a:buClr>
              <a:buFont typeface="Arial" panose="020B0604020202020204" pitchFamily="34" charset="0"/>
              <a:buChar char="•"/>
            </a:pPr>
            <a:endParaRPr lang="en-US" sz="2000" dirty="0"/>
          </a:p>
        </p:txBody>
      </p:sp>
      <p:sp>
        <p:nvSpPr>
          <p:cNvPr id="8" name="Title 7">
            <a:extLst>
              <a:ext uri="{FF2B5EF4-FFF2-40B4-BE49-F238E27FC236}">
                <a16:creationId xmlns:a16="http://schemas.microsoft.com/office/drawing/2014/main" id="{D8746E69-57BA-B485-1714-900852288F24}"/>
              </a:ext>
            </a:extLst>
          </p:cNvPr>
          <p:cNvSpPr>
            <a:spLocks noGrp="1"/>
          </p:cNvSpPr>
          <p:nvPr>
            <p:ph type="title"/>
          </p:nvPr>
        </p:nvSpPr>
        <p:spPr>
          <a:xfrm>
            <a:off x="381000" y="251460"/>
            <a:ext cx="11836399" cy="944880"/>
          </a:xfrm>
        </p:spPr>
        <p:txBody>
          <a:bodyPr>
            <a:normAutofit fontScale="90000"/>
          </a:bodyPr>
          <a:lstStyle/>
          <a:p>
            <a:pPr>
              <a:lnSpc>
                <a:spcPct val="100000"/>
              </a:lnSpc>
            </a:pPr>
            <a:r>
              <a:rPr lang="en-US" sz="3600" spc="100" dirty="0"/>
              <a:t>Accessible PowerPoints How-to</a:t>
            </a:r>
            <a:br>
              <a:rPr lang="en-US" spc="100" dirty="0"/>
            </a:br>
            <a:r>
              <a:rPr lang="en-US" sz="2900" b="0" spc="100" dirty="0">
                <a:latin typeface="Avenir Next LT Pro" panose="020B0504020202020204" pitchFamily="34" charset="77"/>
              </a:rPr>
              <a:t>Step 8a: Find the fill/background color (on a PC)</a:t>
            </a:r>
            <a:endParaRPr lang="en-US" sz="2900" dirty="0"/>
          </a:p>
        </p:txBody>
      </p:sp>
      <p:pic>
        <p:nvPicPr>
          <p:cNvPr id="7" name="Picture 6" descr="A blue circle with white letters that say &quot;PC&quot; on it.">
            <a:extLst>
              <a:ext uri="{FF2B5EF4-FFF2-40B4-BE49-F238E27FC236}">
                <a16:creationId xmlns:a16="http://schemas.microsoft.com/office/drawing/2014/main" id="{68A2B762-AA76-932F-C265-1B492933DD4A}"/>
              </a:ext>
            </a:extLst>
          </p:cNvPr>
          <p:cNvPicPr>
            <a:picLocks noChangeAspect="1"/>
          </p:cNvPicPr>
          <p:nvPr/>
        </p:nvPicPr>
        <p:blipFill>
          <a:blip r:embed="rId3"/>
          <a:stretch>
            <a:fillRect/>
          </a:stretch>
        </p:blipFill>
        <p:spPr>
          <a:xfrm>
            <a:off x="367421" y="1425270"/>
            <a:ext cx="534893" cy="495754"/>
          </a:xfrm>
          <a:prstGeom prst="rect">
            <a:avLst/>
          </a:prstGeom>
        </p:spPr>
      </p:pic>
      <p:grpSp>
        <p:nvGrpSpPr>
          <p:cNvPr id="9" name="Group 8" descr="This screenshot shows the PowerPoint editing banner with the shape fill/pain bucket icon circled and a drop down menu with theme colors and a list of other options. One of the other options includes More Fill Colors.">
            <a:extLst>
              <a:ext uri="{FF2B5EF4-FFF2-40B4-BE49-F238E27FC236}">
                <a16:creationId xmlns:a16="http://schemas.microsoft.com/office/drawing/2014/main" id="{4342DC63-68AD-0530-A920-E352E1C4D042}"/>
              </a:ext>
            </a:extLst>
          </p:cNvPr>
          <p:cNvGrpSpPr/>
          <p:nvPr/>
        </p:nvGrpSpPr>
        <p:grpSpPr>
          <a:xfrm>
            <a:off x="6864388" y="1453371"/>
            <a:ext cx="5066355" cy="4490229"/>
            <a:chOff x="6781737" y="1143000"/>
            <a:chExt cx="5410263" cy="4795029"/>
          </a:xfrm>
        </p:grpSpPr>
        <p:pic>
          <p:nvPicPr>
            <p:cNvPr id="10" name="Picture 9">
              <a:extLst>
                <a:ext uri="{FF2B5EF4-FFF2-40B4-BE49-F238E27FC236}">
                  <a16:creationId xmlns:a16="http://schemas.microsoft.com/office/drawing/2014/main" id="{79A6BFF0-7A35-01D1-75DD-5C7B7FDC4B5E}"/>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6781737" y="1143000"/>
              <a:ext cx="5208330" cy="4733818"/>
            </a:xfrm>
            <a:prstGeom prst="rect">
              <a:avLst/>
            </a:prstGeom>
          </p:spPr>
        </p:pic>
        <p:sp>
          <p:nvSpPr>
            <p:cNvPr id="12" name="TextBox 11" descr="Screenshot of how to find the paint bucket icon on the top banner and access &quot;More Fill Colors&quot; from the drop-down list.">
              <a:extLst>
                <a:ext uri="{FF2B5EF4-FFF2-40B4-BE49-F238E27FC236}">
                  <a16:creationId xmlns:a16="http://schemas.microsoft.com/office/drawing/2014/main" id="{AB2F068F-37C0-ED19-3475-B8C312FAF13F}"/>
                </a:ext>
              </a:extLst>
            </p:cNvPr>
            <p:cNvSpPr txBox="1"/>
            <p:nvPr/>
          </p:nvSpPr>
          <p:spPr>
            <a:xfrm>
              <a:off x="6781737" y="2608560"/>
              <a:ext cx="3307484" cy="2302487"/>
            </a:xfrm>
            <a:prstGeom prst="rect">
              <a:avLst/>
            </a:prstGeom>
            <a:solidFill>
              <a:srgbClr val="F9F9F9"/>
            </a:solidFill>
          </p:spPr>
          <p:txBody>
            <a:bodyPr wrap="square" rtlCol="0">
              <a:spAutoFit/>
            </a:bodyPr>
            <a:lstStyle/>
            <a:p>
              <a:endParaRPr lang="en-US" dirty="0"/>
            </a:p>
          </p:txBody>
        </p:sp>
        <p:sp>
          <p:nvSpPr>
            <p:cNvPr id="13" name="TextBox 12">
              <a:extLst>
                <a:ext uri="{FF2B5EF4-FFF2-40B4-BE49-F238E27FC236}">
                  <a16:creationId xmlns:a16="http://schemas.microsoft.com/office/drawing/2014/main" id="{75A42CA4-3E1E-2CD1-A012-747CE519DA88}"/>
                </a:ext>
              </a:extLst>
            </p:cNvPr>
            <p:cNvSpPr txBox="1"/>
            <p:nvPr/>
          </p:nvSpPr>
          <p:spPr>
            <a:xfrm>
              <a:off x="6906082" y="5572904"/>
              <a:ext cx="3162591" cy="365125"/>
            </a:xfrm>
            <a:prstGeom prst="rect">
              <a:avLst/>
            </a:prstGeom>
            <a:solidFill>
              <a:srgbClr val="F9F9F9"/>
            </a:solidFill>
          </p:spPr>
          <p:txBody>
            <a:bodyPr wrap="square" rtlCol="0">
              <a:spAutoFit/>
            </a:bodyPr>
            <a:lstStyle/>
            <a:p>
              <a:endParaRPr lang="en-US" dirty="0"/>
            </a:p>
          </p:txBody>
        </p:sp>
        <p:sp>
          <p:nvSpPr>
            <p:cNvPr id="14" name="Oval 13" descr="Red circle around the paint bucket icon.">
              <a:extLst>
                <a:ext uri="{FF2B5EF4-FFF2-40B4-BE49-F238E27FC236}">
                  <a16:creationId xmlns:a16="http://schemas.microsoft.com/office/drawing/2014/main" id="{8458CE9D-5224-62E1-1246-8AFBAC1EE606}"/>
                </a:ext>
              </a:extLst>
            </p:cNvPr>
            <p:cNvSpPr/>
            <p:nvPr/>
          </p:nvSpPr>
          <p:spPr>
            <a:xfrm>
              <a:off x="9930637" y="1436915"/>
              <a:ext cx="672294" cy="410966"/>
            </a:xfrm>
            <a:prstGeom prst="ellipse">
              <a:avLst/>
            </a:prstGeom>
            <a:noFill/>
            <a:ln w="28575">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descr="Red circle around &quot;More Fill colors.&quot;">
              <a:extLst>
                <a:ext uri="{FF2B5EF4-FFF2-40B4-BE49-F238E27FC236}">
                  <a16:creationId xmlns:a16="http://schemas.microsoft.com/office/drawing/2014/main" id="{A7827FD5-FA2E-0726-7541-C1BA5D1BBFD8}"/>
                </a:ext>
              </a:extLst>
            </p:cNvPr>
            <p:cNvSpPr/>
            <p:nvPr/>
          </p:nvSpPr>
          <p:spPr>
            <a:xfrm>
              <a:off x="9930638" y="4606248"/>
              <a:ext cx="2261362" cy="484836"/>
            </a:xfrm>
            <a:prstGeom prst="ellipse">
              <a:avLst/>
            </a:prstGeom>
            <a:noFill/>
            <a:ln w="28575">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3570601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F45B2FBA-AD2A-C6B2-DC2B-F66CE9E6D25B}"/>
              </a:ext>
            </a:extLst>
          </p:cNvPr>
          <p:cNvSpPr>
            <a:spLocks noGrp="1"/>
          </p:cNvSpPr>
          <p:nvPr>
            <p:ph type="body" sz="quarter" idx="10"/>
          </p:nvPr>
        </p:nvSpPr>
        <p:spPr>
          <a:xfrm>
            <a:off x="915893" y="1447800"/>
            <a:ext cx="6717333" cy="4490229"/>
          </a:xfrm>
        </p:spPr>
        <p:txBody>
          <a:bodyPr/>
          <a:lstStyle/>
          <a:p>
            <a:pPr>
              <a:lnSpc>
                <a:spcPct val="114000"/>
              </a:lnSpc>
              <a:spcAft>
                <a:spcPts val="1200"/>
              </a:spcAft>
            </a:pPr>
            <a:r>
              <a:rPr lang="en-US" sz="2000" b="1" dirty="0"/>
              <a:t>On a PC </a:t>
            </a:r>
            <a:r>
              <a:rPr lang="en-US" sz="2000" dirty="0"/>
              <a:t>to check the text (or foreground) color, use your cursor to highlight the text font. For example, we used the cursor to highlight the text that says, “You have the right.” Then click the A with the color stripe under it.</a:t>
            </a:r>
          </a:p>
          <a:p>
            <a:pPr>
              <a:lnSpc>
                <a:spcPct val="114000"/>
              </a:lnSpc>
              <a:spcAft>
                <a:spcPts val="1200"/>
              </a:spcAft>
            </a:pPr>
            <a:r>
              <a:rPr lang="en-US" sz="2000" dirty="0"/>
              <a:t>Alternatively, click on the text box, then on the “A” with the color stripe under it on the top bar.</a:t>
            </a:r>
          </a:p>
          <a:p>
            <a:pPr>
              <a:lnSpc>
                <a:spcPct val="114000"/>
              </a:lnSpc>
              <a:spcAft>
                <a:spcPts val="1200"/>
              </a:spcAft>
            </a:pPr>
            <a:r>
              <a:rPr lang="en-US" sz="2000" dirty="0"/>
              <a:t>Then select “More [Fill] Colors” to find out what the text/foreground color is. </a:t>
            </a:r>
          </a:p>
          <a:p>
            <a:pPr>
              <a:lnSpc>
                <a:spcPct val="114000"/>
              </a:lnSpc>
              <a:spcAft>
                <a:spcPts val="1200"/>
              </a:spcAft>
            </a:pPr>
            <a:r>
              <a:rPr lang="en-US" sz="2000" dirty="0"/>
              <a:t>Finally, go to “Custom” to find the HEX code. The HEX code for black text is always #000000. For white it is always #FFFFFF.</a:t>
            </a:r>
          </a:p>
        </p:txBody>
      </p:sp>
      <p:sp>
        <p:nvSpPr>
          <p:cNvPr id="8" name="Title 7">
            <a:extLst>
              <a:ext uri="{FF2B5EF4-FFF2-40B4-BE49-F238E27FC236}">
                <a16:creationId xmlns:a16="http://schemas.microsoft.com/office/drawing/2014/main" id="{D8746E69-57BA-B485-1714-900852288F24}"/>
              </a:ext>
            </a:extLst>
          </p:cNvPr>
          <p:cNvSpPr>
            <a:spLocks noGrp="1"/>
          </p:cNvSpPr>
          <p:nvPr>
            <p:ph type="title"/>
          </p:nvPr>
        </p:nvSpPr>
        <p:spPr>
          <a:xfrm>
            <a:off x="381000" y="251460"/>
            <a:ext cx="11836399" cy="944880"/>
          </a:xfrm>
        </p:spPr>
        <p:txBody>
          <a:bodyPr>
            <a:normAutofit fontScale="90000"/>
          </a:bodyPr>
          <a:lstStyle/>
          <a:p>
            <a:pPr>
              <a:lnSpc>
                <a:spcPct val="100000"/>
              </a:lnSpc>
            </a:pPr>
            <a:r>
              <a:rPr lang="en-US" sz="3600" spc="100" dirty="0"/>
              <a:t>Accessible PowerPoints How-to</a:t>
            </a:r>
            <a:br>
              <a:rPr lang="en-US" spc="100" dirty="0"/>
            </a:br>
            <a:r>
              <a:rPr lang="en-US" sz="2900" b="0" spc="100" dirty="0">
                <a:latin typeface="Avenir Next LT Pro" panose="020B0504020202020204" pitchFamily="34" charset="77"/>
              </a:rPr>
              <a:t>Step 8b: Find the text/foreground color  (on a PC)</a:t>
            </a:r>
            <a:endParaRPr lang="en-US" sz="2900" dirty="0"/>
          </a:p>
        </p:txBody>
      </p:sp>
      <p:pic>
        <p:nvPicPr>
          <p:cNvPr id="7" name="Picture 6" descr="A blue circle with white letters that say &quot;PC&quot; on it.">
            <a:extLst>
              <a:ext uri="{FF2B5EF4-FFF2-40B4-BE49-F238E27FC236}">
                <a16:creationId xmlns:a16="http://schemas.microsoft.com/office/drawing/2014/main" id="{68A2B762-AA76-932F-C265-1B492933DD4A}"/>
              </a:ext>
            </a:extLst>
          </p:cNvPr>
          <p:cNvPicPr>
            <a:picLocks noChangeAspect="1"/>
          </p:cNvPicPr>
          <p:nvPr/>
        </p:nvPicPr>
        <p:blipFill>
          <a:blip r:embed="rId3"/>
          <a:stretch>
            <a:fillRect/>
          </a:stretch>
        </p:blipFill>
        <p:spPr>
          <a:xfrm>
            <a:off x="341407" y="1425270"/>
            <a:ext cx="534893" cy="495754"/>
          </a:xfrm>
          <a:prstGeom prst="rect">
            <a:avLst/>
          </a:prstGeom>
        </p:spPr>
      </p:pic>
      <p:grpSp>
        <p:nvGrpSpPr>
          <p:cNvPr id="13" name="Group 12" descr="This screenshot shows the PowerPoint editing banner with the text color/&quot;A&quot; icon circled and a drop down menu with theme colors and a list of other options. One of the other options includes More Fill Colors.">
            <a:extLst>
              <a:ext uri="{FF2B5EF4-FFF2-40B4-BE49-F238E27FC236}">
                <a16:creationId xmlns:a16="http://schemas.microsoft.com/office/drawing/2014/main" id="{F33405F4-48CC-5B7B-18F2-1D89F2553CCB}"/>
              </a:ext>
            </a:extLst>
          </p:cNvPr>
          <p:cNvGrpSpPr/>
          <p:nvPr/>
        </p:nvGrpSpPr>
        <p:grpSpPr>
          <a:xfrm>
            <a:off x="7825312" y="1219200"/>
            <a:ext cx="4173258" cy="4490229"/>
            <a:chOff x="6904235" y="1126412"/>
            <a:chExt cx="5287765" cy="5689385"/>
          </a:xfrm>
        </p:grpSpPr>
        <p:sp>
          <p:nvSpPr>
            <p:cNvPr id="2" name="TextBox 1">
              <a:extLst>
                <a:ext uri="{FF2B5EF4-FFF2-40B4-BE49-F238E27FC236}">
                  <a16:creationId xmlns:a16="http://schemas.microsoft.com/office/drawing/2014/main" id="{9E0842D1-18C2-D956-B637-B14B8AEE6934}"/>
                </a:ext>
              </a:extLst>
            </p:cNvPr>
            <p:cNvSpPr txBox="1"/>
            <p:nvPr/>
          </p:nvSpPr>
          <p:spPr>
            <a:xfrm>
              <a:off x="11795760" y="5915238"/>
              <a:ext cx="203200" cy="369332"/>
            </a:xfrm>
            <a:prstGeom prst="rect">
              <a:avLst/>
            </a:prstGeom>
            <a:noFill/>
          </p:spPr>
          <p:txBody>
            <a:bodyPr wrap="square" rtlCol="0">
              <a:spAutoFit/>
            </a:bodyPr>
            <a:lstStyle/>
            <a:p>
              <a:r>
                <a:rPr lang="en-US" dirty="0"/>
                <a:t>…</a:t>
              </a:r>
            </a:p>
          </p:txBody>
        </p:sp>
        <p:pic>
          <p:nvPicPr>
            <p:cNvPr id="3" name="Picture 2" descr="Screenshot of how to select the &quot;A&quot; icon to get to &quot;More Fill Colors.&quot;">
              <a:extLst>
                <a:ext uri="{FF2B5EF4-FFF2-40B4-BE49-F238E27FC236}">
                  <a16:creationId xmlns:a16="http://schemas.microsoft.com/office/drawing/2014/main" id="{88F48940-19AF-B6C1-A07E-7A105EC0F4A4}"/>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6904235" y="1126412"/>
              <a:ext cx="5215847" cy="5689385"/>
            </a:xfrm>
            <a:prstGeom prst="rect">
              <a:avLst/>
            </a:prstGeom>
          </p:spPr>
        </p:pic>
        <p:sp>
          <p:nvSpPr>
            <p:cNvPr id="4" name="Oval 3" descr="Red circle around the &quot;A&quot; with the color line under it (on the pop-up banner).">
              <a:extLst>
                <a:ext uri="{FF2B5EF4-FFF2-40B4-BE49-F238E27FC236}">
                  <a16:creationId xmlns:a16="http://schemas.microsoft.com/office/drawing/2014/main" id="{798C3175-EF07-B5BF-CD74-4E6930DB5338}"/>
                </a:ext>
              </a:extLst>
            </p:cNvPr>
            <p:cNvSpPr/>
            <p:nvPr/>
          </p:nvSpPr>
          <p:spPr>
            <a:xfrm>
              <a:off x="10171416" y="3359648"/>
              <a:ext cx="525616" cy="513709"/>
            </a:xfrm>
            <a:prstGeom prst="ellipse">
              <a:avLst/>
            </a:prstGeom>
            <a:noFill/>
            <a:ln w="381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Oval 4" descr="Red circle around &quot;More Fill colors.&quot;">
              <a:extLst>
                <a:ext uri="{FF2B5EF4-FFF2-40B4-BE49-F238E27FC236}">
                  <a16:creationId xmlns:a16="http://schemas.microsoft.com/office/drawing/2014/main" id="{358AEBAC-277B-130D-9BA7-6775C68A2242}"/>
                </a:ext>
              </a:extLst>
            </p:cNvPr>
            <p:cNvSpPr/>
            <p:nvPr/>
          </p:nvSpPr>
          <p:spPr>
            <a:xfrm>
              <a:off x="10253608" y="5995995"/>
              <a:ext cx="1421029" cy="513709"/>
            </a:xfrm>
            <a:prstGeom prst="ellipse">
              <a:avLst/>
            </a:prstGeom>
            <a:noFill/>
            <a:ln w="381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descr="Red circle around the &quot;A&quot; with the color line under it (on the top bar).">
              <a:extLst>
                <a:ext uri="{FF2B5EF4-FFF2-40B4-BE49-F238E27FC236}">
                  <a16:creationId xmlns:a16="http://schemas.microsoft.com/office/drawing/2014/main" id="{0CCED54C-B809-B1BC-8842-28E0E7BD4D9E}"/>
                </a:ext>
              </a:extLst>
            </p:cNvPr>
            <p:cNvSpPr/>
            <p:nvPr/>
          </p:nvSpPr>
          <p:spPr>
            <a:xfrm>
              <a:off x="7106295" y="1866473"/>
              <a:ext cx="525616" cy="513709"/>
            </a:xfrm>
            <a:prstGeom prst="ellipse">
              <a:avLst/>
            </a:prstGeom>
            <a:noFill/>
            <a:ln w="381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D1BE92D-EC2A-B4D5-EDBB-F8744E3F2322}"/>
                </a:ext>
                <a:ext uri="{C183D7F6-B498-43B3-948B-1728B52AA6E4}">
                  <adec:decorative xmlns:adec="http://schemas.microsoft.com/office/drawing/2017/decorative" val="1"/>
                </a:ext>
              </a:extLst>
            </p:cNvPr>
            <p:cNvSpPr txBox="1"/>
            <p:nvPr/>
          </p:nvSpPr>
          <p:spPr>
            <a:xfrm>
              <a:off x="6904235" y="2645050"/>
              <a:ext cx="5287765" cy="511246"/>
            </a:xfrm>
            <a:prstGeom prst="rect">
              <a:avLst/>
            </a:prstGeom>
            <a:solidFill>
              <a:srgbClr val="F9F9F9"/>
            </a:solidFill>
          </p:spPr>
          <p:txBody>
            <a:bodyPr wrap="square" rtlCol="0">
              <a:spAutoFit/>
            </a:bodyPr>
            <a:lstStyle/>
            <a:p>
              <a:endParaRPr lang="en-US" dirty="0"/>
            </a:p>
          </p:txBody>
        </p:sp>
        <p:sp>
          <p:nvSpPr>
            <p:cNvPr id="10" name="TextBox 9">
              <a:extLst>
                <a:ext uri="{FF2B5EF4-FFF2-40B4-BE49-F238E27FC236}">
                  <a16:creationId xmlns:a16="http://schemas.microsoft.com/office/drawing/2014/main" id="{798A420C-40D9-D874-CA35-F0E56937514E}"/>
                </a:ext>
                <a:ext uri="{C183D7F6-B498-43B3-948B-1728B52AA6E4}">
                  <adec:decorative xmlns:adec="http://schemas.microsoft.com/office/drawing/2017/decorative" val="1"/>
                </a:ext>
              </a:extLst>
            </p:cNvPr>
            <p:cNvSpPr txBox="1"/>
            <p:nvPr/>
          </p:nvSpPr>
          <p:spPr>
            <a:xfrm>
              <a:off x="6904235" y="3145736"/>
              <a:ext cx="1726058" cy="511246"/>
            </a:xfrm>
            <a:prstGeom prst="rect">
              <a:avLst/>
            </a:prstGeom>
            <a:solidFill>
              <a:srgbClr val="F9F9F9"/>
            </a:solidFill>
          </p:spPr>
          <p:txBody>
            <a:bodyPr wrap="square" rtlCol="0">
              <a:spAutoFit/>
            </a:bodyPr>
            <a:lstStyle/>
            <a:p>
              <a:endParaRPr lang="en-US" dirty="0"/>
            </a:p>
          </p:txBody>
        </p:sp>
        <p:sp>
          <p:nvSpPr>
            <p:cNvPr id="12" name="TextBox 11">
              <a:extLst>
                <a:ext uri="{FF2B5EF4-FFF2-40B4-BE49-F238E27FC236}">
                  <a16:creationId xmlns:a16="http://schemas.microsoft.com/office/drawing/2014/main" id="{FCF432F6-3E06-DB59-BCAB-72F232A33533}"/>
                </a:ext>
                <a:ext uri="{C183D7F6-B498-43B3-948B-1728B52AA6E4}">
                  <adec:decorative xmlns:adec="http://schemas.microsoft.com/office/drawing/2017/decorative" val="1"/>
                </a:ext>
              </a:extLst>
            </p:cNvPr>
            <p:cNvSpPr txBox="1"/>
            <p:nvPr/>
          </p:nvSpPr>
          <p:spPr>
            <a:xfrm>
              <a:off x="6904235" y="4262699"/>
              <a:ext cx="3349373" cy="2233981"/>
            </a:xfrm>
            <a:prstGeom prst="rect">
              <a:avLst/>
            </a:prstGeom>
            <a:solidFill>
              <a:srgbClr val="F9F9F9"/>
            </a:solidFill>
          </p:spPr>
          <p:txBody>
            <a:bodyPr wrap="square" rtlCol="0">
              <a:spAutoFit/>
            </a:bodyPr>
            <a:lstStyle/>
            <a:p>
              <a:endParaRPr lang="en-US" dirty="0"/>
            </a:p>
          </p:txBody>
        </p:sp>
      </p:grpSp>
    </p:spTree>
    <p:extLst>
      <p:ext uri="{BB962C8B-B14F-4D97-AF65-F5344CB8AC3E}">
        <p14:creationId xmlns:p14="http://schemas.microsoft.com/office/powerpoint/2010/main" val="26118579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F45B2FBA-AD2A-C6B2-DC2B-F66CE9E6D25B}"/>
              </a:ext>
            </a:extLst>
          </p:cNvPr>
          <p:cNvSpPr>
            <a:spLocks noGrp="1"/>
          </p:cNvSpPr>
          <p:nvPr>
            <p:ph type="body" sz="quarter" idx="10"/>
          </p:nvPr>
        </p:nvSpPr>
        <p:spPr>
          <a:xfrm>
            <a:off x="915893" y="1447800"/>
            <a:ext cx="5305293" cy="4490229"/>
          </a:xfrm>
        </p:spPr>
        <p:txBody>
          <a:bodyPr/>
          <a:lstStyle/>
          <a:p>
            <a:pPr>
              <a:lnSpc>
                <a:spcPct val="114000"/>
              </a:lnSpc>
              <a:spcAft>
                <a:spcPts val="1200"/>
              </a:spcAft>
            </a:pPr>
            <a:r>
              <a:rPr lang="en-US" sz="2000" b="1" dirty="0"/>
              <a:t>On a PC </a:t>
            </a:r>
            <a:r>
              <a:rPr lang="en-US" sz="2000" dirty="0"/>
              <a:t>after you click on “More Fill Colors,” select the “Custom” tab to see the computer codes that identify the color. </a:t>
            </a:r>
          </a:p>
          <a:p>
            <a:pPr>
              <a:lnSpc>
                <a:spcPct val="114000"/>
              </a:lnSpc>
              <a:spcAft>
                <a:spcPts val="1200"/>
              </a:spcAft>
            </a:pPr>
            <a:r>
              <a:rPr lang="en-US" sz="2000" dirty="0"/>
              <a:t>You are mainly looking for the HEX code, which is a summary code for that color. Here the HEX code for the light blue used as the fill/background color in the text box is #C6D9F1.</a:t>
            </a:r>
          </a:p>
          <a:p>
            <a:pPr marL="342900" indent="-342900">
              <a:lnSpc>
                <a:spcPct val="114000"/>
              </a:lnSpc>
              <a:spcAft>
                <a:spcPts val="1200"/>
              </a:spcAft>
              <a:buClr>
                <a:srgbClr val="C00000"/>
              </a:buClr>
              <a:buFont typeface="Arial" panose="020B0604020202020204" pitchFamily="34" charset="0"/>
              <a:buChar char="•"/>
            </a:pPr>
            <a:endParaRPr lang="en-US" sz="2000" dirty="0"/>
          </a:p>
        </p:txBody>
      </p:sp>
      <p:sp>
        <p:nvSpPr>
          <p:cNvPr id="8" name="Title 7">
            <a:extLst>
              <a:ext uri="{FF2B5EF4-FFF2-40B4-BE49-F238E27FC236}">
                <a16:creationId xmlns:a16="http://schemas.microsoft.com/office/drawing/2014/main" id="{D8746E69-57BA-B485-1714-900852288F24}"/>
              </a:ext>
            </a:extLst>
          </p:cNvPr>
          <p:cNvSpPr>
            <a:spLocks noGrp="1"/>
          </p:cNvSpPr>
          <p:nvPr>
            <p:ph type="title"/>
          </p:nvPr>
        </p:nvSpPr>
        <p:spPr>
          <a:xfrm>
            <a:off x="381000" y="251460"/>
            <a:ext cx="11836399" cy="944880"/>
          </a:xfrm>
        </p:spPr>
        <p:txBody>
          <a:bodyPr>
            <a:normAutofit fontScale="90000"/>
          </a:bodyPr>
          <a:lstStyle/>
          <a:p>
            <a:pPr>
              <a:lnSpc>
                <a:spcPct val="100000"/>
              </a:lnSpc>
            </a:pPr>
            <a:r>
              <a:rPr lang="en-US" sz="3600" spc="100" dirty="0"/>
              <a:t>Accessible PowerPoints How-to</a:t>
            </a:r>
            <a:br>
              <a:rPr lang="en-US" spc="100" dirty="0"/>
            </a:br>
            <a:r>
              <a:rPr lang="en-US" sz="2900" b="0" spc="100" dirty="0">
                <a:latin typeface="Avenir Next LT Pro" panose="020B0504020202020204" pitchFamily="34" charset="77"/>
              </a:rPr>
              <a:t>Step 8c: Determine the HEX code (on a PC)</a:t>
            </a:r>
            <a:endParaRPr lang="en-US" sz="2900" dirty="0"/>
          </a:p>
        </p:txBody>
      </p:sp>
      <p:pic>
        <p:nvPicPr>
          <p:cNvPr id="7" name="Picture 6" descr="A blue circle with white letters that say &quot;PC&quot; on it.">
            <a:extLst>
              <a:ext uri="{FF2B5EF4-FFF2-40B4-BE49-F238E27FC236}">
                <a16:creationId xmlns:a16="http://schemas.microsoft.com/office/drawing/2014/main" id="{68A2B762-AA76-932F-C265-1B492933DD4A}"/>
              </a:ext>
            </a:extLst>
          </p:cNvPr>
          <p:cNvPicPr>
            <a:picLocks noChangeAspect="1"/>
          </p:cNvPicPr>
          <p:nvPr/>
        </p:nvPicPr>
        <p:blipFill>
          <a:blip r:embed="rId3"/>
          <a:stretch>
            <a:fillRect/>
          </a:stretch>
        </p:blipFill>
        <p:spPr>
          <a:xfrm>
            <a:off x="341407" y="1425270"/>
            <a:ext cx="534893" cy="495754"/>
          </a:xfrm>
          <a:prstGeom prst="rect">
            <a:avLst/>
          </a:prstGeom>
        </p:spPr>
      </p:pic>
      <p:grpSp>
        <p:nvGrpSpPr>
          <p:cNvPr id="21" name="Group 20" descr="This screenshot shows the custom colors box and the color code boxes. The Hex code is circled.">
            <a:extLst>
              <a:ext uri="{FF2B5EF4-FFF2-40B4-BE49-F238E27FC236}">
                <a16:creationId xmlns:a16="http://schemas.microsoft.com/office/drawing/2014/main" id="{8B9B203F-F4D4-6D93-11F4-D28703DD4587}"/>
              </a:ext>
            </a:extLst>
          </p:cNvPr>
          <p:cNvGrpSpPr/>
          <p:nvPr/>
        </p:nvGrpSpPr>
        <p:grpSpPr>
          <a:xfrm>
            <a:off x="6486015" y="1219200"/>
            <a:ext cx="5324985" cy="4767986"/>
            <a:chOff x="5937892" y="1202075"/>
            <a:chExt cx="5599416" cy="5013711"/>
          </a:xfrm>
        </p:grpSpPr>
        <p:pic>
          <p:nvPicPr>
            <p:cNvPr id="16" name="Picture 15" descr="Screenshot of how to find the HEX code on the Colors screen that comes up after the user selects &quot;more Fill Colors&quot; and &quot;Custom.&quot;">
              <a:extLst>
                <a:ext uri="{FF2B5EF4-FFF2-40B4-BE49-F238E27FC236}">
                  <a16:creationId xmlns:a16="http://schemas.microsoft.com/office/drawing/2014/main" id="{C02093E7-869E-6BDC-95B9-38CD2E69DF69}"/>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5937892" y="1202075"/>
              <a:ext cx="5599416" cy="5013711"/>
            </a:xfrm>
            <a:prstGeom prst="rect">
              <a:avLst/>
            </a:prstGeom>
          </p:spPr>
        </p:pic>
        <p:sp>
          <p:nvSpPr>
            <p:cNvPr id="17" name="TextBox 16">
              <a:extLst>
                <a:ext uri="{FF2B5EF4-FFF2-40B4-BE49-F238E27FC236}">
                  <a16:creationId xmlns:a16="http://schemas.microsoft.com/office/drawing/2014/main" id="{A34E70F3-97AA-A5C1-4501-0E9F9609D256}"/>
                </a:ext>
                <a:ext uri="{C183D7F6-B498-43B3-948B-1728B52AA6E4}">
                  <adec:decorative xmlns:adec="http://schemas.microsoft.com/office/drawing/2017/decorative" val="1"/>
                </a:ext>
              </a:extLst>
            </p:cNvPr>
            <p:cNvSpPr txBox="1"/>
            <p:nvPr/>
          </p:nvSpPr>
          <p:spPr>
            <a:xfrm>
              <a:off x="5937892" y="2631678"/>
              <a:ext cx="3020030" cy="1802506"/>
            </a:xfrm>
            <a:prstGeom prst="rect">
              <a:avLst/>
            </a:prstGeom>
            <a:solidFill>
              <a:srgbClr val="F9F9F9"/>
            </a:solidFill>
          </p:spPr>
          <p:txBody>
            <a:bodyPr wrap="square" rtlCol="0">
              <a:spAutoFit/>
            </a:bodyPr>
            <a:lstStyle/>
            <a:p>
              <a:endParaRPr lang="en-US" dirty="0"/>
            </a:p>
          </p:txBody>
        </p:sp>
        <p:sp>
          <p:nvSpPr>
            <p:cNvPr id="18" name="TextBox 17">
              <a:extLst>
                <a:ext uri="{FF2B5EF4-FFF2-40B4-BE49-F238E27FC236}">
                  <a16:creationId xmlns:a16="http://schemas.microsoft.com/office/drawing/2014/main" id="{CD66EAEA-8783-666C-0E6F-7A5E88028CA3}"/>
                </a:ext>
                <a:ext uri="{C183D7F6-B498-43B3-948B-1728B52AA6E4}">
                  <adec:decorative xmlns:adec="http://schemas.microsoft.com/office/drawing/2017/decorative" val="1"/>
                </a:ext>
              </a:extLst>
            </p:cNvPr>
            <p:cNvSpPr txBox="1"/>
            <p:nvPr/>
          </p:nvSpPr>
          <p:spPr>
            <a:xfrm>
              <a:off x="6000677" y="5010810"/>
              <a:ext cx="2876196" cy="983639"/>
            </a:xfrm>
            <a:prstGeom prst="rect">
              <a:avLst/>
            </a:prstGeom>
            <a:solidFill>
              <a:srgbClr val="F9F9F9"/>
            </a:solidFill>
          </p:spPr>
          <p:txBody>
            <a:bodyPr wrap="square" rtlCol="0">
              <a:spAutoFit/>
            </a:bodyPr>
            <a:lstStyle/>
            <a:p>
              <a:endParaRPr lang="en-US" dirty="0"/>
            </a:p>
          </p:txBody>
        </p:sp>
        <p:sp>
          <p:nvSpPr>
            <p:cNvPr id="19" name="Oval 18" descr="Red circle around &quot;Custom.&quot;">
              <a:extLst>
                <a:ext uri="{FF2B5EF4-FFF2-40B4-BE49-F238E27FC236}">
                  <a16:creationId xmlns:a16="http://schemas.microsoft.com/office/drawing/2014/main" id="{F485BBDB-6167-70CC-E12F-18A990A18DEB}"/>
                </a:ext>
              </a:extLst>
            </p:cNvPr>
            <p:cNvSpPr/>
            <p:nvPr/>
          </p:nvSpPr>
          <p:spPr>
            <a:xfrm>
              <a:off x="9484377" y="2907586"/>
              <a:ext cx="789779" cy="410966"/>
            </a:xfrm>
            <a:prstGeom prst="ellipse">
              <a:avLst/>
            </a:prstGeom>
            <a:noFill/>
            <a:ln w="28575">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descr="Red circle around the HEX code.">
              <a:extLst>
                <a:ext uri="{FF2B5EF4-FFF2-40B4-BE49-F238E27FC236}">
                  <a16:creationId xmlns:a16="http://schemas.microsoft.com/office/drawing/2014/main" id="{EC518AC1-10E3-41B8-6186-8AFB1A0F68E9}"/>
                </a:ext>
              </a:extLst>
            </p:cNvPr>
            <p:cNvSpPr/>
            <p:nvPr/>
          </p:nvSpPr>
          <p:spPr>
            <a:xfrm>
              <a:off x="9636777" y="5243246"/>
              <a:ext cx="789779" cy="410966"/>
            </a:xfrm>
            <a:prstGeom prst="ellipse">
              <a:avLst/>
            </a:prstGeom>
            <a:noFill/>
            <a:ln w="28575">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2268434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F45B2FBA-AD2A-C6B2-DC2B-F66CE9E6D25B}"/>
              </a:ext>
            </a:extLst>
          </p:cNvPr>
          <p:cNvSpPr>
            <a:spLocks noGrp="1"/>
          </p:cNvSpPr>
          <p:nvPr>
            <p:ph type="body" sz="quarter" idx="10"/>
          </p:nvPr>
        </p:nvSpPr>
        <p:spPr>
          <a:xfrm>
            <a:off x="915893" y="1447800"/>
            <a:ext cx="4462223" cy="4490229"/>
          </a:xfrm>
        </p:spPr>
        <p:txBody>
          <a:bodyPr/>
          <a:lstStyle/>
          <a:p>
            <a:pPr>
              <a:lnSpc>
                <a:spcPct val="114000"/>
              </a:lnSpc>
              <a:spcAft>
                <a:spcPts val="1200"/>
              </a:spcAft>
            </a:pPr>
            <a:r>
              <a:rPr lang="en-US" sz="2000" dirty="0"/>
              <a:t>Steps 8a-8c are a little different </a:t>
            </a:r>
            <a:r>
              <a:rPr lang="en-US" sz="2000" b="1" dirty="0"/>
              <a:t>on a Mac</a:t>
            </a:r>
            <a:r>
              <a:rPr lang="en-US" sz="2000" dirty="0"/>
              <a:t>. </a:t>
            </a:r>
          </a:p>
          <a:p>
            <a:pPr>
              <a:lnSpc>
                <a:spcPct val="114000"/>
              </a:lnSpc>
              <a:spcAft>
                <a:spcPts val="1200"/>
              </a:spcAft>
            </a:pPr>
            <a:r>
              <a:rPr lang="en-US" sz="2000" dirty="0"/>
              <a:t>To get the fill/background color Hex code, click the paint bucket icon with the color stripe under it and “More Colors.” Then choose “RGB sliders” from the drop-down list next to the settings (gear) icon. For the text/foreground color HEX code, this is the same process except that you start by clicking on the “A” with the color stripe on the top bar.</a:t>
            </a:r>
          </a:p>
        </p:txBody>
      </p:sp>
      <p:sp>
        <p:nvSpPr>
          <p:cNvPr id="8" name="Title 7">
            <a:extLst>
              <a:ext uri="{FF2B5EF4-FFF2-40B4-BE49-F238E27FC236}">
                <a16:creationId xmlns:a16="http://schemas.microsoft.com/office/drawing/2014/main" id="{D8746E69-57BA-B485-1714-900852288F24}"/>
              </a:ext>
            </a:extLst>
          </p:cNvPr>
          <p:cNvSpPr>
            <a:spLocks noGrp="1"/>
          </p:cNvSpPr>
          <p:nvPr>
            <p:ph type="title"/>
          </p:nvPr>
        </p:nvSpPr>
        <p:spPr>
          <a:xfrm>
            <a:off x="381000" y="251460"/>
            <a:ext cx="11836399" cy="944880"/>
          </a:xfrm>
        </p:spPr>
        <p:txBody>
          <a:bodyPr>
            <a:normAutofit fontScale="90000"/>
          </a:bodyPr>
          <a:lstStyle/>
          <a:p>
            <a:pPr>
              <a:lnSpc>
                <a:spcPct val="100000"/>
              </a:lnSpc>
            </a:pPr>
            <a:r>
              <a:rPr lang="en-US" sz="3600" spc="100" dirty="0"/>
              <a:t>Accessible PowerPoints How-to</a:t>
            </a:r>
            <a:br>
              <a:rPr lang="en-US" spc="100" dirty="0"/>
            </a:br>
            <a:r>
              <a:rPr lang="en-US" sz="2900" b="0" spc="100" dirty="0">
                <a:latin typeface="Avenir Next LT Pro" panose="020B0504020202020204" pitchFamily="34" charset="77"/>
              </a:rPr>
              <a:t>Step 8a-c: Access Color Contrast (determine the HEX code - Mac)</a:t>
            </a:r>
            <a:endParaRPr lang="en-US" sz="2900" dirty="0"/>
          </a:p>
        </p:txBody>
      </p:sp>
      <p:pic>
        <p:nvPicPr>
          <p:cNvPr id="1026" name="Picture 2" descr="Apple Logo and symbol, meaning, history, PNG, brand">
            <a:extLst>
              <a:ext uri="{FF2B5EF4-FFF2-40B4-BE49-F238E27FC236}">
                <a16:creationId xmlns:a16="http://schemas.microsoft.com/office/drawing/2014/main" id="{B37E4C8A-B39F-553C-482B-8CB90F6D2DF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5269" t="-1661" r="28207" b="-3283"/>
          <a:stretch/>
        </p:blipFill>
        <p:spPr bwMode="auto">
          <a:xfrm>
            <a:off x="436426" y="1387640"/>
            <a:ext cx="365547" cy="46382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This screenshot shows (on a Mac) the editing banner in PowerPoint, where the Shape fill/paint bucket icon has been clicked and the colors menu has been opened. At the top is the option for RGB sliders. The screenshot also shows the color codes and the Hex code.">
            <a:extLst>
              <a:ext uri="{FF2B5EF4-FFF2-40B4-BE49-F238E27FC236}">
                <a16:creationId xmlns:a16="http://schemas.microsoft.com/office/drawing/2014/main" id="{83733585-70FC-6FD5-0BCA-4D3BFC98CCD4}"/>
              </a:ext>
            </a:extLst>
          </p:cNvPr>
          <p:cNvPicPr>
            <a:picLocks noChangeAspect="1"/>
          </p:cNvPicPr>
          <p:nvPr/>
        </p:nvPicPr>
        <p:blipFill>
          <a:blip r:embed="rId4"/>
          <a:stretch>
            <a:fillRect/>
          </a:stretch>
        </p:blipFill>
        <p:spPr>
          <a:xfrm>
            <a:off x="5659574" y="1638673"/>
            <a:ext cx="6096000" cy="4402667"/>
          </a:xfrm>
          <a:prstGeom prst="rect">
            <a:avLst/>
          </a:prstGeom>
        </p:spPr>
      </p:pic>
      <p:sp>
        <p:nvSpPr>
          <p:cNvPr id="2" name="Oval 1" descr="Red circle around RGB sliders.">
            <a:extLst>
              <a:ext uri="{FF2B5EF4-FFF2-40B4-BE49-F238E27FC236}">
                <a16:creationId xmlns:a16="http://schemas.microsoft.com/office/drawing/2014/main" id="{84138071-0A8D-6B9E-A2D8-5B12B2CC38EF}"/>
              </a:ext>
            </a:extLst>
          </p:cNvPr>
          <p:cNvSpPr/>
          <p:nvPr/>
        </p:nvSpPr>
        <p:spPr>
          <a:xfrm>
            <a:off x="5849677" y="2636605"/>
            <a:ext cx="1953926" cy="650865"/>
          </a:xfrm>
          <a:prstGeom prst="ellipse">
            <a:avLst/>
          </a:prstGeom>
          <a:noFill/>
          <a:ln w="5715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Oval 2" descr="Red circle around the Hex code.">
            <a:extLst>
              <a:ext uri="{FF2B5EF4-FFF2-40B4-BE49-F238E27FC236}">
                <a16:creationId xmlns:a16="http://schemas.microsoft.com/office/drawing/2014/main" id="{2F07792A-8B30-D437-8448-F44A8F2F6D78}"/>
              </a:ext>
            </a:extLst>
          </p:cNvPr>
          <p:cNvSpPr/>
          <p:nvPr/>
        </p:nvSpPr>
        <p:spPr>
          <a:xfrm>
            <a:off x="6509910" y="4174389"/>
            <a:ext cx="1479884" cy="490016"/>
          </a:xfrm>
          <a:prstGeom prst="ellipse">
            <a:avLst/>
          </a:prstGeom>
          <a:noFill/>
          <a:ln w="5715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73032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F45B2FBA-AD2A-C6B2-DC2B-F66CE9E6D25B}"/>
              </a:ext>
            </a:extLst>
          </p:cNvPr>
          <p:cNvSpPr>
            <a:spLocks noGrp="1"/>
          </p:cNvSpPr>
          <p:nvPr>
            <p:ph type="body" sz="quarter" idx="10"/>
          </p:nvPr>
        </p:nvSpPr>
        <p:spPr>
          <a:xfrm>
            <a:off x="381000" y="1447800"/>
            <a:ext cx="11374573" cy="4490229"/>
          </a:xfrm>
        </p:spPr>
        <p:txBody>
          <a:bodyPr/>
          <a:lstStyle/>
          <a:p>
            <a:r>
              <a:rPr lang="en-US" sz="2000" dirty="0"/>
              <a:t>Go to WCAG Color Contrast checker: </a:t>
            </a:r>
            <a:r>
              <a:rPr lang="en-US" sz="2000" dirty="0">
                <a:hlinkClick r:id="rId3"/>
              </a:rPr>
              <a:t>https://accessibleweb.com/color-contrast-checker/</a:t>
            </a:r>
            <a:r>
              <a:rPr lang="en-US" sz="2000" dirty="0"/>
              <a:t>.  Enter the HEX code that you found for the fill/background under “Background Color.” Then enter the text/foreground HEX code under “Foreground color”. </a:t>
            </a:r>
          </a:p>
          <a:p>
            <a:r>
              <a:rPr lang="en-US" sz="2000" dirty="0"/>
              <a:t>Finally, check the WCAG compliance results for large and small font. Here the color contrast ratio is 14.6: 1. It passes the test for both small and large text.</a:t>
            </a:r>
          </a:p>
          <a:p>
            <a:pPr>
              <a:lnSpc>
                <a:spcPct val="114000"/>
              </a:lnSpc>
              <a:spcAft>
                <a:spcPts val="1200"/>
              </a:spcAft>
            </a:pPr>
            <a:endParaRPr lang="en-US" sz="2000" dirty="0"/>
          </a:p>
        </p:txBody>
      </p:sp>
      <p:sp>
        <p:nvSpPr>
          <p:cNvPr id="8" name="Title 7">
            <a:extLst>
              <a:ext uri="{FF2B5EF4-FFF2-40B4-BE49-F238E27FC236}">
                <a16:creationId xmlns:a16="http://schemas.microsoft.com/office/drawing/2014/main" id="{D8746E69-57BA-B485-1714-900852288F24}"/>
              </a:ext>
            </a:extLst>
          </p:cNvPr>
          <p:cNvSpPr>
            <a:spLocks noGrp="1"/>
          </p:cNvSpPr>
          <p:nvPr>
            <p:ph type="title"/>
          </p:nvPr>
        </p:nvSpPr>
        <p:spPr>
          <a:xfrm>
            <a:off x="381000" y="280035"/>
            <a:ext cx="10920413" cy="944880"/>
          </a:xfrm>
        </p:spPr>
        <p:txBody>
          <a:bodyPr>
            <a:normAutofit fontScale="90000"/>
          </a:bodyPr>
          <a:lstStyle/>
          <a:p>
            <a:pPr>
              <a:lnSpc>
                <a:spcPct val="100000"/>
              </a:lnSpc>
            </a:pPr>
            <a:r>
              <a:rPr lang="en-US" sz="3600" spc="100" dirty="0"/>
              <a:t>Accessible PowerPoints How-to</a:t>
            </a:r>
            <a:br>
              <a:rPr lang="en-US" spc="100" dirty="0"/>
            </a:br>
            <a:r>
              <a:rPr lang="en-US" sz="2700" b="0" spc="100" dirty="0">
                <a:latin typeface="Avenir Next LT Pro" panose="020B0504020202020204" pitchFamily="34" charset="77"/>
              </a:rPr>
              <a:t>Step 8d: Access Color Contrast (put HEX codes into a contrast checker)</a:t>
            </a:r>
            <a:endParaRPr lang="en-US" sz="2700" dirty="0"/>
          </a:p>
        </p:txBody>
      </p:sp>
      <p:grpSp>
        <p:nvGrpSpPr>
          <p:cNvPr id="4" name="Group 3">
            <a:extLst>
              <a:ext uri="{FF2B5EF4-FFF2-40B4-BE49-F238E27FC236}">
                <a16:creationId xmlns:a16="http://schemas.microsoft.com/office/drawing/2014/main" id="{18011726-5CD7-F055-2DBF-C370BCCA15BB}"/>
              </a:ext>
            </a:extLst>
          </p:cNvPr>
          <p:cNvGrpSpPr/>
          <p:nvPr/>
        </p:nvGrpSpPr>
        <p:grpSpPr>
          <a:xfrm>
            <a:off x="4526735" y="3811115"/>
            <a:ext cx="6674665" cy="2191215"/>
            <a:chOff x="562571" y="3349375"/>
            <a:chExt cx="10687631" cy="3508625"/>
          </a:xfrm>
        </p:grpSpPr>
        <p:pic>
          <p:nvPicPr>
            <p:cNvPr id="2" name="Picture 1" descr="Screenshot of the WCAG compliance results. The foreground color and background color are at the top left, the contrast ratio is listed at the top right, the WCAG results are at the bottom left, and the example box color and text are at the bottom right.">
              <a:extLst>
                <a:ext uri="{FF2B5EF4-FFF2-40B4-BE49-F238E27FC236}">
                  <a16:creationId xmlns:a16="http://schemas.microsoft.com/office/drawing/2014/main" id="{92DF1FBF-2370-0C05-4A48-15B071F6FF86}"/>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1438382" y="3349375"/>
              <a:ext cx="9811820" cy="3508625"/>
            </a:xfrm>
            <a:prstGeom prst="rect">
              <a:avLst/>
            </a:prstGeom>
          </p:spPr>
        </p:pic>
        <p:sp>
          <p:nvSpPr>
            <p:cNvPr id="3" name="Oval 2" descr="Red circle around the WCAG Compliance Results.">
              <a:extLst>
                <a:ext uri="{FF2B5EF4-FFF2-40B4-BE49-F238E27FC236}">
                  <a16:creationId xmlns:a16="http://schemas.microsoft.com/office/drawing/2014/main" id="{1BAC51C4-9CD7-406C-64F4-885686813F5C}"/>
                </a:ext>
              </a:extLst>
            </p:cNvPr>
            <p:cNvSpPr/>
            <p:nvPr/>
          </p:nvSpPr>
          <p:spPr>
            <a:xfrm>
              <a:off x="562571" y="4429164"/>
              <a:ext cx="6064260" cy="2323567"/>
            </a:xfrm>
            <a:prstGeom prst="ellipse">
              <a:avLst/>
            </a:prstGeom>
            <a:noFill/>
            <a:ln w="28575">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9354426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F45B2FBA-AD2A-C6B2-DC2B-F66CE9E6D25B}"/>
              </a:ext>
            </a:extLst>
          </p:cNvPr>
          <p:cNvSpPr>
            <a:spLocks noGrp="1"/>
          </p:cNvSpPr>
          <p:nvPr>
            <p:ph type="body" sz="quarter" idx="10"/>
          </p:nvPr>
        </p:nvSpPr>
        <p:spPr>
          <a:xfrm>
            <a:off x="381000" y="1447800"/>
            <a:ext cx="11430000" cy="2301240"/>
          </a:xfrm>
        </p:spPr>
        <p:txBody>
          <a:bodyPr/>
          <a:lstStyle/>
          <a:p>
            <a:pPr>
              <a:lnSpc>
                <a:spcPct val="114000"/>
              </a:lnSpc>
              <a:spcBef>
                <a:spcPts val="400"/>
              </a:spcBef>
              <a:spcAft>
                <a:spcPts val="1200"/>
              </a:spcAft>
            </a:pPr>
            <a:r>
              <a:rPr lang="en-US" sz="2000" dirty="0"/>
              <a:t>Use the Check Accessibility feature to help you spot and fix accessibility errors while you work. </a:t>
            </a:r>
          </a:p>
          <a:p>
            <a:pPr>
              <a:lnSpc>
                <a:spcPct val="114000"/>
              </a:lnSpc>
              <a:spcBef>
                <a:spcPts val="400"/>
              </a:spcBef>
              <a:spcAft>
                <a:spcPts val="1200"/>
              </a:spcAft>
            </a:pPr>
            <a:r>
              <a:rPr lang="en-US" sz="2000" dirty="0"/>
              <a:t>Go to “Review” on the top ribbon, and then to “Check Accessibility.”</a:t>
            </a:r>
          </a:p>
          <a:p>
            <a:pPr>
              <a:lnSpc>
                <a:spcPct val="114000"/>
              </a:lnSpc>
              <a:spcBef>
                <a:spcPts val="400"/>
              </a:spcBef>
              <a:spcAft>
                <a:spcPts val="1200"/>
              </a:spcAft>
            </a:pPr>
            <a:r>
              <a:rPr lang="en-US" sz="2000" dirty="0"/>
              <a:t>You can ask the program to check all features of accessibility (circled below), or individual features of accessibility, such as Alt Text.</a:t>
            </a:r>
          </a:p>
        </p:txBody>
      </p:sp>
      <p:sp>
        <p:nvSpPr>
          <p:cNvPr id="8" name="Title 7">
            <a:extLst>
              <a:ext uri="{FF2B5EF4-FFF2-40B4-BE49-F238E27FC236}">
                <a16:creationId xmlns:a16="http://schemas.microsoft.com/office/drawing/2014/main" id="{D8746E69-57BA-B485-1714-900852288F24}"/>
              </a:ext>
            </a:extLst>
          </p:cNvPr>
          <p:cNvSpPr>
            <a:spLocks noGrp="1"/>
          </p:cNvSpPr>
          <p:nvPr>
            <p:ph type="title"/>
          </p:nvPr>
        </p:nvSpPr>
        <p:spPr>
          <a:xfrm>
            <a:off x="381000" y="251460"/>
            <a:ext cx="11836399" cy="944880"/>
          </a:xfrm>
        </p:spPr>
        <p:txBody>
          <a:bodyPr>
            <a:normAutofit fontScale="90000"/>
          </a:bodyPr>
          <a:lstStyle/>
          <a:p>
            <a:pPr>
              <a:lnSpc>
                <a:spcPct val="100000"/>
              </a:lnSpc>
            </a:pPr>
            <a:r>
              <a:rPr lang="en-US" sz="3600" spc="100" dirty="0"/>
              <a:t>Accessible PowerPoints How-to</a:t>
            </a:r>
            <a:br>
              <a:rPr lang="en-US" spc="100" dirty="0"/>
            </a:br>
            <a:r>
              <a:rPr lang="en-US" sz="2900" b="0" spc="100" dirty="0">
                <a:latin typeface="Avenir Next LT Pro" panose="020B0504020202020204" pitchFamily="34" charset="77"/>
              </a:rPr>
              <a:t>Step 9: Check Accessibility</a:t>
            </a:r>
            <a:endParaRPr lang="en-US" sz="2900" dirty="0"/>
          </a:p>
        </p:txBody>
      </p:sp>
      <p:grpSp>
        <p:nvGrpSpPr>
          <p:cNvPr id="18" name="Group 17" descr="a screenshot of the microsoft powerpoint interface, showing the Check Accessibility button ">
            <a:extLst>
              <a:ext uri="{FF2B5EF4-FFF2-40B4-BE49-F238E27FC236}">
                <a16:creationId xmlns:a16="http://schemas.microsoft.com/office/drawing/2014/main" id="{EC26B07B-AD4A-B9AB-9EE8-EC76AED97278}"/>
              </a:ext>
            </a:extLst>
          </p:cNvPr>
          <p:cNvGrpSpPr/>
          <p:nvPr/>
        </p:nvGrpSpPr>
        <p:grpSpPr>
          <a:xfrm>
            <a:off x="2165684" y="3392904"/>
            <a:ext cx="7087144" cy="2752344"/>
            <a:chOff x="2613160" y="3318434"/>
            <a:chExt cx="7335206" cy="2825851"/>
          </a:xfrm>
        </p:grpSpPr>
        <p:pic>
          <p:nvPicPr>
            <p:cNvPr id="15" name="Picture 14" descr="Screenshot of how to get to the Alt Text option from the top ribbon on the powerpoint page. It shows &quot;review&quot; is highlighted, then &quot;Check Accessibility&quot; and then &quot;Alt Text.&quot; The background is a screenshot of the slide show view for all slides in the powerpoint.">
              <a:extLst>
                <a:ext uri="{FF2B5EF4-FFF2-40B4-BE49-F238E27FC236}">
                  <a16:creationId xmlns:a16="http://schemas.microsoft.com/office/drawing/2014/main" id="{025E8786-D4F9-F33E-3D0C-62460CECB428}"/>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2613160" y="3318434"/>
              <a:ext cx="7335206" cy="2825851"/>
            </a:xfrm>
            <a:prstGeom prst="rect">
              <a:avLst/>
            </a:prstGeom>
          </p:spPr>
        </p:pic>
        <p:sp>
          <p:nvSpPr>
            <p:cNvPr id="16" name="Oval 15" descr="Red circle around &quot;Review&quot; on the top ribbon of the Powerpoint screen.">
              <a:extLst>
                <a:ext uri="{FF2B5EF4-FFF2-40B4-BE49-F238E27FC236}">
                  <a16:creationId xmlns:a16="http://schemas.microsoft.com/office/drawing/2014/main" id="{F3CF01B2-1FC8-3809-509D-ACD12531D696}"/>
                </a:ext>
              </a:extLst>
            </p:cNvPr>
            <p:cNvSpPr/>
            <p:nvPr/>
          </p:nvSpPr>
          <p:spPr>
            <a:xfrm>
              <a:off x="8733019" y="3373834"/>
              <a:ext cx="845821" cy="841851"/>
            </a:xfrm>
            <a:prstGeom prst="ellipse">
              <a:avLst/>
            </a:prstGeom>
            <a:noFill/>
            <a:ln w="5715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descr="Red circle around &quot;Alt text&quot; in the drop-down menu under &quot;Check Accessibility&quot;. ">
              <a:extLst>
                <a:ext uri="{FF2B5EF4-FFF2-40B4-BE49-F238E27FC236}">
                  <a16:creationId xmlns:a16="http://schemas.microsoft.com/office/drawing/2014/main" id="{F75A72C8-0CF1-8954-1AD9-023CE6F7DF63}"/>
                </a:ext>
              </a:extLst>
            </p:cNvPr>
            <p:cNvSpPr/>
            <p:nvPr/>
          </p:nvSpPr>
          <p:spPr>
            <a:xfrm>
              <a:off x="3547079" y="4561449"/>
              <a:ext cx="2095095" cy="468630"/>
            </a:xfrm>
            <a:prstGeom prst="ellipse">
              <a:avLst/>
            </a:prstGeom>
            <a:noFill/>
            <a:ln w="5715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4134979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F45B2FBA-AD2A-C6B2-DC2B-F66CE9E6D25B}"/>
              </a:ext>
            </a:extLst>
          </p:cNvPr>
          <p:cNvSpPr>
            <a:spLocks noGrp="1"/>
          </p:cNvSpPr>
          <p:nvPr>
            <p:ph type="body" sz="quarter" idx="10"/>
          </p:nvPr>
        </p:nvSpPr>
        <p:spPr>
          <a:xfrm>
            <a:off x="381000" y="1447800"/>
            <a:ext cx="11430000" cy="4686300"/>
          </a:xfrm>
        </p:spPr>
        <p:txBody>
          <a:bodyPr/>
          <a:lstStyle/>
          <a:p>
            <a:pPr>
              <a:lnSpc>
                <a:spcPct val="111000"/>
              </a:lnSpc>
              <a:spcBef>
                <a:spcPts val="0"/>
              </a:spcBef>
              <a:spcAft>
                <a:spcPts val="600"/>
              </a:spcAft>
            </a:pPr>
            <a:r>
              <a:rPr lang="en-US" sz="2000" dirty="0"/>
              <a:t>You’ve formatted your PowerPoint for accessibility. Congratulations! However, your job is not done. Please consider the following as your PowerPoint goes out in the world:</a:t>
            </a:r>
          </a:p>
          <a:p>
            <a:pPr marL="800100" lvl="1" indent="-342900">
              <a:lnSpc>
                <a:spcPct val="111000"/>
              </a:lnSpc>
              <a:spcBef>
                <a:spcPts val="0"/>
              </a:spcBef>
              <a:spcAft>
                <a:spcPts val="600"/>
              </a:spcAft>
              <a:buClr>
                <a:schemeClr val="accent3"/>
              </a:buClr>
              <a:buFont typeface="Arial" panose="020B0604020202020204" pitchFamily="34" charset="0"/>
              <a:buChar char="•"/>
            </a:pPr>
            <a:r>
              <a:rPr lang="en-US" sz="2000" dirty="0"/>
              <a:t>Formatting registration forms and portals for accessibility; Asking about accommodations.</a:t>
            </a:r>
          </a:p>
          <a:p>
            <a:pPr marL="800100" lvl="1" indent="-342900">
              <a:lnSpc>
                <a:spcPct val="111000"/>
              </a:lnSpc>
              <a:spcBef>
                <a:spcPts val="0"/>
              </a:spcBef>
              <a:spcAft>
                <a:spcPts val="600"/>
              </a:spcAft>
              <a:buClr>
                <a:schemeClr val="accent3"/>
              </a:buClr>
              <a:buFont typeface="Arial" panose="020B0604020202020204" pitchFamily="34" charset="0"/>
              <a:buChar char="•"/>
            </a:pPr>
            <a:r>
              <a:rPr lang="en-US" sz="2000" dirty="0"/>
              <a:t>Enabling closed captions in Zoom/virtual meetings; [In your PowerPoint formatting] Making sure the “Always Use Subtitles” box is checked on the Captions &amp; Subtitles section under “Slide Show.”</a:t>
            </a:r>
          </a:p>
          <a:p>
            <a:pPr marL="800100" lvl="1" indent="-342900">
              <a:lnSpc>
                <a:spcPct val="111000"/>
              </a:lnSpc>
              <a:spcBef>
                <a:spcPts val="0"/>
              </a:spcBef>
              <a:spcAft>
                <a:spcPts val="600"/>
              </a:spcAft>
              <a:buClr>
                <a:schemeClr val="accent3"/>
              </a:buClr>
              <a:buFont typeface="Arial" panose="020B0604020202020204" pitchFamily="34" charset="0"/>
              <a:buChar char="•"/>
            </a:pPr>
            <a:r>
              <a:rPr lang="en-US" sz="2000" dirty="0"/>
              <a:t>Recording the session, if the PowerPoint is presented in-person/virtually; Posting the video/audio recording and sharing a link with meeting attendees.</a:t>
            </a:r>
          </a:p>
          <a:p>
            <a:pPr marL="800100" lvl="1" indent="-342900">
              <a:lnSpc>
                <a:spcPct val="111000"/>
              </a:lnSpc>
              <a:spcBef>
                <a:spcPts val="0"/>
              </a:spcBef>
              <a:spcAft>
                <a:spcPts val="600"/>
              </a:spcAft>
              <a:buClr>
                <a:schemeClr val="accent3"/>
              </a:buClr>
              <a:buFont typeface="Arial" panose="020B0604020202020204" pitchFamily="34" charset="0"/>
              <a:buChar char="•"/>
            </a:pPr>
            <a:r>
              <a:rPr lang="en-US" sz="2000" dirty="0"/>
              <a:t>Posting a transcript (that has been reviewed and edited) of the recorded session.</a:t>
            </a:r>
          </a:p>
          <a:p>
            <a:pPr marL="800100" lvl="1" indent="-342900">
              <a:lnSpc>
                <a:spcPct val="111000"/>
              </a:lnSpc>
              <a:spcBef>
                <a:spcPts val="0"/>
              </a:spcBef>
              <a:spcAft>
                <a:spcPts val="600"/>
              </a:spcAft>
              <a:buClr>
                <a:schemeClr val="accent3"/>
              </a:buClr>
              <a:buFont typeface="Arial" panose="020B0604020202020204" pitchFamily="34" charset="0"/>
              <a:buChar char="•"/>
            </a:pPr>
            <a:r>
              <a:rPr lang="en-US" sz="2000" dirty="0"/>
              <a:t>Posting a bibliography of resources mentioned in the PowerPoint, inclusive of what was posted in the chat feature (if using Zoom), with weblinks for each resource.</a:t>
            </a:r>
          </a:p>
          <a:p>
            <a:pPr marL="800100" lvl="1" indent="-342900">
              <a:lnSpc>
                <a:spcPct val="111000"/>
              </a:lnSpc>
              <a:spcBef>
                <a:spcPts val="0"/>
              </a:spcBef>
              <a:spcAft>
                <a:spcPts val="600"/>
              </a:spcAft>
              <a:buClr>
                <a:schemeClr val="accent3"/>
              </a:buClr>
              <a:buFont typeface="Arial" panose="020B0604020202020204" pitchFamily="34" charset="0"/>
              <a:buChar char="•"/>
            </a:pPr>
            <a:r>
              <a:rPr lang="en-US" sz="2000" dirty="0"/>
              <a:t>Formatting all post-webinar or training follow-up communications for accessibility.</a:t>
            </a:r>
          </a:p>
          <a:p>
            <a:pPr>
              <a:lnSpc>
                <a:spcPct val="111000"/>
              </a:lnSpc>
              <a:spcBef>
                <a:spcPts val="0"/>
              </a:spcBef>
              <a:spcAft>
                <a:spcPts val="600"/>
              </a:spcAft>
            </a:pPr>
            <a:endParaRPr lang="en-US" sz="2000" dirty="0"/>
          </a:p>
        </p:txBody>
      </p:sp>
      <p:sp>
        <p:nvSpPr>
          <p:cNvPr id="8" name="Title 7">
            <a:extLst>
              <a:ext uri="{FF2B5EF4-FFF2-40B4-BE49-F238E27FC236}">
                <a16:creationId xmlns:a16="http://schemas.microsoft.com/office/drawing/2014/main" id="{D8746E69-57BA-B485-1714-900852288F24}"/>
              </a:ext>
            </a:extLst>
          </p:cNvPr>
          <p:cNvSpPr>
            <a:spLocks noGrp="1"/>
          </p:cNvSpPr>
          <p:nvPr>
            <p:ph type="title"/>
          </p:nvPr>
        </p:nvSpPr>
        <p:spPr>
          <a:xfrm>
            <a:off x="381000" y="251460"/>
            <a:ext cx="11836399" cy="944880"/>
          </a:xfrm>
        </p:spPr>
        <p:txBody>
          <a:bodyPr>
            <a:normAutofit fontScale="90000"/>
          </a:bodyPr>
          <a:lstStyle/>
          <a:p>
            <a:pPr>
              <a:lnSpc>
                <a:spcPct val="100000"/>
              </a:lnSpc>
            </a:pPr>
            <a:r>
              <a:rPr lang="en-US" sz="3600" spc="100" dirty="0"/>
              <a:t>Accessible PowerPoints How-to</a:t>
            </a:r>
            <a:br>
              <a:rPr lang="en-US" spc="100" dirty="0"/>
            </a:br>
            <a:r>
              <a:rPr lang="en-US" sz="2900" b="0" spc="100" dirty="0">
                <a:latin typeface="Avenir Next LT Pro" panose="020B0504020202020204" pitchFamily="34" charset="77"/>
              </a:rPr>
              <a:t>Step 10: Plan for PowerPoint viewing and supplementary materials</a:t>
            </a:r>
            <a:endParaRPr lang="en-US" sz="2900" dirty="0"/>
          </a:p>
        </p:txBody>
      </p:sp>
    </p:spTree>
    <p:extLst>
      <p:ext uri="{BB962C8B-B14F-4D97-AF65-F5344CB8AC3E}">
        <p14:creationId xmlns:p14="http://schemas.microsoft.com/office/powerpoint/2010/main" val="40633779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06B1D37-BE62-3B51-684D-A78EF0D50B47}"/>
              </a:ext>
            </a:extLst>
          </p:cNvPr>
          <p:cNvSpPr>
            <a:spLocks noGrp="1"/>
          </p:cNvSpPr>
          <p:nvPr>
            <p:ph type="body" sz="quarter" idx="10"/>
          </p:nvPr>
        </p:nvSpPr>
        <p:spPr>
          <a:xfrm>
            <a:off x="876300" y="1219201"/>
            <a:ext cx="6621780" cy="4724400"/>
          </a:xfrm>
        </p:spPr>
        <p:txBody>
          <a:bodyPr/>
          <a:lstStyle/>
          <a:p>
            <a:pPr marL="0" indent="0">
              <a:lnSpc>
                <a:spcPct val="114000"/>
              </a:lnSpc>
              <a:spcBef>
                <a:spcPts val="400"/>
              </a:spcBef>
              <a:spcAft>
                <a:spcPts val="1200"/>
              </a:spcAft>
              <a:buFont typeface="Arial" panose="020B0604020202020204" pitchFamily="34" charset="0"/>
              <a:buNone/>
            </a:pPr>
            <a:r>
              <a:rPr lang="en-US" sz="2000" dirty="0"/>
              <a:t>Please review the following two slides. Each will show a hypothetical slide that has three or more areas where the slide could be improved for accessibility.</a:t>
            </a:r>
          </a:p>
          <a:p>
            <a:pPr marL="0" indent="0">
              <a:lnSpc>
                <a:spcPct val="114000"/>
              </a:lnSpc>
              <a:spcBef>
                <a:spcPts val="400"/>
              </a:spcBef>
              <a:spcAft>
                <a:spcPts val="1200"/>
              </a:spcAft>
              <a:buNone/>
            </a:pPr>
            <a:r>
              <a:rPr lang="en-US" sz="2000" dirty="0"/>
              <a:t>If you are taking the training on your own, you may write down the problems that you see. If you are taking the training with a group, you may raise your hand or submit thoughts to the training moderator via the Zoom chat, a WordCloud, or Zoom WhiteBoard (where available and accessible*). Be sure to reference the exercise number you are working on.</a:t>
            </a:r>
          </a:p>
          <a:p>
            <a:pPr marL="0" indent="0">
              <a:lnSpc>
                <a:spcPct val="114000"/>
              </a:lnSpc>
              <a:spcBef>
                <a:spcPts val="400"/>
              </a:spcBef>
              <a:spcAft>
                <a:spcPts val="1200"/>
              </a:spcAft>
              <a:buFont typeface="Arial" panose="020B0604020202020204" pitchFamily="34" charset="0"/>
              <a:buNone/>
            </a:pPr>
            <a:r>
              <a:rPr lang="en-US" sz="1400" dirty="0"/>
              <a:t>*See here for information on creating accessible WordClouds: </a:t>
            </a:r>
            <a:r>
              <a:rPr lang="en-US" sz="1400" dirty="0">
                <a:solidFill>
                  <a:schemeClr val="accent1"/>
                </a:solidFill>
                <a:hlinkClick r:id="rId3">
                  <a:extLst>
                    <a:ext uri="{A12FA001-AC4F-418D-AE19-62706E023703}">
                      <ahyp:hlinkClr xmlns:ahyp="http://schemas.microsoft.com/office/drawing/2018/hyperlinkcolor" val="tx"/>
                    </a:ext>
                  </a:extLst>
                </a:hlinkClick>
              </a:rPr>
              <a:t>https://www.linkedin.com/advice/1/what-most-effective-ways-create-accessible-word-pzk4f</a:t>
            </a:r>
            <a:r>
              <a:rPr lang="en-US" sz="1400" dirty="0">
                <a:solidFill>
                  <a:schemeClr val="accent1"/>
                </a:solidFill>
              </a:rPr>
              <a:t> </a:t>
            </a:r>
          </a:p>
          <a:p>
            <a:pPr marL="0" indent="0">
              <a:lnSpc>
                <a:spcPct val="114000"/>
              </a:lnSpc>
              <a:spcBef>
                <a:spcPts val="400"/>
              </a:spcBef>
              <a:spcAft>
                <a:spcPts val="1200"/>
              </a:spcAft>
              <a:buFont typeface="Arial" panose="020B0604020202020204" pitchFamily="34" charset="0"/>
              <a:buNone/>
            </a:pPr>
            <a:endParaRPr lang="en-US" sz="2000" dirty="0">
              <a:solidFill>
                <a:srgbClr val="3E3E3E"/>
              </a:solidFill>
            </a:endParaRPr>
          </a:p>
        </p:txBody>
      </p:sp>
      <p:sp>
        <p:nvSpPr>
          <p:cNvPr id="4" name="Title 3">
            <a:extLst>
              <a:ext uri="{FF2B5EF4-FFF2-40B4-BE49-F238E27FC236}">
                <a16:creationId xmlns:a16="http://schemas.microsoft.com/office/drawing/2014/main" id="{34CFDD54-BA9A-B9B8-D27D-4A18976B468A}"/>
              </a:ext>
            </a:extLst>
          </p:cNvPr>
          <p:cNvSpPr>
            <a:spLocks noGrp="1"/>
          </p:cNvSpPr>
          <p:nvPr>
            <p:ph type="title"/>
          </p:nvPr>
        </p:nvSpPr>
        <p:spPr/>
        <p:txBody>
          <a:bodyPr>
            <a:noAutofit/>
          </a:bodyPr>
          <a:lstStyle/>
          <a:p>
            <a:r>
              <a:rPr lang="en-US" sz="3200" dirty="0"/>
              <a:t>Accessible PowerPoints: Exercise instructions</a:t>
            </a:r>
          </a:p>
        </p:txBody>
      </p:sp>
      <p:pic>
        <p:nvPicPr>
          <p:cNvPr id="2" name="Picture 1" descr="Cartoon checklist and pencil">
            <a:extLst>
              <a:ext uri="{FF2B5EF4-FFF2-40B4-BE49-F238E27FC236}">
                <a16:creationId xmlns:a16="http://schemas.microsoft.com/office/drawing/2014/main" id="{FC1B793C-FF5E-4A63-55F9-D802200C273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431195" y="2547127"/>
            <a:ext cx="3064403" cy="2298302"/>
          </a:xfrm>
          <a:prstGeom prst="rect">
            <a:avLst/>
          </a:prstGeom>
        </p:spPr>
      </p:pic>
    </p:spTree>
    <p:extLst>
      <p:ext uri="{BB962C8B-B14F-4D97-AF65-F5344CB8AC3E}">
        <p14:creationId xmlns:p14="http://schemas.microsoft.com/office/powerpoint/2010/main" val="2822962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6CB445C0-FB34-9E6E-FC53-F436775E53A3}"/>
              </a:ext>
            </a:extLst>
          </p:cNvPr>
          <p:cNvSpPr>
            <a:spLocks noGrp="1"/>
          </p:cNvSpPr>
          <p:nvPr>
            <p:ph type="body" sz="quarter" idx="10"/>
          </p:nvPr>
        </p:nvSpPr>
        <p:spPr>
          <a:xfrm>
            <a:off x="7132870" y="2896377"/>
            <a:ext cx="4322515" cy="1701023"/>
          </a:xfrm>
        </p:spPr>
        <p:txBody>
          <a:bodyPr/>
          <a:lstStyle/>
          <a:p>
            <a:r>
              <a:rPr lang="en-US" sz="2000" dirty="0"/>
              <a:t>The MRCT Center is an applied policy center focused on addressing the conduct, oversight, ethics and regulatory environment for clinical trials around the world.</a:t>
            </a:r>
          </a:p>
          <a:p>
            <a:endParaRPr lang="en-US" dirty="0"/>
          </a:p>
          <a:p>
            <a:endParaRPr lang="en-US" dirty="0"/>
          </a:p>
        </p:txBody>
      </p:sp>
      <p:sp>
        <p:nvSpPr>
          <p:cNvPr id="2" name="Title 3">
            <a:extLst>
              <a:ext uri="{FF2B5EF4-FFF2-40B4-BE49-F238E27FC236}">
                <a16:creationId xmlns:a16="http://schemas.microsoft.com/office/drawing/2014/main" id="{476B2DBE-7463-2B8D-B655-33C3C155EFA9}"/>
              </a:ext>
            </a:extLst>
          </p:cNvPr>
          <p:cNvSpPr>
            <a:spLocks noGrp="1"/>
          </p:cNvSpPr>
          <p:nvPr>
            <p:ph type="title"/>
          </p:nvPr>
        </p:nvSpPr>
        <p:spPr>
          <a:xfrm>
            <a:off x="7132871" y="2319836"/>
            <a:ext cx="2559765" cy="496710"/>
          </a:xfrm>
        </p:spPr>
        <p:txBody>
          <a:bodyPr>
            <a:noAutofit/>
          </a:bodyPr>
          <a:lstStyle/>
          <a:p>
            <a:r>
              <a:rPr lang="en-US" sz="3200" dirty="0">
                <a:latin typeface="Avenir Next LT Pro Demi" panose="020B0704020202020204" pitchFamily="34" charset="0"/>
                <a:ea typeface="ＭＳ Ｐゴシック" panose="020B0600070205080204" pitchFamily="34" charset="-128"/>
              </a:rPr>
              <a:t>About Us</a:t>
            </a:r>
            <a:endParaRPr lang="en-US" sz="3200" dirty="0">
              <a:latin typeface="Avenir Next LT Pro Demi" panose="020B0704020202020204" pitchFamily="34" charset="0"/>
            </a:endParaRPr>
          </a:p>
        </p:txBody>
      </p:sp>
      <p:pic>
        <p:nvPicPr>
          <p:cNvPr id="17" name="Graphic 16" descr="A graphic showing four rectangles united by the MRCT Center logo. The four rectangles read: “develop standards,” “establish best practices,” “identify opportunities for improvement,” “improve transparency”  ">
            <a:extLst>
              <a:ext uri="{FF2B5EF4-FFF2-40B4-BE49-F238E27FC236}">
                <a16:creationId xmlns:a16="http://schemas.microsoft.com/office/drawing/2014/main" id="{9F045160-464E-A5FA-0EC6-45FAE992F43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84347" y="1631920"/>
            <a:ext cx="5861201" cy="3660486"/>
          </a:xfrm>
          <a:prstGeom prst="rect">
            <a:avLst/>
          </a:prstGeom>
        </p:spPr>
      </p:pic>
      <p:cxnSp>
        <p:nvCxnSpPr>
          <p:cNvPr id="18" name="Straight Connector 17">
            <a:extLst>
              <a:ext uri="{FF2B5EF4-FFF2-40B4-BE49-F238E27FC236}">
                <a16:creationId xmlns:a16="http://schemas.microsoft.com/office/drawing/2014/main" id="{B8A19DED-9D91-EAD1-2A36-AD18D2A096ED}"/>
              </a:ext>
              <a:ext uri="{C183D7F6-B498-43B3-948B-1728B52AA6E4}">
                <adec:decorative xmlns:adec="http://schemas.microsoft.com/office/drawing/2017/decorative" val="1"/>
              </a:ext>
            </a:extLst>
          </p:cNvPr>
          <p:cNvCxnSpPr>
            <a:cxnSpLocks/>
          </p:cNvCxnSpPr>
          <p:nvPr/>
        </p:nvCxnSpPr>
        <p:spPr>
          <a:xfrm>
            <a:off x="6865121" y="1527120"/>
            <a:ext cx="0" cy="3870087"/>
          </a:xfrm>
          <a:prstGeom prst="line">
            <a:avLst/>
          </a:prstGeom>
          <a:ln w="12700">
            <a:solidFill>
              <a:srgbClr val="A7043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90776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06B1D37-BE62-3B51-684D-A78EF0D50B47}"/>
              </a:ext>
            </a:extLst>
          </p:cNvPr>
          <p:cNvSpPr>
            <a:spLocks noGrp="1"/>
          </p:cNvSpPr>
          <p:nvPr>
            <p:ph type="body" sz="quarter" idx="10"/>
          </p:nvPr>
        </p:nvSpPr>
        <p:spPr>
          <a:xfrm>
            <a:off x="876300" y="1219201"/>
            <a:ext cx="6621780" cy="4724400"/>
          </a:xfrm>
        </p:spPr>
        <p:txBody>
          <a:bodyPr/>
          <a:lstStyle/>
          <a:p>
            <a:pPr marL="0" indent="0">
              <a:lnSpc>
                <a:spcPct val="114000"/>
              </a:lnSpc>
              <a:spcBef>
                <a:spcPts val="400"/>
              </a:spcBef>
              <a:spcAft>
                <a:spcPts val="1200"/>
              </a:spcAft>
              <a:buNone/>
            </a:pPr>
            <a:r>
              <a:rPr lang="en-US" sz="2000" dirty="0"/>
              <a:t>A summary of responses can be added to the blank “Lessons Learned” slides at the end of this exercise. You may then review the “Example Lessons Learned” slides, which contain examples of responses given by others who have taken this course.</a:t>
            </a:r>
          </a:p>
          <a:p>
            <a:pPr marL="0" indent="0">
              <a:lnSpc>
                <a:spcPct val="114000"/>
              </a:lnSpc>
              <a:spcBef>
                <a:spcPts val="400"/>
              </a:spcBef>
              <a:spcAft>
                <a:spcPts val="1200"/>
              </a:spcAft>
              <a:buFont typeface="Arial" panose="020B0604020202020204" pitchFamily="34" charset="0"/>
              <a:buNone/>
            </a:pPr>
            <a:r>
              <a:rPr lang="en-US" sz="2000" dirty="0"/>
              <a:t>Please note that you may refer to the how-to slides in this training, or to the how-to sections in the complementary Accessibility 101 trainings, if you would like to correct the errors in the two exercise slides.</a:t>
            </a:r>
          </a:p>
          <a:p>
            <a:pPr marL="0" indent="0">
              <a:lnSpc>
                <a:spcPct val="114000"/>
              </a:lnSpc>
              <a:spcBef>
                <a:spcPts val="400"/>
              </a:spcBef>
              <a:spcAft>
                <a:spcPts val="1200"/>
              </a:spcAft>
              <a:buFont typeface="Arial" panose="020B0604020202020204" pitchFamily="34" charset="0"/>
              <a:buNone/>
            </a:pPr>
            <a:endParaRPr lang="en-US" sz="2000" dirty="0">
              <a:solidFill>
                <a:srgbClr val="3E3E3E"/>
              </a:solidFill>
            </a:endParaRPr>
          </a:p>
        </p:txBody>
      </p:sp>
      <p:sp>
        <p:nvSpPr>
          <p:cNvPr id="4" name="Title 3">
            <a:extLst>
              <a:ext uri="{FF2B5EF4-FFF2-40B4-BE49-F238E27FC236}">
                <a16:creationId xmlns:a16="http://schemas.microsoft.com/office/drawing/2014/main" id="{34CFDD54-BA9A-B9B8-D27D-4A18976B468A}"/>
              </a:ext>
            </a:extLst>
          </p:cNvPr>
          <p:cNvSpPr>
            <a:spLocks noGrp="1"/>
          </p:cNvSpPr>
          <p:nvPr>
            <p:ph type="title"/>
          </p:nvPr>
        </p:nvSpPr>
        <p:spPr/>
        <p:txBody>
          <a:bodyPr>
            <a:noAutofit/>
          </a:bodyPr>
          <a:lstStyle/>
          <a:p>
            <a:r>
              <a:rPr lang="en-US" dirty="0"/>
              <a:t>Accessible PowerPoints: Exercise instructions cont.</a:t>
            </a:r>
          </a:p>
        </p:txBody>
      </p:sp>
      <p:pic>
        <p:nvPicPr>
          <p:cNvPr id="2" name="Picture 1" descr="Cartoon checklist and pencil">
            <a:extLst>
              <a:ext uri="{FF2B5EF4-FFF2-40B4-BE49-F238E27FC236}">
                <a16:creationId xmlns:a16="http://schemas.microsoft.com/office/drawing/2014/main" id="{FC1B793C-FF5E-4A63-55F9-D802200C273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31195" y="2547127"/>
            <a:ext cx="3064403" cy="2298302"/>
          </a:xfrm>
          <a:prstGeom prst="rect">
            <a:avLst/>
          </a:prstGeom>
        </p:spPr>
      </p:pic>
    </p:spTree>
    <p:extLst>
      <p:ext uri="{BB962C8B-B14F-4D97-AF65-F5344CB8AC3E}">
        <p14:creationId xmlns:p14="http://schemas.microsoft.com/office/powerpoint/2010/main" val="28682765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5744966E-16CD-9E1C-1A6E-337D424175F8}"/>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987105" y="1892947"/>
            <a:ext cx="5823895" cy="307210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B6AE9E14-AC8C-6B31-EB72-158EBE286424}"/>
              </a:ext>
            </a:extLst>
          </p:cNvPr>
          <p:cNvSpPr txBox="1"/>
          <p:nvPr/>
        </p:nvSpPr>
        <p:spPr>
          <a:xfrm>
            <a:off x="381000" y="619036"/>
            <a:ext cx="7251700" cy="600164"/>
          </a:xfrm>
          <a:prstGeom prst="rect">
            <a:avLst/>
          </a:prstGeom>
          <a:noFill/>
        </p:spPr>
        <p:txBody>
          <a:bodyPr wrap="square" rtlCol="0">
            <a:spAutoFit/>
          </a:bodyPr>
          <a:lstStyle/>
          <a:p>
            <a:r>
              <a:rPr kumimoji="0" lang="en-US" sz="3300" b="1" i="0" u="none" strike="noStrike" kern="1200" cap="none" spc="0" normalizeH="0" baseline="0" noProof="0" dirty="0">
                <a:ln>
                  <a:noFill/>
                </a:ln>
                <a:solidFill>
                  <a:srgbClr val="013B57"/>
                </a:solidFill>
                <a:effectLst/>
                <a:uLnTx/>
                <a:uFillTx/>
                <a:latin typeface="Avenir Next LT Pro Demi" panose="020B0504020202020204" pitchFamily="34" charset="77"/>
                <a:ea typeface="+mj-ea"/>
                <a:cs typeface="+mj-cs"/>
              </a:rPr>
              <a:t>Accessible PowerPoints Exercise 1:</a:t>
            </a:r>
            <a:endParaRPr lang="en-US" dirty="0"/>
          </a:p>
        </p:txBody>
      </p:sp>
      <p:sp>
        <p:nvSpPr>
          <p:cNvPr id="11" name="TextBox 10">
            <a:extLst>
              <a:ext uri="{FF2B5EF4-FFF2-40B4-BE49-F238E27FC236}">
                <a16:creationId xmlns:a16="http://schemas.microsoft.com/office/drawing/2014/main" id="{D2143FCB-56A0-D908-6E40-5583CCF66D6C}"/>
              </a:ext>
            </a:extLst>
          </p:cNvPr>
          <p:cNvSpPr txBox="1"/>
          <p:nvPr/>
        </p:nvSpPr>
        <p:spPr>
          <a:xfrm>
            <a:off x="710404" y="2444115"/>
            <a:ext cx="4510443" cy="1969770"/>
          </a:xfrm>
          <a:prstGeom prst="rect">
            <a:avLst/>
          </a:prstGeom>
          <a:noFill/>
        </p:spPr>
        <p:txBody>
          <a:bodyPr wrap="square" rtlCol="0">
            <a:spAutoFit/>
          </a:bodyPr>
          <a:lstStyle/>
          <a:p>
            <a:endParaRPr lang="en-US" sz="2800" b="1" dirty="0">
              <a:solidFill>
                <a:schemeClr val="tx2"/>
              </a:solidFill>
            </a:endParaRPr>
          </a:p>
          <a:p>
            <a:endParaRPr lang="en-US" sz="2800" b="1" dirty="0">
              <a:solidFill>
                <a:schemeClr val="tx2"/>
              </a:solidFill>
            </a:endParaRPr>
          </a:p>
          <a:p>
            <a:endParaRPr lang="en-US" sz="2200" b="1" dirty="0">
              <a:solidFill>
                <a:schemeClr val="tx2"/>
              </a:solidFill>
            </a:endParaRPr>
          </a:p>
          <a:p>
            <a:pPr algn="ctr"/>
            <a:r>
              <a:rPr lang="en-US" sz="2200" dirty="0">
                <a:solidFill>
                  <a:schemeClr val="tx2"/>
                </a:solidFill>
                <a:latin typeface="Comic Sans MS" panose="030F0702030302020204" pitchFamily="66" charset="0"/>
              </a:rPr>
              <a:t>^</a:t>
            </a:r>
            <a:r>
              <a:rPr lang="en-US" sz="2200" b="1" i="1" dirty="0">
                <a:solidFill>
                  <a:schemeClr val="tx2"/>
                </a:solidFill>
                <a:latin typeface="Comic Sans MS" panose="030F0702030302020204" pitchFamily="66" charset="0"/>
              </a:rPr>
              <a:t>EQUALITY</a:t>
            </a:r>
            <a:r>
              <a:rPr lang="en-US" sz="2200" i="1" dirty="0">
                <a:solidFill>
                  <a:schemeClr val="tx2"/>
                </a:solidFill>
                <a:latin typeface="Comic Sans MS" panose="030F0702030302020204" pitchFamily="66" charset="0"/>
              </a:rPr>
              <a:t>^</a:t>
            </a:r>
            <a:r>
              <a:rPr lang="en-US" sz="2200" dirty="0">
                <a:solidFill>
                  <a:schemeClr val="tx2"/>
                </a:solidFill>
                <a:latin typeface="Comic Sans MS" panose="030F0702030302020204" pitchFamily="66" charset="0"/>
              </a:rPr>
              <a:t> is everyone getting the same support.</a:t>
            </a:r>
          </a:p>
        </p:txBody>
      </p:sp>
      <p:sp>
        <p:nvSpPr>
          <p:cNvPr id="12" name="TextBox 11">
            <a:extLst>
              <a:ext uri="{FF2B5EF4-FFF2-40B4-BE49-F238E27FC236}">
                <a16:creationId xmlns:a16="http://schemas.microsoft.com/office/drawing/2014/main" id="{837CADD7-95F5-8A7C-7718-3A52D9CDE7FE}"/>
              </a:ext>
            </a:extLst>
          </p:cNvPr>
          <p:cNvSpPr txBox="1"/>
          <p:nvPr/>
        </p:nvSpPr>
        <p:spPr>
          <a:xfrm>
            <a:off x="876300" y="1890117"/>
            <a:ext cx="4510443" cy="1538883"/>
          </a:xfrm>
          <a:prstGeom prst="rect">
            <a:avLst/>
          </a:prstGeom>
          <a:noFill/>
        </p:spPr>
        <p:txBody>
          <a:bodyPr wrap="square" rtlCol="0">
            <a:spAutoFit/>
          </a:bodyPr>
          <a:lstStyle/>
          <a:p>
            <a:endParaRPr lang="en-US" sz="2800" b="1" dirty="0">
              <a:solidFill>
                <a:schemeClr val="tx2"/>
              </a:solidFill>
            </a:endParaRPr>
          </a:p>
          <a:p>
            <a:pPr algn="ctr"/>
            <a:r>
              <a:rPr lang="en-US" sz="2200" dirty="0">
                <a:solidFill>
                  <a:schemeClr val="tx2"/>
                </a:solidFill>
              </a:rPr>
              <a:t>*</a:t>
            </a:r>
            <a:r>
              <a:rPr lang="en-US" sz="2200" i="1" dirty="0">
                <a:solidFill>
                  <a:schemeClr val="tx2"/>
                </a:solidFill>
              </a:rPr>
              <a:t>EQUITY</a:t>
            </a:r>
            <a:r>
              <a:rPr lang="en-US" sz="2200" dirty="0">
                <a:solidFill>
                  <a:schemeClr val="tx2"/>
                </a:solidFill>
              </a:rPr>
              <a:t>* is everyone getting the support that they need.</a:t>
            </a:r>
          </a:p>
          <a:p>
            <a:pPr algn="ctr"/>
            <a:endParaRPr lang="en-US" sz="2200" dirty="0">
              <a:solidFill>
                <a:schemeClr val="tx2"/>
              </a:solidFill>
            </a:endParaRPr>
          </a:p>
        </p:txBody>
      </p:sp>
    </p:spTree>
    <p:extLst>
      <p:ext uri="{BB962C8B-B14F-4D97-AF65-F5344CB8AC3E}">
        <p14:creationId xmlns:p14="http://schemas.microsoft.com/office/powerpoint/2010/main" val="5354804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F6B3E8C3-5BF6-E65E-584E-B576377C0D57}"/>
              </a:ext>
            </a:extLst>
          </p:cNvPr>
          <p:cNvSpPr>
            <a:spLocks noGrp="1"/>
          </p:cNvSpPr>
          <p:nvPr>
            <p:ph type="title"/>
          </p:nvPr>
        </p:nvSpPr>
        <p:spPr>
          <a:xfrm>
            <a:off x="368300" y="268554"/>
            <a:ext cx="10972800" cy="496710"/>
          </a:xfrm>
        </p:spPr>
        <p:txBody>
          <a:bodyPr>
            <a:noAutofit/>
          </a:bodyPr>
          <a:lstStyle/>
          <a:p>
            <a:r>
              <a:rPr lang="en-US" dirty="0"/>
              <a:t>Accessible PowerPoints Exercise 2:</a:t>
            </a:r>
          </a:p>
        </p:txBody>
      </p:sp>
      <p:pic>
        <p:nvPicPr>
          <p:cNvPr id="9" name="Picture 8">
            <a:extLst>
              <a:ext uri="{FF2B5EF4-FFF2-40B4-BE49-F238E27FC236}">
                <a16:creationId xmlns:a16="http://schemas.microsoft.com/office/drawing/2014/main" id="{CDD1C39C-D39C-32EB-56AB-60E353C25AE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52899" y="1025342"/>
            <a:ext cx="5148501" cy="5181833"/>
          </a:xfrm>
          <a:prstGeom prst="rect">
            <a:avLst/>
          </a:prstGeom>
        </p:spPr>
      </p:pic>
      <p:sp>
        <p:nvSpPr>
          <p:cNvPr id="10" name="TextBox 9">
            <a:extLst>
              <a:ext uri="{FF2B5EF4-FFF2-40B4-BE49-F238E27FC236}">
                <a16:creationId xmlns:a16="http://schemas.microsoft.com/office/drawing/2014/main" id="{801A7619-D416-0E36-73A6-88E924E3B392}"/>
              </a:ext>
            </a:extLst>
          </p:cNvPr>
          <p:cNvSpPr txBox="1"/>
          <p:nvPr/>
        </p:nvSpPr>
        <p:spPr>
          <a:xfrm>
            <a:off x="368300" y="1776917"/>
            <a:ext cx="5141547" cy="4031873"/>
          </a:xfrm>
          <a:prstGeom prst="rect">
            <a:avLst/>
          </a:prstGeom>
          <a:noFill/>
        </p:spPr>
        <p:txBody>
          <a:bodyPr wrap="square" rtlCol="0">
            <a:spAutoFit/>
          </a:bodyPr>
          <a:lstStyle/>
          <a:p>
            <a:pPr algn="l"/>
            <a:r>
              <a:rPr lang="en-US" sz="1600" dirty="0">
                <a:solidFill>
                  <a:schemeClr val="tx2"/>
                </a:solidFill>
                <a:latin typeface="Avenir Next LT Pro" panose="020B0504020202020204" pitchFamily="34" charset="77"/>
              </a:rPr>
              <a:t>This chart </a:t>
            </a:r>
            <a:r>
              <a:rPr lang="en-US" sz="1600" b="0" i="0" u="none" strike="noStrike" baseline="0" dirty="0">
                <a:solidFill>
                  <a:schemeClr val="tx2"/>
                </a:solidFill>
                <a:latin typeface="Avenir Next LT Pro" panose="020B0504020202020204" pitchFamily="34" charset="77"/>
              </a:rPr>
              <a:t>shows the frequency of</a:t>
            </a:r>
          </a:p>
          <a:p>
            <a:pPr algn="l"/>
            <a:r>
              <a:rPr lang="en-US" sz="1600" b="0" i="0" u="none" strike="noStrike" baseline="0" dirty="0">
                <a:solidFill>
                  <a:schemeClr val="tx2"/>
                </a:solidFill>
                <a:latin typeface="Avenir Next LT Pro" panose="020B0504020202020204" pitchFamily="34" charset="77"/>
              </a:rPr>
              <a:t>exclusions in each disability domain by therapeutic</a:t>
            </a:r>
          </a:p>
          <a:p>
            <a:pPr algn="l"/>
            <a:r>
              <a:rPr lang="en-US" sz="1600" b="0" i="0" u="none" strike="noStrike" baseline="0" dirty="0">
                <a:solidFill>
                  <a:schemeClr val="tx2"/>
                </a:solidFill>
                <a:latin typeface="Avenir Next LT Pro" panose="020B0504020202020204" pitchFamily="34" charset="77"/>
              </a:rPr>
              <a:t>area. The highest frequencies of exclusions</a:t>
            </a:r>
          </a:p>
          <a:p>
            <a:pPr algn="l"/>
            <a:r>
              <a:rPr lang="en-US" sz="1600" b="0" i="0" u="none" strike="noStrike" baseline="0" dirty="0">
                <a:solidFill>
                  <a:schemeClr val="tx2"/>
                </a:solidFill>
                <a:latin typeface="Avenir Next LT Pro" panose="020B0504020202020204" pitchFamily="34" charset="77"/>
              </a:rPr>
              <a:t>were coded as other chronic (93 percent),</a:t>
            </a:r>
          </a:p>
          <a:p>
            <a:pPr algn="l"/>
            <a:r>
              <a:rPr lang="en-US" sz="1600" b="0" i="0" u="none" strike="noStrike" baseline="0" dirty="0">
                <a:solidFill>
                  <a:schemeClr val="tx2"/>
                </a:solidFill>
                <a:latin typeface="Avenir Next LT Pro" panose="020B0504020202020204" pitchFamily="34" charset="77"/>
              </a:rPr>
              <a:t>psychiatric (68 percent), substance use (62 percent),</a:t>
            </a:r>
          </a:p>
          <a:p>
            <a:pPr algn="l"/>
            <a:r>
              <a:rPr lang="en-US" sz="1600" b="0" i="0" u="none" strike="noStrike" baseline="0" dirty="0">
                <a:solidFill>
                  <a:schemeClr val="tx2"/>
                </a:solidFill>
                <a:latin typeface="Avenir Next LT Pro" panose="020B0504020202020204" pitchFamily="34" charset="77"/>
              </a:rPr>
              <a:t>HIV or hepatitis (53 percent), and cognitive</a:t>
            </a:r>
          </a:p>
          <a:p>
            <a:pPr algn="l"/>
            <a:r>
              <a:rPr lang="en-US" sz="1600" b="0" i="0" u="none" strike="noStrike" baseline="0" dirty="0">
                <a:solidFill>
                  <a:schemeClr val="tx2"/>
                </a:solidFill>
                <a:latin typeface="Avenir Next LT Pro" panose="020B0504020202020204" pitchFamily="34" charset="77"/>
              </a:rPr>
              <a:t>or intellectual (42 percent) domains; the</a:t>
            </a:r>
          </a:p>
          <a:p>
            <a:pPr algn="l"/>
            <a:r>
              <a:rPr lang="en-US" sz="1600" b="0" i="0" u="none" strike="noStrike" baseline="0" dirty="0">
                <a:solidFill>
                  <a:schemeClr val="tx2"/>
                </a:solidFill>
                <a:latin typeface="Avenir Next LT Pro" panose="020B0504020202020204" pitchFamily="34" charset="77"/>
              </a:rPr>
              <a:t>lowest frequencies of exclusion were coded as</a:t>
            </a:r>
          </a:p>
          <a:p>
            <a:pPr algn="l"/>
            <a:r>
              <a:rPr lang="en-US" sz="1600" b="0" i="0" u="none" strike="noStrike" baseline="0" dirty="0">
                <a:solidFill>
                  <a:schemeClr val="tx2"/>
                </a:solidFill>
                <a:latin typeface="Avenir Next LT Pro" panose="020B0504020202020204" pitchFamily="34" charset="77"/>
              </a:rPr>
              <a:t>visual (34 percent), hearing (10 percent), mobility</a:t>
            </a:r>
          </a:p>
          <a:p>
            <a:pPr algn="l"/>
            <a:r>
              <a:rPr lang="en-US" sz="1600" b="0" i="0" u="none" strike="noStrike" baseline="0" dirty="0">
                <a:solidFill>
                  <a:schemeClr val="tx2"/>
                </a:solidFill>
                <a:latin typeface="Avenir Next LT Pro" panose="020B0504020202020204" pitchFamily="34" charset="77"/>
              </a:rPr>
              <a:t>(9 percent), long-term care (6 percent), and</a:t>
            </a:r>
          </a:p>
          <a:p>
            <a:pPr algn="l"/>
            <a:r>
              <a:rPr lang="en-US" sz="1600" b="0" i="0" u="none" strike="noStrike" baseline="0" dirty="0">
                <a:solidFill>
                  <a:schemeClr val="tx2"/>
                </a:solidFill>
                <a:latin typeface="Avenir Next LT Pro" panose="020B0504020202020204" pitchFamily="34" charset="77"/>
              </a:rPr>
              <a:t>speech and communication (3 percent) domains.</a:t>
            </a:r>
          </a:p>
          <a:p>
            <a:pPr algn="l"/>
            <a:r>
              <a:rPr lang="en-US" sz="1600" b="0" i="0" u="none" strike="noStrike" baseline="0" dirty="0">
                <a:solidFill>
                  <a:schemeClr val="tx2"/>
                </a:solidFill>
                <a:latin typeface="Avenir Next LT Pro" panose="020B0504020202020204" pitchFamily="34" charset="77"/>
              </a:rPr>
              <a:t>Because the disability domain “other</a:t>
            </a:r>
          </a:p>
          <a:p>
            <a:pPr algn="l"/>
            <a:r>
              <a:rPr lang="en-US" sz="1600" b="0" i="0" u="none" strike="noStrike" baseline="0" dirty="0">
                <a:solidFill>
                  <a:schemeClr val="tx2"/>
                </a:solidFill>
                <a:latin typeface="Avenir Next LT Pro" panose="020B0504020202020204" pitchFamily="34" charset="77"/>
              </a:rPr>
              <a:t>chronic” served as a catchall for exclusions that</a:t>
            </a:r>
          </a:p>
          <a:p>
            <a:pPr algn="l"/>
            <a:r>
              <a:rPr lang="en-US" sz="1600" b="0" i="0" u="none" strike="noStrike" baseline="0" dirty="0">
                <a:solidFill>
                  <a:schemeClr val="tx2"/>
                </a:solidFill>
                <a:latin typeface="Avenir Next LT Pro" panose="020B0504020202020204" pitchFamily="34" charset="77"/>
              </a:rPr>
              <a:t>did not fit neatly into any other domain, it is unsurprising that we found high rates of exclusion</a:t>
            </a:r>
          </a:p>
          <a:p>
            <a:pPr algn="l"/>
            <a:r>
              <a:rPr lang="en-US" sz="1600" b="0" i="0" u="none" strike="noStrike" baseline="0" dirty="0">
                <a:solidFill>
                  <a:schemeClr val="tx2"/>
                </a:solidFill>
                <a:latin typeface="Avenir Next LT Pro" panose="020B0504020202020204" pitchFamily="34" charset="77"/>
              </a:rPr>
              <a:t>within it across all therapeutic areas.</a:t>
            </a:r>
            <a:endParaRPr lang="en-US" sz="1600" dirty="0">
              <a:solidFill>
                <a:schemeClr val="tx2"/>
              </a:solidFill>
              <a:latin typeface="Avenir Next LT Pro" panose="020B0504020202020204" pitchFamily="34" charset="77"/>
            </a:endParaRPr>
          </a:p>
        </p:txBody>
      </p:sp>
      <p:sp>
        <p:nvSpPr>
          <p:cNvPr id="13" name="Rectangle 12">
            <a:extLst>
              <a:ext uri="{FF2B5EF4-FFF2-40B4-BE49-F238E27FC236}">
                <a16:creationId xmlns:a16="http://schemas.microsoft.com/office/drawing/2014/main" id="{14402992-F5F6-6F3B-FBCF-2196ECD3D3BC}"/>
              </a:ext>
            </a:extLst>
          </p:cNvPr>
          <p:cNvSpPr/>
          <p:nvPr/>
        </p:nvSpPr>
        <p:spPr>
          <a:xfrm>
            <a:off x="368300" y="5792404"/>
            <a:ext cx="6313854" cy="430887"/>
          </a:xfrm>
          <a:prstGeom prst="rect">
            <a:avLst/>
          </a:prstGeom>
        </p:spPr>
        <p:txBody>
          <a:bodyPr wrap="square">
            <a:spAutoFit/>
          </a:bodyPr>
          <a:lstStyle/>
          <a:p>
            <a:r>
              <a:rPr lang="en-US" sz="1100" dirty="0">
                <a:solidFill>
                  <a:schemeClr val="tx2"/>
                </a:solidFill>
                <a:latin typeface="Avenir Next LT Pro" panose="020B0504020202020204" pitchFamily="34" charset="77"/>
                <a:hlinkClick r:id="rId4">
                  <a:extLst>
                    <a:ext uri="{A12FA001-AC4F-418D-AE19-62706E023703}">
                      <ahyp:hlinkClr xmlns:ahyp="http://schemas.microsoft.com/office/drawing/2018/hyperlinkcolor" val="tx"/>
                    </a:ext>
                  </a:extLst>
                </a:hlinkClick>
              </a:rPr>
              <a:t>DeCormier Plosky et al., Article at: https://www.healthaffairs.org/doi/full/10.1377/hlthaff.2022.00520</a:t>
            </a:r>
            <a:r>
              <a:rPr lang="en-US" sz="1100" dirty="0">
                <a:solidFill>
                  <a:schemeClr val="tx2"/>
                </a:solidFill>
                <a:latin typeface="Avenir Next LT Pro" panose="020B0504020202020204" pitchFamily="34" charset="77"/>
              </a:rPr>
              <a:t>  </a:t>
            </a:r>
          </a:p>
        </p:txBody>
      </p:sp>
      <p:sp>
        <p:nvSpPr>
          <p:cNvPr id="14" name="TextBox 13">
            <a:extLst>
              <a:ext uri="{FF2B5EF4-FFF2-40B4-BE49-F238E27FC236}">
                <a16:creationId xmlns:a16="http://schemas.microsoft.com/office/drawing/2014/main" id="{112F9B05-9779-35B0-7BE9-5266790DB8ED}"/>
              </a:ext>
            </a:extLst>
          </p:cNvPr>
          <p:cNvSpPr txBox="1"/>
          <p:nvPr/>
        </p:nvSpPr>
        <p:spPr>
          <a:xfrm>
            <a:off x="368300" y="1131583"/>
            <a:ext cx="3701143" cy="461665"/>
          </a:xfrm>
          <a:prstGeom prst="rect">
            <a:avLst/>
          </a:prstGeom>
          <a:solidFill>
            <a:schemeClr val="bg2">
              <a:lumMod val="60000"/>
              <a:lumOff val="40000"/>
            </a:schemeClr>
          </a:solidFill>
        </p:spPr>
        <p:txBody>
          <a:bodyPr wrap="square" rtlCol="0">
            <a:spAutoFit/>
          </a:bodyPr>
          <a:lstStyle/>
          <a:p>
            <a:r>
              <a:rPr lang="en-US" sz="2400" dirty="0">
                <a:solidFill>
                  <a:schemeClr val="bg1"/>
                </a:solidFill>
                <a:latin typeface="Avenir Next LT Pro" panose="020B0504020202020204" pitchFamily="34" charset="77"/>
              </a:rPr>
              <a:t>Exhibit 3</a:t>
            </a:r>
          </a:p>
        </p:txBody>
      </p:sp>
    </p:spTree>
    <p:extLst>
      <p:ext uri="{BB962C8B-B14F-4D97-AF65-F5344CB8AC3E}">
        <p14:creationId xmlns:p14="http://schemas.microsoft.com/office/powerpoint/2010/main" val="2341850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 calcmode="lin" valueType="num">
                                      <p:cBhvr>
                                        <p:cTn id="9" dur="1000" fill="hold"/>
                                        <p:tgtEl>
                                          <p:spTgt spid="14"/>
                                        </p:tgtEl>
                                        <p:attrNameLst>
                                          <p:attrName>style.rotation</p:attrName>
                                        </p:attrNameLst>
                                      </p:cBhvr>
                                      <p:tavLst>
                                        <p:tav tm="0">
                                          <p:val>
                                            <p:fltVal val="90"/>
                                          </p:val>
                                        </p:tav>
                                        <p:tav tm="100000">
                                          <p:val>
                                            <p:fltVal val="0"/>
                                          </p:val>
                                        </p:tav>
                                      </p:tavLst>
                                    </p:anim>
                                    <p:animEffect transition="in" filter="fade">
                                      <p:cBhvr>
                                        <p:cTn id="10" dur="10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 calcmode="lin" valueType="num">
                                      <p:cBhvr>
                                        <p:cTn id="17" dur="1000" fill="hold"/>
                                        <p:tgtEl>
                                          <p:spTgt spid="9"/>
                                        </p:tgtEl>
                                        <p:attrNameLst>
                                          <p:attrName>style.rotation</p:attrName>
                                        </p:attrNameLst>
                                      </p:cBhvr>
                                      <p:tavLst>
                                        <p:tav tm="0">
                                          <p:val>
                                            <p:fltVal val="90"/>
                                          </p:val>
                                        </p:tav>
                                        <p:tav tm="100000">
                                          <p:val>
                                            <p:fltVal val="0"/>
                                          </p:val>
                                        </p:tav>
                                      </p:tavLst>
                                    </p:anim>
                                    <p:animEffect transition="in" filter="fade">
                                      <p:cBhvr>
                                        <p:cTn id="18"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06B1D37-BE62-3B51-684D-A78EF0D50B47}"/>
              </a:ext>
            </a:extLst>
          </p:cNvPr>
          <p:cNvSpPr>
            <a:spLocks noGrp="1"/>
          </p:cNvSpPr>
          <p:nvPr>
            <p:ph type="body" sz="quarter" idx="10"/>
          </p:nvPr>
        </p:nvSpPr>
        <p:spPr>
          <a:xfrm>
            <a:off x="876300" y="1447799"/>
            <a:ext cx="8825262" cy="4495801"/>
          </a:xfrm>
        </p:spPr>
        <p:txBody>
          <a:bodyPr/>
          <a:lstStyle/>
          <a:p>
            <a:pPr marL="457200" indent="-457200">
              <a:lnSpc>
                <a:spcPct val="114000"/>
              </a:lnSpc>
              <a:spcBef>
                <a:spcPts val="400"/>
              </a:spcBef>
              <a:spcAft>
                <a:spcPts val="1200"/>
              </a:spcAft>
              <a:buFont typeface="+mj-lt"/>
              <a:buAutoNum type="arabicPeriod"/>
            </a:pPr>
            <a:r>
              <a:rPr lang="en-US" sz="2000" dirty="0"/>
              <a:t>The title is missing. Although there is a “title” below the blue banner at the top, it is not in the correct place or formatted as a header that could be read by a screen reader.</a:t>
            </a:r>
          </a:p>
          <a:p>
            <a:pPr marL="457200" indent="-457200">
              <a:lnSpc>
                <a:spcPct val="114000"/>
              </a:lnSpc>
              <a:spcBef>
                <a:spcPts val="400"/>
              </a:spcBef>
              <a:spcAft>
                <a:spcPts val="1200"/>
              </a:spcAft>
              <a:buFont typeface="+mj-lt"/>
              <a:buAutoNum type="arabicPeriod"/>
            </a:pPr>
            <a:r>
              <a:rPr lang="en-US" sz="2000" dirty="0"/>
              <a:t>The font used for the quote on equality is not a sans serif font</a:t>
            </a:r>
          </a:p>
          <a:p>
            <a:pPr marL="457200" indent="-457200">
              <a:lnSpc>
                <a:spcPct val="114000"/>
              </a:lnSpc>
              <a:spcBef>
                <a:spcPts val="400"/>
              </a:spcBef>
              <a:spcAft>
                <a:spcPts val="1200"/>
              </a:spcAft>
              <a:buFont typeface="+mj-lt"/>
              <a:buAutoNum type="arabicPeriod"/>
            </a:pPr>
            <a:r>
              <a:rPr lang="en-US" sz="2000" dirty="0"/>
              <a:t>ALL CAPS, italics, bolding, and asterisks/other symbols have been used for emphasis.</a:t>
            </a:r>
          </a:p>
          <a:p>
            <a:pPr marL="457200" indent="-457200">
              <a:lnSpc>
                <a:spcPct val="114000"/>
              </a:lnSpc>
              <a:spcBef>
                <a:spcPts val="400"/>
              </a:spcBef>
              <a:spcAft>
                <a:spcPts val="1200"/>
              </a:spcAft>
              <a:buFont typeface="+mj-lt"/>
              <a:buAutoNum type="arabicPeriod"/>
            </a:pPr>
            <a:r>
              <a:rPr lang="en-US" sz="2000" dirty="0"/>
              <a:t>The text is formatted to be centered and not left justified.</a:t>
            </a:r>
          </a:p>
          <a:p>
            <a:pPr marL="457200" indent="-457200">
              <a:lnSpc>
                <a:spcPct val="114000"/>
              </a:lnSpc>
              <a:spcBef>
                <a:spcPts val="400"/>
              </a:spcBef>
              <a:spcAft>
                <a:spcPts val="1200"/>
              </a:spcAft>
              <a:buFont typeface="+mj-lt"/>
              <a:buAutoNum type="arabicPeriod"/>
            </a:pPr>
            <a:r>
              <a:rPr lang="en-US" sz="2000" dirty="0"/>
              <a:t>It is not clear what part of the image each text box refs to. Is equality on the left or on the right?</a:t>
            </a:r>
          </a:p>
          <a:p>
            <a:pPr marL="457200" indent="-457200">
              <a:lnSpc>
                <a:spcPct val="114000"/>
              </a:lnSpc>
              <a:spcBef>
                <a:spcPts val="400"/>
              </a:spcBef>
              <a:spcAft>
                <a:spcPts val="1200"/>
              </a:spcAft>
              <a:buFont typeface="+mj-lt"/>
              <a:buAutoNum type="arabicPeriod"/>
            </a:pPr>
            <a:r>
              <a:rPr lang="en-US" sz="2000" dirty="0"/>
              <a:t>The image does not have Alt Text.  </a:t>
            </a:r>
          </a:p>
        </p:txBody>
      </p:sp>
      <p:sp>
        <p:nvSpPr>
          <p:cNvPr id="7" name="Title 7">
            <a:extLst>
              <a:ext uri="{FF2B5EF4-FFF2-40B4-BE49-F238E27FC236}">
                <a16:creationId xmlns:a16="http://schemas.microsoft.com/office/drawing/2014/main" id="{6531880D-1A8D-5B38-F9FA-AD5559FE56E3}"/>
              </a:ext>
            </a:extLst>
          </p:cNvPr>
          <p:cNvSpPr>
            <a:spLocks noGrp="1"/>
          </p:cNvSpPr>
          <p:nvPr>
            <p:ph type="title"/>
          </p:nvPr>
        </p:nvSpPr>
        <p:spPr>
          <a:xfrm>
            <a:off x="368300" y="268553"/>
            <a:ext cx="10972800" cy="950647"/>
          </a:xfrm>
        </p:spPr>
        <p:txBody>
          <a:bodyPr>
            <a:normAutofit fontScale="90000"/>
          </a:bodyPr>
          <a:lstStyle/>
          <a:p>
            <a:r>
              <a:rPr lang="en-US" sz="3600" spc="100" dirty="0"/>
              <a:t>Example</a:t>
            </a:r>
            <a:br>
              <a:rPr lang="en-US" spc="100" dirty="0"/>
            </a:br>
            <a:r>
              <a:rPr lang="en-US" sz="2900" b="0" spc="100" dirty="0">
                <a:latin typeface="Avenir Next LT Pro" panose="020B0504020202020204" pitchFamily="34" charset="77"/>
              </a:rPr>
              <a:t>Answers to the Accessible PowerPoint Exercise 1</a:t>
            </a:r>
            <a:endParaRPr lang="en-US" sz="2900" dirty="0"/>
          </a:p>
        </p:txBody>
      </p:sp>
    </p:spTree>
    <p:extLst>
      <p:ext uri="{BB962C8B-B14F-4D97-AF65-F5344CB8AC3E}">
        <p14:creationId xmlns:p14="http://schemas.microsoft.com/office/powerpoint/2010/main" val="28751429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06B1D37-BE62-3B51-684D-A78EF0D50B47}"/>
              </a:ext>
            </a:extLst>
          </p:cNvPr>
          <p:cNvSpPr>
            <a:spLocks noGrp="1"/>
          </p:cNvSpPr>
          <p:nvPr>
            <p:ph type="body" sz="quarter" idx="10"/>
          </p:nvPr>
        </p:nvSpPr>
        <p:spPr>
          <a:xfrm>
            <a:off x="876300" y="1447799"/>
            <a:ext cx="8825262" cy="4495801"/>
          </a:xfrm>
        </p:spPr>
        <p:txBody>
          <a:bodyPr/>
          <a:lstStyle/>
          <a:p>
            <a:pPr marL="457200" indent="-457200">
              <a:lnSpc>
                <a:spcPct val="114000"/>
              </a:lnSpc>
              <a:spcBef>
                <a:spcPts val="400"/>
              </a:spcBef>
              <a:spcAft>
                <a:spcPts val="1200"/>
              </a:spcAft>
              <a:buFont typeface="+mj-lt"/>
              <a:buAutoNum type="arabicPeriod"/>
            </a:pPr>
            <a:r>
              <a:rPr lang="en-US" sz="2000" dirty="0"/>
              <a:t>The box with “Exhibit 3” does not have sufficient color contrast. </a:t>
            </a:r>
          </a:p>
          <a:p>
            <a:pPr marL="457200" indent="-457200">
              <a:lnSpc>
                <a:spcPct val="114000"/>
              </a:lnSpc>
              <a:spcBef>
                <a:spcPts val="400"/>
              </a:spcBef>
              <a:spcAft>
                <a:spcPts val="1200"/>
              </a:spcAft>
              <a:buFont typeface="+mj-lt"/>
              <a:buAutoNum type="arabicPeriod"/>
            </a:pPr>
            <a:r>
              <a:rPr lang="en-US" sz="2000" dirty="0"/>
              <a:t>The image of the figure is a screenshot.</a:t>
            </a:r>
          </a:p>
          <a:p>
            <a:pPr marL="457200" indent="-457200">
              <a:lnSpc>
                <a:spcPct val="114000"/>
              </a:lnSpc>
              <a:spcBef>
                <a:spcPts val="400"/>
              </a:spcBef>
              <a:spcAft>
                <a:spcPts val="1200"/>
              </a:spcAft>
              <a:buFont typeface="+mj-lt"/>
              <a:buAutoNum type="arabicPeriod"/>
            </a:pPr>
            <a:r>
              <a:rPr lang="en-US" sz="2000" dirty="0"/>
              <a:t>The text box describing the table is too wordy. The text should be simplified, using plain language, and broken up using bullet points.</a:t>
            </a:r>
          </a:p>
          <a:p>
            <a:pPr marL="457200" indent="-457200">
              <a:lnSpc>
                <a:spcPct val="114000"/>
              </a:lnSpc>
              <a:spcBef>
                <a:spcPts val="400"/>
              </a:spcBef>
              <a:spcAft>
                <a:spcPts val="1200"/>
              </a:spcAft>
              <a:buFont typeface="+mj-lt"/>
              <a:buAutoNum type="arabicPeriod"/>
            </a:pPr>
            <a:r>
              <a:rPr lang="en-US" sz="2000" dirty="0"/>
              <a:t>The line spacing in the text box is not sufficient. There should be a minimum spacing of 1.15 pt. </a:t>
            </a:r>
          </a:p>
          <a:p>
            <a:pPr marL="457200" indent="-457200">
              <a:lnSpc>
                <a:spcPct val="114000"/>
              </a:lnSpc>
              <a:spcBef>
                <a:spcPts val="400"/>
              </a:spcBef>
              <a:spcAft>
                <a:spcPts val="1200"/>
              </a:spcAft>
              <a:buFont typeface="+mj-lt"/>
              <a:buAutoNum type="arabicPeriod"/>
            </a:pPr>
            <a:r>
              <a:rPr lang="en-US" sz="2000" dirty="0"/>
              <a:t>The “Exhibit 3” box and the table image have animation. To remove the animation, click on the small number that shows up next to the object (usually at the top left corner of the object) that is animated and hit the delete button.</a:t>
            </a:r>
          </a:p>
        </p:txBody>
      </p:sp>
      <p:sp>
        <p:nvSpPr>
          <p:cNvPr id="7" name="Title 7">
            <a:extLst>
              <a:ext uri="{FF2B5EF4-FFF2-40B4-BE49-F238E27FC236}">
                <a16:creationId xmlns:a16="http://schemas.microsoft.com/office/drawing/2014/main" id="{6531880D-1A8D-5B38-F9FA-AD5559FE56E3}"/>
              </a:ext>
            </a:extLst>
          </p:cNvPr>
          <p:cNvSpPr>
            <a:spLocks noGrp="1"/>
          </p:cNvSpPr>
          <p:nvPr>
            <p:ph type="title"/>
          </p:nvPr>
        </p:nvSpPr>
        <p:spPr>
          <a:xfrm>
            <a:off x="381000" y="305724"/>
            <a:ext cx="10972800" cy="950647"/>
          </a:xfrm>
        </p:spPr>
        <p:txBody>
          <a:bodyPr>
            <a:normAutofit fontScale="90000"/>
          </a:bodyPr>
          <a:lstStyle/>
          <a:p>
            <a:r>
              <a:rPr lang="en-US" sz="3600" spc="100" dirty="0">
                <a:latin typeface="Avenir Next LT Pro" panose="020B0504020202020204" pitchFamily="34" charset="77"/>
              </a:rPr>
              <a:t>Example</a:t>
            </a:r>
            <a:br>
              <a:rPr lang="en-US" sz="3700" spc="100" dirty="0"/>
            </a:br>
            <a:r>
              <a:rPr lang="en-US" sz="2900" b="0" spc="100" dirty="0">
                <a:latin typeface="Avenir Next LT Pro Light" panose="020B0304020202020204" pitchFamily="34" charset="77"/>
              </a:rPr>
              <a:t>Answers to the Accessible PowerPoint Exercise 2</a:t>
            </a:r>
            <a:endParaRPr lang="en-US" sz="2900" b="0" dirty="0">
              <a:latin typeface="Avenir Next LT Pro Light" panose="020B0304020202020204" pitchFamily="34" charset="77"/>
            </a:endParaRPr>
          </a:p>
        </p:txBody>
      </p:sp>
    </p:spTree>
    <p:extLst>
      <p:ext uri="{BB962C8B-B14F-4D97-AF65-F5344CB8AC3E}">
        <p14:creationId xmlns:p14="http://schemas.microsoft.com/office/powerpoint/2010/main" val="6322182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06B1D37-BE62-3B51-684D-A78EF0D50B47}"/>
              </a:ext>
            </a:extLst>
          </p:cNvPr>
          <p:cNvSpPr>
            <a:spLocks noGrp="1"/>
          </p:cNvSpPr>
          <p:nvPr>
            <p:ph type="body" sz="quarter" idx="10"/>
          </p:nvPr>
        </p:nvSpPr>
        <p:spPr>
          <a:xfrm>
            <a:off x="876300" y="1447799"/>
            <a:ext cx="8825262" cy="4495801"/>
          </a:xfrm>
        </p:spPr>
        <p:txBody>
          <a:bodyPr/>
          <a:lstStyle/>
          <a:p>
            <a:pPr marL="457200" indent="-457200">
              <a:lnSpc>
                <a:spcPct val="114000"/>
              </a:lnSpc>
              <a:spcBef>
                <a:spcPts val="400"/>
              </a:spcBef>
              <a:spcAft>
                <a:spcPts val="1200"/>
              </a:spcAft>
              <a:buFont typeface="+mj-lt"/>
              <a:buAutoNum type="arabicPeriod"/>
            </a:pPr>
            <a:r>
              <a:rPr lang="en-US" sz="2000" dirty="0"/>
              <a:t>Point 1:</a:t>
            </a:r>
          </a:p>
          <a:p>
            <a:pPr marL="457200" indent="-457200">
              <a:lnSpc>
                <a:spcPct val="114000"/>
              </a:lnSpc>
              <a:spcBef>
                <a:spcPts val="400"/>
              </a:spcBef>
              <a:spcAft>
                <a:spcPts val="1200"/>
              </a:spcAft>
              <a:buFont typeface="+mj-lt"/>
              <a:buAutoNum type="arabicPeriod"/>
            </a:pPr>
            <a:r>
              <a:rPr lang="en-US" sz="2000" dirty="0"/>
              <a:t>Point 2:</a:t>
            </a:r>
          </a:p>
          <a:p>
            <a:pPr marL="457200" indent="-457200">
              <a:lnSpc>
                <a:spcPct val="114000"/>
              </a:lnSpc>
              <a:spcBef>
                <a:spcPts val="400"/>
              </a:spcBef>
              <a:spcAft>
                <a:spcPts val="1200"/>
              </a:spcAft>
              <a:buFont typeface="+mj-lt"/>
              <a:buAutoNum type="arabicPeriod"/>
            </a:pPr>
            <a:r>
              <a:rPr lang="en-US" sz="2000" dirty="0"/>
              <a:t>Point 3:</a:t>
            </a:r>
          </a:p>
          <a:p>
            <a:pPr marL="457200" indent="-457200">
              <a:lnSpc>
                <a:spcPct val="114000"/>
              </a:lnSpc>
              <a:spcBef>
                <a:spcPts val="400"/>
              </a:spcBef>
              <a:spcAft>
                <a:spcPts val="1200"/>
              </a:spcAft>
              <a:buFont typeface="+mj-lt"/>
              <a:buAutoNum type="arabicPeriod"/>
            </a:pPr>
            <a:r>
              <a:rPr lang="en-US" sz="2000" dirty="0"/>
              <a:t>Point 4: </a:t>
            </a:r>
          </a:p>
          <a:p>
            <a:pPr marL="457200" indent="-457200">
              <a:lnSpc>
                <a:spcPct val="114000"/>
              </a:lnSpc>
              <a:spcBef>
                <a:spcPts val="400"/>
              </a:spcBef>
              <a:spcAft>
                <a:spcPts val="1200"/>
              </a:spcAft>
              <a:buFont typeface="+mj-lt"/>
              <a:buAutoNum type="arabicPeriod"/>
            </a:pPr>
            <a:r>
              <a:rPr lang="en-US" sz="2000" dirty="0"/>
              <a:t>Point 5:</a:t>
            </a:r>
          </a:p>
        </p:txBody>
      </p:sp>
      <p:sp>
        <p:nvSpPr>
          <p:cNvPr id="7" name="Title 7">
            <a:extLst>
              <a:ext uri="{FF2B5EF4-FFF2-40B4-BE49-F238E27FC236}">
                <a16:creationId xmlns:a16="http://schemas.microsoft.com/office/drawing/2014/main" id="{6531880D-1A8D-5B38-F9FA-AD5559FE56E3}"/>
              </a:ext>
            </a:extLst>
          </p:cNvPr>
          <p:cNvSpPr>
            <a:spLocks noGrp="1"/>
          </p:cNvSpPr>
          <p:nvPr>
            <p:ph type="title"/>
          </p:nvPr>
        </p:nvSpPr>
        <p:spPr>
          <a:xfrm>
            <a:off x="368300" y="268553"/>
            <a:ext cx="10972800" cy="950647"/>
          </a:xfrm>
        </p:spPr>
        <p:txBody>
          <a:bodyPr>
            <a:normAutofit/>
          </a:bodyPr>
          <a:lstStyle/>
          <a:p>
            <a:r>
              <a:rPr lang="en-US" sz="3200" spc="100" dirty="0"/>
              <a:t>Lessons learned about Accessible PowerPoints</a:t>
            </a:r>
            <a:endParaRPr lang="en-US" sz="3200" dirty="0"/>
          </a:p>
        </p:txBody>
      </p:sp>
    </p:spTree>
    <p:extLst>
      <p:ext uri="{BB962C8B-B14F-4D97-AF65-F5344CB8AC3E}">
        <p14:creationId xmlns:p14="http://schemas.microsoft.com/office/powerpoint/2010/main" val="38465247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06B1D37-BE62-3B51-684D-A78EF0D50B47}"/>
              </a:ext>
            </a:extLst>
          </p:cNvPr>
          <p:cNvSpPr>
            <a:spLocks noGrp="1"/>
          </p:cNvSpPr>
          <p:nvPr>
            <p:ph type="body" sz="quarter" idx="10"/>
          </p:nvPr>
        </p:nvSpPr>
        <p:spPr>
          <a:xfrm>
            <a:off x="692149" y="1390649"/>
            <a:ext cx="10325101" cy="4495801"/>
          </a:xfrm>
        </p:spPr>
        <p:txBody>
          <a:bodyPr/>
          <a:lstStyle/>
          <a:p>
            <a:pPr marL="457200" indent="-457200">
              <a:lnSpc>
                <a:spcPct val="114000"/>
              </a:lnSpc>
              <a:spcBef>
                <a:spcPts val="400"/>
              </a:spcBef>
              <a:spcAft>
                <a:spcPts val="600"/>
              </a:spcAft>
              <a:buFont typeface="+mj-lt"/>
              <a:buAutoNum type="arabicPeriod"/>
            </a:pPr>
            <a:r>
              <a:rPr lang="en-US" sz="2000" dirty="0"/>
              <a:t>Learning how to create accessible PowerPoints is important for employees at all levels, inclusive of leadership. We all give presentations.</a:t>
            </a:r>
          </a:p>
          <a:p>
            <a:pPr marL="457200" indent="-457200">
              <a:lnSpc>
                <a:spcPct val="114000"/>
              </a:lnSpc>
              <a:spcBef>
                <a:spcPts val="400"/>
              </a:spcBef>
              <a:spcAft>
                <a:spcPts val="600"/>
              </a:spcAft>
              <a:buFont typeface="+mj-lt"/>
              <a:buAutoNum type="arabicPeriod"/>
            </a:pPr>
            <a:r>
              <a:rPr lang="en-US" sz="2000" dirty="0">
                <a:solidFill>
                  <a:srgbClr val="3E3E3E"/>
                </a:solidFill>
              </a:rPr>
              <a:t>Creating accessible PowerPoints takes time, in part because it can be more challenging to make slides succinct and in plain language, as opposed to pasting in long sentences or paragraphs of information. Plan for time to review for accessibility.</a:t>
            </a:r>
          </a:p>
          <a:p>
            <a:pPr marL="457200" indent="-457200">
              <a:lnSpc>
                <a:spcPct val="114000"/>
              </a:lnSpc>
              <a:spcBef>
                <a:spcPts val="400"/>
              </a:spcBef>
              <a:spcAft>
                <a:spcPts val="600"/>
              </a:spcAft>
              <a:buFont typeface="+mj-lt"/>
              <a:buAutoNum type="arabicPeriod"/>
            </a:pPr>
            <a:r>
              <a:rPr lang="en-US" sz="2000" dirty="0">
                <a:solidFill>
                  <a:srgbClr val="3E3E3E"/>
                </a:solidFill>
              </a:rPr>
              <a:t>It is easy to forget to add a slide title, or to accidentally delete it. To check that all slides have titles that are readable by screen readers, click “View” on the top menu and then “Outline View”. Look on the left panel to see all slide titles.</a:t>
            </a:r>
          </a:p>
          <a:p>
            <a:pPr marL="457200" indent="-457200">
              <a:lnSpc>
                <a:spcPct val="114000"/>
              </a:lnSpc>
              <a:spcBef>
                <a:spcPts val="400"/>
              </a:spcBef>
              <a:spcAft>
                <a:spcPts val="600"/>
              </a:spcAft>
              <a:buFont typeface="+mj-lt"/>
              <a:buAutoNum type="arabicPeriod"/>
            </a:pPr>
            <a:r>
              <a:rPr lang="en-US" sz="2000" dirty="0">
                <a:solidFill>
                  <a:srgbClr val="3E3E3E"/>
                </a:solidFill>
              </a:rPr>
              <a:t>Accessibility for PowerPoints includes more than the design of the PowerPoint. It also includes the design of registration forms to view the PowerPoint (if for a webinar) and asking about any accommodations needed during the presentation.</a:t>
            </a:r>
          </a:p>
        </p:txBody>
      </p:sp>
      <p:sp>
        <p:nvSpPr>
          <p:cNvPr id="7" name="Title 7">
            <a:extLst>
              <a:ext uri="{FF2B5EF4-FFF2-40B4-BE49-F238E27FC236}">
                <a16:creationId xmlns:a16="http://schemas.microsoft.com/office/drawing/2014/main" id="{6531880D-1A8D-5B38-F9FA-AD5559FE56E3}"/>
              </a:ext>
            </a:extLst>
          </p:cNvPr>
          <p:cNvSpPr>
            <a:spLocks noGrp="1"/>
          </p:cNvSpPr>
          <p:nvPr>
            <p:ph type="title"/>
          </p:nvPr>
        </p:nvSpPr>
        <p:spPr>
          <a:xfrm>
            <a:off x="368300" y="268553"/>
            <a:ext cx="10972800" cy="950647"/>
          </a:xfrm>
        </p:spPr>
        <p:txBody>
          <a:bodyPr>
            <a:normAutofit fontScale="90000"/>
          </a:bodyPr>
          <a:lstStyle/>
          <a:p>
            <a:r>
              <a:rPr lang="en-US" sz="3600" spc="100" dirty="0">
                <a:latin typeface="Avenir Next LT Pro" panose="020B0504020202020204" pitchFamily="34" charset="77"/>
              </a:rPr>
              <a:t>Example</a:t>
            </a:r>
            <a:br>
              <a:rPr lang="en-US" sz="3700" spc="100" dirty="0"/>
            </a:br>
            <a:r>
              <a:rPr lang="en-US" sz="2900" b="0" spc="100" dirty="0">
                <a:latin typeface="Avenir Next LT Pro Light" panose="020B0304020202020204" pitchFamily="34" charset="77"/>
              </a:rPr>
              <a:t>Lessons learned about Accessible PowerPoints</a:t>
            </a:r>
            <a:endParaRPr lang="en-US" sz="2900" b="0" dirty="0">
              <a:latin typeface="Avenir Next LT Pro Light" panose="020B0304020202020204" pitchFamily="34" charset="77"/>
            </a:endParaRPr>
          </a:p>
        </p:txBody>
      </p:sp>
    </p:spTree>
    <p:extLst>
      <p:ext uri="{BB962C8B-B14F-4D97-AF65-F5344CB8AC3E}">
        <p14:creationId xmlns:p14="http://schemas.microsoft.com/office/powerpoint/2010/main" val="36680434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06B1D37-BE62-3B51-684D-A78EF0D50B47}"/>
              </a:ext>
            </a:extLst>
          </p:cNvPr>
          <p:cNvSpPr>
            <a:spLocks noGrp="1"/>
          </p:cNvSpPr>
          <p:nvPr>
            <p:ph type="body" sz="quarter" idx="10"/>
          </p:nvPr>
        </p:nvSpPr>
        <p:spPr>
          <a:xfrm>
            <a:off x="876299" y="1219200"/>
            <a:ext cx="10325101" cy="4914900"/>
          </a:xfrm>
        </p:spPr>
        <p:txBody>
          <a:bodyPr/>
          <a:lstStyle/>
          <a:p>
            <a:pPr marL="457200" indent="-457200">
              <a:lnSpc>
                <a:spcPct val="114000"/>
              </a:lnSpc>
              <a:spcBef>
                <a:spcPts val="400"/>
              </a:spcBef>
              <a:spcAft>
                <a:spcPts val="1200"/>
              </a:spcAft>
              <a:buFont typeface="+mj-lt"/>
              <a:buAutoNum type="arabicPeriod"/>
            </a:pPr>
            <a:r>
              <a:rPr lang="en-US" sz="2000" dirty="0"/>
              <a:t>Perkins School for the Blind. How to Create Accessible </a:t>
            </a:r>
            <a:r>
              <a:rPr lang="en-US" sz="2000" dirty="0" err="1"/>
              <a:t>Powerpoints</a:t>
            </a:r>
            <a:r>
              <a:rPr lang="en-US" sz="2000" dirty="0"/>
              <a:t>. Available at: </a:t>
            </a:r>
            <a:r>
              <a:rPr lang="en-US" sz="2000" dirty="0">
                <a:hlinkClick r:id="rId3"/>
              </a:rPr>
              <a:t>https://www.perkins.org/resource/how-create-accessible-powerpoints/</a:t>
            </a:r>
            <a:r>
              <a:rPr lang="en-US" sz="1400" dirty="0">
                <a:solidFill>
                  <a:srgbClr val="444444"/>
                </a:solidFill>
                <a:latin typeface="Courier New" panose="02070309020205020404" pitchFamily="49" charset="0"/>
              </a:rPr>
              <a:t> </a:t>
            </a:r>
          </a:p>
          <a:p>
            <a:pPr marL="457200" indent="-457200">
              <a:lnSpc>
                <a:spcPct val="114000"/>
              </a:lnSpc>
              <a:spcBef>
                <a:spcPts val="400"/>
              </a:spcBef>
              <a:spcAft>
                <a:spcPts val="1200"/>
              </a:spcAft>
              <a:buFont typeface="+mj-lt"/>
              <a:buAutoNum type="arabicPeriod"/>
            </a:pPr>
            <a:r>
              <a:rPr lang="en-US" sz="2000" dirty="0"/>
              <a:t>Microsoft. Make You PowerPoint Presentations Accessible to People With Disabilities. Available from</a:t>
            </a:r>
            <a:r>
              <a:rPr lang="en-US" sz="2000" dirty="0">
                <a:solidFill>
                  <a:srgbClr val="444444"/>
                </a:solidFill>
              </a:rPr>
              <a:t>: </a:t>
            </a:r>
            <a:r>
              <a:rPr lang="en-US" sz="2000" dirty="0">
                <a:solidFill>
                  <a:srgbClr val="444444"/>
                </a:solidFill>
                <a:hlinkClick r:id="rId4"/>
              </a:rPr>
              <a:t>https://support.microsoft.com/en-us/office/make-your-powerpoint-presentations-accessible-to-people-with-disabilities-6f7772b2-2f33-4bd2-8ca7-dae3b2b3ef25</a:t>
            </a:r>
            <a:r>
              <a:rPr lang="en-US" sz="2000" dirty="0">
                <a:solidFill>
                  <a:srgbClr val="444444"/>
                </a:solidFill>
              </a:rPr>
              <a:t> </a:t>
            </a:r>
          </a:p>
          <a:p>
            <a:pPr marL="457200" indent="-457200">
              <a:lnSpc>
                <a:spcPct val="114000"/>
              </a:lnSpc>
              <a:spcBef>
                <a:spcPts val="400"/>
              </a:spcBef>
              <a:spcAft>
                <a:spcPts val="1200"/>
              </a:spcAft>
              <a:buFont typeface="+mj-lt"/>
              <a:buAutoNum type="arabicPeriod"/>
            </a:pPr>
            <a:r>
              <a:rPr lang="en-US" sz="2000" dirty="0"/>
              <a:t>U.S. General Services Administration Section 508.gov. Create Accessible </a:t>
            </a:r>
            <a:r>
              <a:rPr lang="en-US" sz="2000" dirty="0" err="1"/>
              <a:t>Powerpoint</a:t>
            </a:r>
            <a:r>
              <a:rPr lang="en-US" sz="2000" dirty="0"/>
              <a:t> Presentations. Available from: </a:t>
            </a:r>
            <a:r>
              <a:rPr lang="en-US" sz="2000" dirty="0">
                <a:solidFill>
                  <a:srgbClr val="444444"/>
                </a:solidFill>
                <a:hlinkClick r:id="rId5"/>
              </a:rPr>
              <a:t>https://www.section508.gov/create/presentations/</a:t>
            </a:r>
            <a:r>
              <a:rPr lang="en-US" sz="2000" dirty="0">
                <a:solidFill>
                  <a:srgbClr val="444444"/>
                </a:solidFill>
              </a:rPr>
              <a:t> </a:t>
            </a:r>
            <a:r>
              <a:rPr lang="en-US" sz="2000" dirty="0">
                <a:solidFill>
                  <a:srgbClr val="3E3E3E"/>
                </a:solidFill>
              </a:rPr>
              <a:t> </a:t>
            </a:r>
          </a:p>
          <a:p>
            <a:pPr marL="457200" indent="-457200">
              <a:lnSpc>
                <a:spcPct val="114000"/>
              </a:lnSpc>
              <a:spcBef>
                <a:spcPts val="400"/>
              </a:spcBef>
              <a:spcAft>
                <a:spcPts val="1200"/>
              </a:spcAft>
              <a:buFont typeface="+mj-lt"/>
              <a:buAutoNum type="arabicPeriod"/>
            </a:pPr>
            <a:r>
              <a:rPr lang="en-US" sz="2000" dirty="0"/>
              <a:t>Harvard University. Create Accessible </a:t>
            </a:r>
            <a:r>
              <a:rPr lang="en-US" sz="2000" dirty="0" err="1"/>
              <a:t>Powerpoint</a:t>
            </a:r>
            <a:r>
              <a:rPr lang="en-US" sz="2000" dirty="0"/>
              <a:t> Presentations. Available at:</a:t>
            </a:r>
            <a:r>
              <a:rPr lang="en-US" sz="2000" dirty="0">
                <a:solidFill>
                  <a:srgbClr val="3E3E3E"/>
                </a:solidFill>
              </a:rPr>
              <a:t> </a:t>
            </a:r>
            <a:r>
              <a:rPr lang="en-US" sz="2000" dirty="0">
                <a:solidFill>
                  <a:srgbClr val="3E3E3E"/>
                </a:solidFill>
                <a:hlinkClick r:id="rId6"/>
              </a:rPr>
              <a:t>https://accessibility.huit.harvard.edu/microsoft-powerpoint</a:t>
            </a:r>
            <a:r>
              <a:rPr lang="en-US" sz="2000" dirty="0">
                <a:solidFill>
                  <a:srgbClr val="3E3E3E"/>
                </a:solidFill>
              </a:rPr>
              <a:t> </a:t>
            </a:r>
          </a:p>
        </p:txBody>
      </p:sp>
      <p:sp>
        <p:nvSpPr>
          <p:cNvPr id="7" name="Title 7">
            <a:extLst>
              <a:ext uri="{FF2B5EF4-FFF2-40B4-BE49-F238E27FC236}">
                <a16:creationId xmlns:a16="http://schemas.microsoft.com/office/drawing/2014/main" id="{6531880D-1A8D-5B38-F9FA-AD5559FE56E3}"/>
              </a:ext>
            </a:extLst>
          </p:cNvPr>
          <p:cNvSpPr>
            <a:spLocks noGrp="1"/>
          </p:cNvSpPr>
          <p:nvPr>
            <p:ph type="title"/>
          </p:nvPr>
        </p:nvSpPr>
        <p:spPr>
          <a:xfrm>
            <a:off x="368300" y="268553"/>
            <a:ext cx="10972800" cy="645847"/>
          </a:xfrm>
        </p:spPr>
        <p:txBody>
          <a:bodyPr>
            <a:normAutofit/>
          </a:bodyPr>
          <a:lstStyle/>
          <a:p>
            <a:r>
              <a:rPr lang="en-US" sz="3200" dirty="0">
                <a:solidFill>
                  <a:schemeClr val="tx2"/>
                </a:solidFill>
              </a:rPr>
              <a:t>Additional Resources for </a:t>
            </a:r>
            <a:r>
              <a:rPr lang="en-US" sz="3200" dirty="0"/>
              <a:t>Accessible </a:t>
            </a:r>
            <a:r>
              <a:rPr lang="en-US" sz="3200" dirty="0" err="1"/>
              <a:t>Powerpoints</a:t>
            </a:r>
            <a:endParaRPr lang="en-US" sz="2900" dirty="0"/>
          </a:p>
        </p:txBody>
      </p:sp>
    </p:spTree>
    <p:extLst>
      <p:ext uri="{BB962C8B-B14F-4D97-AF65-F5344CB8AC3E}">
        <p14:creationId xmlns:p14="http://schemas.microsoft.com/office/powerpoint/2010/main" val="15887858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06B1D37-BE62-3B51-684D-A78EF0D50B47}"/>
              </a:ext>
            </a:extLst>
          </p:cNvPr>
          <p:cNvSpPr>
            <a:spLocks noGrp="1"/>
          </p:cNvSpPr>
          <p:nvPr>
            <p:ph type="body" sz="quarter" idx="10"/>
          </p:nvPr>
        </p:nvSpPr>
        <p:spPr>
          <a:xfrm>
            <a:off x="381000" y="1157415"/>
            <a:ext cx="11430000" cy="1665514"/>
          </a:xfrm>
        </p:spPr>
        <p:txBody>
          <a:bodyPr/>
          <a:lstStyle/>
          <a:p>
            <a:pPr marL="342900" indent="-342900">
              <a:lnSpc>
                <a:spcPct val="110000"/>
              </a:lnSpc>
              <a:spcAft>
                <a:spcPts val="1400"/>
              </a:spcAft>
              <a:buClr>
                <a:schemeClr val="accent3"/>
              </a:buClr>
              <a:buFont typeface="Arial" panose="020B0604020202020204" pitchFamily="34" charset="0"/>
              <a:buChar char="•"/>
            </a:pPr>
            <a:r>
              <a:rPr lang="en-US" sz="2000" dirty="0">
                <a:solidFill>
                  <a:srgbClr val="002A44"/>
                </a:solidFill>
              </a:rPr>
              <a:t>July 9, 2024: Accessibility 101: How to Write Alt-Text and Map Participant Journeys. Available at: </a:t>
            </a:r>
            <a:r>
              <a:rPr lang="en-US" sz="2000" dirty="0">
                <a:solidFill>
                  <a:srgbClr val="002A44"/>
                </a:solidFill>
                <a:hlinkClick r:id="rId3"/>
              </a:rPr>
              <a:t>https://mrctcenter.org/?sfid=229&amp;_sf_s=accessibility%20101</a:t>
            </a:r>
            <a:r>
              <a:rPr lang="en-US" sz="2000" dirty="0">
                <a:solidFill>
                  <a:srgbClr val="002A44"/>
                </a:solidFill>
              </a:rPr>
              <a:t> </a:t>
            </a:r>
          </a:p>
          <a:p>
            <a:pPr marL="342900" indent="-342900">
              <a:lnSpc>
                <a:spcPct val="110000"/>
              </a:lnSpc>
              <a:spcAft>
                <a:spcPts val="1400"/>
              </a:spcAft>
              <a:buClr>
                <a:schemeClr val="accent3"/>
              </a:buClr>
              <a:buFont typeface="Arial" panose="020B0604020202020204" pitchFamily="34" charset="0"/>
              <a:buChar char="•"/>
            </a:pPr>
            <a:r>
              <a:rPr lang="en-US" sz="2000" dirty="0">
                <a:solidFill>
                  <a:srgbClr val="002A44"/>
                </a:solidFill>
                <a:latin typeface="Avenir Next LT Pro" panose="020B0504020202020204" pitchFamily="34" charset="77"/>
              </a:rPr>
              <a:t>October 22, 2024: Implementing Health Literacy Training in HRPPS and IRBs. Available at: TBD</a:t>
            </a:r>
          </a:p>
          <a:p>
            <a:r>
              <a:rPr lang="en-US" sz="2000" dirty="0">
                <a:solidFill>
                  <a:srgbClr val="002A44"/>
                </a:solidFill>
              </a:rPr>
              <a:t>Please note, t</a:t>
            </a:r>
            <a:r>
              <a:rPr lang="en-US" sz="2000" dirty="0">
                <a:solidFill>
                  <a:srgbClr val="002A44"/>
                </a:solidFill>
                <a:latin typeface="Avenir Next LT Pro" panose="020B0504020202020204" pitchFamily="34" charset="77"/>
              </a:rPr>
              <a:t>hese webinars have been conducted in collaboration with Research Ethics Action Collaborative for HRPPs (REACH) Project. For a list of additional REACH resources, please see: </a:t>
            </a:r>
            <a:r>
              <a:rPr lang="en-US" sz="2000" dirty="0">
                <a:solidFill>
                  <a:srgbClr val="002A44"/>
                </a:solidFill>
                <a:latin typeface="Avenir Next LT Pro" panose="020B0504020202020204" pitchFamily="34" charset="77"/>
                <a:hlinkClick r:id="rId4"/>
              </a:rPr>
              <a:t>https://mrctcenter.org/wp-content/uploads/2024/03/REACH-Resource-List-BB.pdf</a:t>
            </a:r>
            <a:r>
              <a:rPr lang="en-US" sz="2000" dirty="0">
                <a:solidFill>
                  <a:srgbClr val="002A44"/>
                </a:solidFill>
                <a:latin typeface="Avenir Next LT Pro" panose="020B0504020202020204" pitchFamily="34" charset="77"/>
              </a:rPr>
              <a:t> </a:t>
            </a:r>
          </a:p>
        </p:txBody>
      </p:sp>
      <p:sp>
        <p:nvSpPr>
          <p:cNvPr id="4" name="Title 3">
            <a:extLst>
              <a:ext uri="{FF2B5EF4-FFF2-40B4-BE49-F238E27FC236}">
                <a16:creationId xmlns:a16="http://schemas.microsoft.com/office/drawing/2014/main" id="{34CFDD54-BA9A-B9B8-D27D-4A18976B468A}"/>
              </a:ext>
            </a:extLst>
          </p:cNvPr>
          <p:cNvSpPr>
            <a:spLocks noGrp="1"/>
          </p:cNvSpPr>
          <p:nvPr>
            <p:ph type="title"/>
          </p:nvPr>
        </p:nvSpPr>
        <p:spPr/>
        <p:txBody>
          <a:bodyPr>
            <a:noAutofit/>
          </a:bodyPr>
          <a:lstStyle/>
          <a:p>
            <a:r>
              <a:rPr lang="en-US" sz="3200" spc="100" dirty="0">
                <a:latin typeface="Avenir Next LT Pro Demi" panose="020B0704020202020204" pitchFamily="34" charset="0"/>
                <a:ea typeface="ＭＳ Ｐゴシック" panose="020B0600070205080204" pitchFamily="34" charset="-128"/>
              </a:rPr>
              <a:t>Accessibility 101 Webinars</a:t>
            </a:r>
            <a:endParaRPr lang="en-US" sz="3200" spc="100" dirty="0">
              <a:latin typeface="Avenir Next LT Pro Demi" panose="020B0704020202020204" pitchFamily="34" charset="0"/>
            </a:endParaRPr>
          </a:p>
        </p:txBody>
      </p:sp>
      <p:pic>
        <p:nvPicPr>
          <p:cNvPr id="2" name="Picture 1" descr="A graphic that has REACH in large font over the full title: Research Ethics Action Collaborative for HRPPs. Then there are four logos: the MRCT center, Mass General Brigham, AAHRPP, and PRIM&amp;R.">
            <a:extLst>
              <a:ext uri="{FF2B5EF4-FFF2-40B4-BE49-F238E27FC236}">
                <a16:creationId xmlns:a16="http://schemas.microsoft.com/office/drawing/2014/main" id="{638EE530-7816-9572-4DF7-376D1EA29B2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361038" y="3781168"/>
            <a:ext cx="5857850" cy="2390003"/>
          </a:xfrm>
          <a:prstGeom prst="rect">
            <a:avLst/>
          </a:prstGeom>
          <a:ln w="38100">
            <a:solidFill>
              <a:schemeClr val="accent3"/>
            </a:solidFill>
          </a:ln>
        </p:spPr>
      </p:pic>
    </p:spTree>
    <p:extLst>
      <p:ext uri="{BB962C8B-B14F-4D97-AF65-F5344CB8AC3E}">
        <p14:creationId xmlns:p14="http://schemas.microsoft.com/office/powerpoint/2010/main" val="3162613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44C79DD-4E68-EEEB-C1D7-7411F2A6550F}"/>
              </a:ext>
            </a:extLst>
          </p:cNvPr>
          <p:cNvSpPr txBox="1">
            <a:spLocks/>
          </p:cNvSpPr>
          <p:nvPr/>
        </p:nvSpPr>
        <p:spPr>
          <a:xfrm>
            <a:off x="992727" y="4098546"/>
            <a:ext cx="4450586" cy="387542"/>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400" b="1" i="0" u="none" strike="noStrike" kern="1200" cap="none" spc="30" normalizeH="0" baseline="0" noProof="0" dirty="0">
                <a:ln>
                  <a:noFill/>
                </a:ln>
                <a:solidFill>
                  <a:srgbClr val="023C54"/>
                </a:solidFill>
                <a:effectLst/>
                <a:uLnTx/>
                <a:uFillTx/>
                <a:latin typeface="Avenir Next LT Pro Demi" panose="020B0504020202020204" pitchFamily="34" charset="77"/>
                <a:ea typeface="ＭＳ Ｐゴシック" panose="020B0600070205080204" pitchFamily="34" charset="-128"/>
                <a:cs typeface="+mn-cs"/>
              </a:rPr>
              <a:t>Learn more at </a:t>
            </a:r>
            <a:r>
              <a:rPr kumimoji="0" lang="en-US" sz="1400" b="1" i="0" u="none" strike="noStrike" kern="1200" cap="none" spc="30" normalizeH="0" baseline="0" noProof="0" dirty="0" err="1">
                <a:ln>
                  <a:noFill/>
                </a:ln>
                <a:solidFill>
                  <a:srgbClr val="023C54"/>
                </a:solidFill>
                <a:effectLst/>
                <a:uLnTx/>
                <a:uFillTx/>
                <a:latin typeface="Avenir Next LT Pro Demi" panose="020B0504020202020204" pitchFamily="34" charset="77"/>
                <a:ea typeface="ＭＳ Ｐゴシック" panose="020B0600070205080204" pitchFamily="34" charset="-128"/>
                <a:cs typeface="+mn-cs"/>
              </a:rPr>
              <a:t>www.mrctcenter.org</a:t>
            </a:r>
            <a:endParaRPr kumimoji="0" lang="en-US" sz="1400" b="1" i="0" u="none" strike="noStrike" kern="1200" cap="none" spc="30" normalizeH="0" baseline="0" noProof="0" dirty="0">
              <a:ln>
                <a:noFill/>
              </a:ln>
              <a:solidFill>
                <a:srgbClr val="023C54"/>
              </a:solidFill>
              <a:effectLst/>
              <a:uLnTx/>
              <a:uFillTx/>
              <a:latin typeface="Avenir Next LT Pro Demi" panose="020B0504020202020204" pitchFamily="34" charset="77"/>
              <a:ea typeface="ＭＳ Ｐゴシック" panose="020B0600070205080204" pitchFamily="34" charset="-128"/>
              <a:cs typeface="+mn-cs"/>
            </a:endParaRPr>
          </a:p>
        </p:txBody>
      </p:sp>
      <p:pic>
        <p:nvPicPr>
          <p:cNvPr id="8" name="Picture 8" descr="The MRCT Center Logo. A red shield with the letters MRCT carved out, next to the words “Multi-regional clinical trials. the mrct center of brigham and women’s hospital and harvard”">
            <a:extLst>
              <a:ext uri="{FF2B5EF4-FFF2-40B4-BE49-F238E27FC236}">
                <a16:creationId xmlns:a16="http://schemas.microsoft.com/office/drawing/2014/main" id="{7BD54106-7EF1-71EA-DFAB-523856BE3A83}"/>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7948246" y="2943809"/>
            <a:ext cx="4243753" cy="1968117"/>
          </a:xfrm>
          <a:prstGeom prst="rect">
            <a:avLst/>
          </a:prstGeom>
        </p:spPr>
      </p:pic>
      <p:sp>
        <p:nvSpPr>
          <p:cNvPr id="5" name="Rectangle 4">
            <a:extLst>
              <a:ext uri="{FF2B5EF4-FFF2-40B4-BE49-F238E27FC236}">
                <a16:creationId xmlns:a16="http://schemas.microsoft.com/office/drawing/2014/main" id="{950DD15C-C74C-635C-AEAD-0A810A9F4EE5}"/>
              </a:ext>
              <a:ext uri="{C183D7F6-B498-43B3-948B-1728B52AA6E4}">
                <adec:decorative xmlns:adec="http://schemas.microsoft.com/office/drawing/2017/decorative" val="1"/>
              </a:ext>
            </a:extLst>
          </p:cNvPr>
          <p:cNvSpPr/>
          <p:nvPr/>
        </p:nvSpPr>
        <p:spPr>
          <a:xfrm>
            <a:off x="-1" y="2345279"/>
            <a:ext cx="12192000" cy="109202"/>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 name="Title 6">
            <a:extLst>
              <a:ext uri="{FF2B5EF4-FFF2-40B4-BE49-F238E27FC236}">
                <a16:creationId xmlns:a16="http://schemas.microsoft.com/office/drawing/2014/main" id="{FB0BB327-8E07-3F72-FDCB-4E9AC055A25A}"/>
              </a:ext>
            </a:extLst>
          </p:cNvPr>
          <p:cNvSpPr>
            <a:spLocks noGrp="1"/>
          </p:cNvSpPr>
          <p:nvPr>
            <p:ph type="title" idx="4294967295"/>
          </p:nvPr>
        </p:nvSpPr>
        <p:spPr>
          <a:xfrm>
            <a:off x="876300" y="3510149"/>
            <a:ext cx="6096000" cy="496888"/>
          </a:xfrm>
        </p:spPr>
        <p:txBody>
          <a:bodyPr>
            <a:noAutofit/>
          </a:bodyPr>
          <a:lstStyle/>
          <a:p>
            <a:r>
              <a:rPr lang="en-US" sz="6000" dirty="0"/>
              <a:t>Thank You!</a:t>
            </a:r>
          </a:p>
        </p:txBody>
      </p:sp>
      <p:pic>
        <p:nvPicPr>
          <p:cNvPr id="3" name="Picture 2">
            <a:extLst>
              <a:ext uri="{FF2B5EF4-FFF2-40B4-BE49-F238E27FC236}">
                <a16:creationId xmlns:a16="http://schemas.microsoft.com/office/drawing/2014/main" id="{AA376253-6BFD-8DD0-D731-B9A734FDEA08}"/>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 y="0"/>
            <a:ext cx="12192000" cy="2345279"/>
          </a:xfrm>
          <a:prstGeom prst="rect">
            <a:avLst/>
          </a:prstGeom>
        </p:spPr>
      </p:pic>
    </p:spTree>
    <p:extLst>
      <p:ext uri="{BB962C8B-B14F-4D97-AF65-F5344CB8AC3E}">
        <p14:creationId xmlns:p14="http://schemas.microsoft.com/office/powerpoint/2010/main" val="17847985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F258FB1-64C5-DE0F-9AB6-3ED0FAE0F3DC}"/>
              </a:ext>
            </a:extLst>
          </p:cNvPr>
          <p:cNvSpPr>
            <a:spLocks noGrp="1"/>
          </p:cNvSpPr>
          <p:nvPr>
            <p:ph type="body" sz="quarter" idx="10"/>
          </p:nvPr>
        </p:nvSpPr>
        <p:spPr>
          <a:xfrm>
            <a:off x="760834" y="1199938"/>
            <a:ext cx="10580266" cy="4458123"/>
          </a:xfrm>
        </p:spPr>
        <p:txBody>
          <a:bodyPr/>
          <a:lstStyle/>
          <a:p>
            <a:pPr marL="0" indent="0">
              <a:buNone/>
            </a:pPr>
            <a:r>
              <a:rPr lang="en-US" sz="2000" dirty="0"/>
              <a:t>This module is the 6</a:t>
            </a:r>
            <a:r>
              <a:rPr lang="en-US" sz="2000" baseline="30000" dirty="0"/>
              <a:t>th</a:t>
            </a:r>
            <a:r>
              <a:rPr lang="en-US" sz="2000" dirty="0"/>
              <a:t> in the Accessibility 101 training series. These modules can be taken on an individual basis or used by moderators (with permission from, and acknowledgement of, the MRCT Center) for group training.</a:t>
            </a:r>
          </a:p>
          <a:p>
            <a:r>
              <a:rPr lang="en-US" sz="2000" dirty="0"/>
              <a:t> Accessibility 101 Training Module 1_Learning About Disability Inclusion </a:t>
            </a:r>
          </a:p>
          <a:p>
            <a:r>
              <a:rPr lang="en-US" sz="2000" dirty="0"/>
              <a:t>Accessibility 101 Training Module 2_Mapping the Participant Journey</a:t>
            </a:r>
          </a:p>
          <a:p>
            <a:r>
              <a:rPr lang="en-US" sz="2000" dirty="0"/>
              <a:t>Accessibility 101 Training Module 3_Creating Alt Text </a:t>
            </a:r>
          </a:p>
          <a:p>
            <a:r>
              <a:rPr lang="en-US" sz="2000" dirty="0"/>
              <a:t>Accessibility 101 Training Module 4_Assessing Color Contrast</a:t>
            </a:r>
          </a:p>
          <a:p>
            <a:r>
              <a:rPr lang="en-US" sz="2000" dirty="0"/>
              <a:t>Accessibility 101 Training Module 5_Using Plain Language</a:t>
            </a:r>
          </a:p>
          <a:p>
            <a:r>
              <a:rPr lang="en-US" sz="2000" b="1" dirty="0"/>
              <a:t>Accessibility 101 Training Module 6_Developing Accessible PowerPoints</a:t>
            </a:r>
          </a:p>
          <a:p>
            <a:pPr marL="0" indent="0">
              <a:buClr>
                <a:schemeClr val="accent4"/>
              </a:buClr>
              <a:buNone/>
            </a:pPr>
            <a:r>
              <a:rPr lang="en-US" sz="2000" dirty="0"/>
              <a:t>Website: TBD</a:t>
            </a:r>
          </a:p>
        </p:txBody>
      </p:sp>
      <p:sp>
        <p:nvSpPr>
          <p:cNvPr id="4" name="Title 3">
            <a:extLst>
              <a:ext uri="{FF2B5EF4-FFF2-40B4-BE49-F238E27FC236}">
                <a16:creationId xmlns:a16="http://schemas.microsoft.com/office/drawing/2014/main" id="{83B84E77-A591-C4DE-6259-C822A59FC374}"/>
              </a:ext>
            </a:extLst>
          </p:cNvPr>
          <p:cNvSpPr>
            <a:spLocks noGrp="1"/>
          </p:cNvSpPr>
          <p:nvPr>
            <p:ph type="title"/>
          </p:nvPr>
        </p:nvSpPr>
        <p:spPr/>
        <p:txBody>
          <a:bodyPr>
            <a:noAutofit/>
          </a:bodyPr>
          <a:lstStyle/>
          <a:p>
            <a:r>
              <a:rPr lang="en-US" dirty="0"/>
              <a:t>Accessibility 101 Training Modules</a:t>
            </a:r>
          </a:p>
        </p:txBody>
      </p:sp>
    </p:spTree>
    <p:extLst>
      <p:ext uri="{BB962C8B-B14F-4D97-AF65-F5344CB8AC3E}">
        <p14:creationId xmlns:p14="http://schemas.microsoft.com/office/powerpoint/2010/main" val="31527496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06B1D37-BE62-3B51-684D-A78EF0D50B47}"/>
              </a:ext>
            </a:extLst>
          </p:cNvPr>
          <p:cNvSpPr>
            <a:spLocks noGrp="1"/>
          </p:cNvSpPr>
          <p:nvPr>
            <p:ph type="body" sz="quarter" idx="10"/>
          </p:nvPr>
        </p:nvSpPr>
        <p:spPr>
          <a:xfrm>
            <a:off x="876300" y="1219201"/>
            <a:ext cx="6177644" cy="4724400"/>
          </a:xfrm>
        </p:spPr>
        <p:txBody>
          <a:bodyPr/>
          <a:lstStyle/>
          <a:p>
            <a:pPr>
              <a:lnSpc>
                <a:spcPct val="110000"/>
              </a:lnSpc>
              <a:spcAft>
                <a:spcPts val="1400"/>
              </a:spcAft>
            </a:pPr>
            <a:r>
              <a:rPr lang="en-US" sz="2000" dirty="0">
                <a:solidFill>
                  <a:srgbClr val="002A44"/>
                </a:solidFill>
                <a:latin typeface="Avenir Next LT Pro" panose="020B0504020202020204" pitchFamily="34" charset="77"/>
              </a:rPr>
              <a:t>Decisions are made at meetings and conferences that drive all aspects of clinical research. </a:t>
            </a:r>
          </a:p>
          <a:p>
            <a:pPr>
              <a:lnSpc>
                <a:spcPct val="110000"/>
              </a:lnSpc>
              <a:spcAft>
                <a:spcPts val="1400"/>
              </a:spcAft>
            </a:pPr>
            <a:r>
              <a:rPr lang="en-US" sz="2000" dirty="0">
                <a:solidFill>
                  <a:srgbClr val="002A44"/>
                </a:solidFill>
                <a:latin typeface="Avenir Next LT Pro" panose="020B0504020202020204" pitchFamily="34" charset="77"/>
              </a:rPr>
              <a:t>Close to 60% of meetings are now virtual. </a:t>
            </a:r>
          </a:p>
          <a:p>
            <a:pPr>
              <a:lnSpc>
                <a:spcPct val="110000"/>
              </a:lnSpc>
              <a:spcAft>
                <a:spcPts val="1400"/>
              </a:spcAft>
            </a:pPr>
            <a:r>
              <a:rPr lang="en-US" sz="2000" dirty="0">
                <a:solidFill>
                  <a:srgbClr val="002A44"/>
                </a:solidFill>
                <a:latin typeface="Avenir Next LT Pro" panose="020B0504020202020204" pitchFamily="34" charset="77"/>
              </a:rPr>
              <a:t>PowerPoint use is common at in-person meetings.  It is nearly ubiquitous at virtual meetings.</a:t>
            </a:r>
          </a:p>
          <a:p>
            <a:pPr>
              <a:lnSpc>
                <a:spcPct val="110000"/>
              </a:lnSpc>
              <a:spcAft>
                <a:spcPts val="1400"/>
              </a:spcAft>
            </a:pPr>
            <a:r>
              <a:rPr lang="en-US" sz="2000" dirty="0">
                <a:solidFill>
                  <a:srgbClr val="002A44"/>
                </a:solidFill>
                <a:latin typeface="Avenir Next LT Pro" panose="020B0504020202020204" pitchFamily="34" charset="77"/>
              </a:rPr>
              <a:t>People like to get a copy of the PowerPoint slides so they can review the information from the meeting.</a:t>
            </a:r>
          </a:p>
          <a:p>
            <a:pPr>
              <a:lnSpc>
                <a:spcPct val="110000"/>
              </a:lnSpc>
              <a:spcAft>
                <a:spcPts val="1400"/>
              </a:spcAft>
            </a:pPr>
            <a:r>
              <a:rPr lang="en-US" sz="2000" dirty="0">
                <a:solidFill>
                  <a:srgbClr val="002A44"/>
                </a:solidFill>
                <a:latin typeface="Avenir Next LT Pro" panose="020B0504020202020204" pitchFamily="34" charset="77"/>
              </a:rPr>
              <a:t>If people can’t access or fully review PowerPoints, they may lose opportunities to plan, conduct, participate in, and/or learn from clinical research.</a:t>
            </a:r>
          </a:p>
          <a:p>
            <a:pPr>
              <a:lnSpc>
                <a:spcPct val="110000"/>
              </a:lnSpc>
              <a:spcAft>
                <a:spcPts val="1400"/>
              </a:spcAft>
            </a:pPr>
            <a:r>
              <a:rPr lang="en-US" sz="1500" dirty="0">
                <a:solidFill>
                  <a:srgbClr val="002A44"/>
                </a:solidFill>
                <a:latin typeface="Avenir Next LT Pro" panose="020B0504020202020204" pitchFamily="34" charset="77"/>
              </a:rPr>
              <a:t>​​</a:t>
            </a:r>
          </a:p>
        </p:txBody>
      </p:sp>
      <p:sp>
        <p:nvSpPr>
          <p:cNvPr id="4" name="Title 3">
            <a:extLst>
              <a:ext uri="{FF2B5EF4-FFF2-40B4-BE49-F238E27FC236}">
                <a16:creationId xmlns:a16="http://schemas.microsoft.com/office/drawing/2014/main" id="{34CFDD54-BA9A-B9B8-D27D-4A18976B468A}"/>
              </a:ext>
            </a:extLst>
          </p:cNvPr>
          <p:cNvSpPr>
            <a:spLocks noGrp="1"/>
          </p:cNvSpPr>
          <p:nvPr>
            <p:ph type="title"/>
          </p:nvPr>
        </p:nvSpPr>
        <p:spPr/>
        <p:txBody>
          <a:bodyPr>
            <a:noAutofit/>
          </a:bodyPr>
          <a:lstStyle/>
          <a:p>
            <a:r>
              <a:rPr lang="en-US" sz="3200" spc="100" dirty="0"/>
              <a:t>Accessible PowerPoints: background</a:t>
            </a:r>
          </a:p>
        </p:txBody>
      </p:sp>
      <p:pic>
        <p:nvPicPr>
          <p:cNvPr id="6" name="Picture 5" descr="A person standing next to a person at a desk and pointing at a bar graph on a screen. &#10;">
            <a:extLst>
              <a:ext uri="{FF2B5EF4-FFF2-40B4-BE49-F238E27FC236}">
                <a16:creationId xmlns:a16="http://schemas.microsoft.com/office/drawing/2014/main" id="{582927D1-3D81-A0D9-2A19-584343DA3FC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76027" y="2187209"/>
            <a:ext cx="3725373" cy="2483582"/>
          </a:xfrm>
          <a:prstGeom prst="rect">
            <a:avLst/>
          </a:prstGeom>
        </p:spPr>
      </p:pic>
    </p:spTree>
    <p:extLst>
      <p:ext uri="{BB962C8B-B14F-4D97-AF65-F5344CB8AC3E}">
        <p14:creationId xmlns:p14="http://schemas.microsoft.com/office/powerpoint/2010/main" val="28112048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7">
            <a:extLst>
              <a:ext uri="{FF2B5EF4-FFF2-40B4-BE49-F238E27FC236}">
                <a16:creationId xmlns:a16="http://schemas.microsoft.com/office/drawing/2014/main" id="{D8ECB360-E077-B043-96FD-EF1715C943A2}"/>
              </a:ext>
              <a:ext uri="{C183D7F6-B498-43B3-948B-1728B52AA6E4}">
                <adec:decorative xmlns:adec="http://schemas.microsoft.com/office/drawing/2017/decorative" val="1"/>
              </a:ext>
            </a:extLst>
          </p:cNvPr>
          <p:cNvSpPr/>
          <p:nvPr/>
        </p:nvSpPr>
        <p:spPr>
          <a:xfrm>
            <a:off x="850900" y="1447800"/>
            <a:ext cx="10350500" cy="4495800"/>
          </a:xfrm>
          <a:prstGeom prst="roundRect">
            <a:avLst>
              <a:gd name="adj" fmla="val 862"/>
            </a:avLst>
          </a:prstGeom>
          <a:solidFill>
            <a:srgbClr val="EEF2F4">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5">
            <a:extLst>
              <a:ext uri="{FF2B5EF4-FFF2-40B4-BE49-F238E27FC236}">
                <a16:creationId xmlns:a16="http://schemas.microsoft.com/office/drawing/2014/main" id="{31B6313C-838C-28E1-31E9-6E3D4F6B996F}"/>
              </a:ext>
            </a:extLst>
          </p:cNvPr>
          <p:cNvSpPr>
            <a:spLocks noGrp="1"/>
          </p:cNvSpPr>
          <p:nvPr>
            <p:ph type="body" sz="quarter" idx="10"/>
          </p:nvPr>
        </p:nvSpPr>
        <p:spPr>
          <a:xfrm>
            <a:off x="679450" y="1447800"/>
            <a:ext cx="10350500" cy="4507669"/>
          </a:xfrm>
        </p:spPr>
        <p:txBody>
          <a:bodyPr/>
          <a:lstStyle/>
          <a:p>
            <a:pPr>
              <a:spcBef>
                <a:spcPts val="0"/>
              </a:spcBef>
              <a:spcAft>
                <a:spcPts val="600"/>
              </a:spcAft>
            </a:pPr>
            <a:r>
              <a:rPr lang="en-US" sz="2000" b="1" dirty="0">
                <a:solidFill>
                  <a:srgbClr val="06374F"/>
                </a:solidFill>
              </a:rPr>
              <a:t>10 Steps for PowerPoint Accessibility</a:t>
            </a:r>
            <a:r>
              <a:rPr lang="en-US" sz="2000" dirty="0">
                <a:solidFill>
                  <a:srgbClr val="06374F"/>
                </a:solidFill>
              </a:rPr>
              <a:t>:</a:t>
            </a:r>
          </a:p>
          <a:p>
            <a:pPr marL="914400" lvl="1" indent="-457200">
              <a:lnSpc>
                <a:spcPct val="110000"/>
              </a:lnSpc>
              <a:spcBef>
                <a:spcPts val="0"/>
              </a:spcBef>
              <a:spcAft>
                <a:spcPts val="600"/>
              </a:spcAft>
              <a:buFont typeface="+mj-lt"/>
              <a:buAutoNum type="arabicPeriod"/>
            </a:pPr>
            <a:r>
              <a:rPr lang="en-US" sz="2000" dirty="0">
                <a:solidFill>
                  <a:srgbClr val="06374F"/>
                </a:solidFill>
              </a:rPr>
              <a:t>Define the intended purpose for the PowerPoint</a:t>
            </a:r>
          </a:p>
          <a:p>
            <a:pPr marL="914400" lvl="1" indent="-457200">
              <a:lnSpc>
                <a:spcPct val="110000"/>
              </a:lnSpc>
              <a:spcBef>
                <a:spcPts val="0"/>
              </a:spcBef>
              <a:spcAft>
                <a:spcPts val="600"/>
              </a:spcAft>
              <a:buFont typeface="+mj-lt"/>
              <a:buAutoNum type="arabicPeriod"/>
            </a:pPr>
            <a:r>
              <a:rPr lang="en-US" sz="2000" dirty="0">
                <a:solidFill>
                  <a:srgbClr val="06374F"/>
                </a:solidFill>
              </a:rPr>
              <a:t>Define the intended audience for the PowerPoint</a:t>
            </a:r>
          </a:p>
          <a:p>
            <a:pPr marL="914400" lvl="1" indent="-457200">
              <a:lnSpc>
                <a:spcPct val="110000"/>
              </a:lnSpc>
              <a:spcBef>
                <a:spcPts val="0"/>
              </a:spcBef>
              <a:spcAft>
                <a:spcPts val="600"/>
              </a:spcAft>
              <a:buFont typeface="+mj-lt"/>
              <a:buAutoNum type="arabicPeriod"/>
            </a:pPr>
            <a:r>
              <a:rPr lang="en-US" sz="2000" dirty="0">
                <a:solidFill>
                  <a:srgbClr val="06374F"/>
                </a:solidFill>
              </a:rPr>
              <a:t>Design for mental processing</a:t>
            </a:r>
          </a:p>
          <a:p>
            <a:pPr marL="914400" lvl="1" indent="-457200">
              <a:lnSpc>
                <a:spcPct val="110000"/>
              </a:lnSpc>
              <a:spcBef>
                <a:spcPts val="0"/>
              </a:spcBef>
              <a:spcAft>
                <a:spcPts val="600"/>
              </a:spcAft>
              <a:buFont typeface="+mj-lt"/>
              <a:buAutoNum type="arabicPeriod"/>
            </a:pPr>
            <a:r>
              <a:rPr lang="en-US" sz="2000" dirty="0">
                <a:solidFill>
                  <a:srgbClr val="06374F"/>
                </a:solidFill>
              </a:rPr>
              <a:t>Design with appropriate language </a:t>
            </a:r>
          </a:p>
          <a:p>
            <a:pPr marL="914400" lvl="1" indent="-457200">
              <a:lnSpc>
                <a:spcPct val="110000"/>
              </a:lnSpc>
              <a:spcBef>
                <a:spcPts val="0"/>
              </a:spcBef>
              <a:spcAft>
                <a:spcPts val="600"/>
              </a:spcAft>
              <a:buFont typeface="+mj-lt"/>
              <a:buAutoNum type="arabicPeriod"/>
            </a:pPr>
            <a:r>
              <a:rPr lang="en-US" sz="2000" dirty="0">
                <a:solidFill>
                  <a:srgbClr val="06374F"/>
                </a:solidFill>
              </a:rPr>
              <a:t>Design for readability </a:t>
            </a:r>
          </a:p>
          <a:p>
            <a:pPr marL="914400" lvl="1" indent="-457200">
              <a:lnSpc>
                <a:spcPct val="110000"/>
              </a:lnSpc>
              <a:spcBef>
                <a:spcPts val="0"/>
              </a:spcBef>
              <a:spcAft>
                <a:spcPts val="600"/>
              </a:spcAft>
              <a:buFont typeface="+mj-lt"/>
              <a:buAutoNum type="arabicPeriod"/>
            </a:pPr>
            <a:r>
              <a:rPr lang="en-US" sz="2000" dirty="0">
                <a:solidFill>
                  <a:srgbClr val="06374F"/>
                </a:solidFill>
              </a:rPr>
              <a:t>Design for supportive sensory processing</a:t>
            </a:r>
          </a:p>
          <a:p>
            <a:pPr marL="914400" lvl="1" indent="-457200">
              <a:lnSpc>
                <a:spcPct val="110000"/>
              </a:lnSpc>
              <a:spcBef>
                <a:spcPts val="0"/>
              </a:spcBef>
              <a:spcAft>
                <a:spcPts val="600"/>
              </a:spcAft>
              <a:buFont typeface="+mj-lt"/>
              <a:buAutoNum type="arabicPeriod"/>
            </a:pPr>
            <a:r>
              <a:rPr lang="en-US" sz="2000" dirty="0">
                <a:solidFill>
                  <a:srgbClr val="06374F"/>
                </a:solidFill>
              </a:rPr>
              <a:t>Use Alt Text</a:t>
            </a:r>
          </a:p>
          <a:p>
            <a:pPr marL="914400" lvl="1" indent="-457200">
              <a:lnSpc>
                <a:spcPct val="110000"/>
              </a:lnSpc>
              <a:spcBef>
                <a:spcPts val="0"/>
              </a:spcBef>
              <a:spcAft>
                <a:spcPts val="600"/>
              </a:spcAft>
              <a:buFont typeface="+mj-lt"/>
              <a:buAutoNum type="arabicPeriod"/>
            </a:pPr>
            <a:r>
              <a:rPr lang="en-US" sz="2000" dirty="0">
                <a:solidFill>
                  <a:srgbClr val="06374F"/>
                </a:solidFill>
              </a:rPr>
              <a:t>Assess  color contrast</a:t>
            </a:r>
          </a:p>
          <a:p>
            <a:pPr marL="914400" lvl="1" indent="-457200">
              <a:lnSpc>
                <a:spcPct val="110000"/>
              </a:lnSpc>
              <a:spcBef>
                <a:spcPts val="0"/>
              </a:spcBef>
              <a:spcAft>
                <a:spcPts val="600"/>
              </a:spcAft>
              <a:buFont typeface="+mj-lt"/>
              <a:buAutoNum type="arabicPeriod"/>
            </a:pPr>
            <a:r>
              <a:rPr lang="en-US" sz="2000" dirty="0">
                <a:solidFill>
                  <a:srgbClr val="06374F"/>
                </a:solidFill>
              </a:rPr>
              <a:t>Check accessibility</a:t>
            </a:r>
          </a:p>
          <a:p>
            <a:pPr marL="914400" lvl="1" indent="-457200">
              <a:lnSpc>
                <a:spcPct val="110000"/>
              </a:lnSpc>
              <a:spcBef>
                <a:spcPts val="0"/>
              </a:spcBef>
              <a:spcAft>
                <a:spcPts val="600"/>
              </a:spcAft>
              <a:buFont typeface="+mj-lt"/>
              <a:buAutoNum type="arabicPeriod"/>
            </a:pPr>
            <a:r>
              <a:rPr lang="en-US" sz="2000" dirty="0">
                <a:solidFill>
                  <a:srgbClr val="06374F"/>
                </a:solidFill>
              </a:rPr>
              <a:t>Plan for PowerPoint viewing and supplementary materials</a:t>
            </a:r>
          </a:p>
          <a:p>
            <a:pPr>
              <a:spcAft>
                <a:spcPts val="600"/>
              </a:spcAft>
            </a:pPr>
            <a:endParaRPr lang="en-US" dirty="0"/>
          </a:p>
        </p:txBody>
      </p:sp>
      <p:sp>
        <p:nvSpPr>
          <p:cNvPr id="4" name="Title 3">
            <a:extLst>
              <a:ext uri="{FF2B5EF4-FFF2-40B4-BE49-F238E27FC236}">
                <a16:creationId xmlns:a16="http://schemas.microsoft.com/office/drawing/2014/main" id="{34CFDD54-BA9A-B9B8-D27D-4A18976B468A}"/>
              </a:ext>
            </a:extLst>
          </p:cNvPr>
          <p:cNvSpPr>
            <a:spLocks noGrp="1"/>
          </p:cNvSpPr>
          <p:nvPr>
            <p:ph type="title"/>
          </p:nvPr>
        </p:nvSpPr>
        <p:spPr/>
        <p:txBody>
          <a:bodyPr>
            <a:noAutofit/>
          </a:bodyPr>
          <a:lstStyle/>
          <a:p>
            <a:r>
              <a:rPr lang="en-US" sz="3200" spc="100" dirty="0"/>
              <a:t>Accessible PowerPoints: Summary of the 10 Steps</a:t>
            </a:r>
          </a:p>
        </p:txBody>
      </p:sp>
    </p:spTree>
    <p:extLst>
      <p:ext uri="{BB962C8B-B14F-4D97-AF65-F5344CB8AC3E}">
        <p14:creationId xmlns:p14="http://schemas.microsoft.com/office/powerpoint/2010/main" val="42270562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F258FB1-64C5-DE0F-9AB6-3ED0FAE0F3DC}"/>
              </a:ext>
            </a:extLst>
          </p:cNvPr>
          <p:cNvSpPr>
            <a:spLocks noGrp="1"/>
          </p:cNvSpPr>
          <p:nvPr>
            <p:ph type="body" sz="quarter" idx="10"/>
          </p:nvPr>
        </p:nvSpPr>
        <p:spPr>
          <a:xfrm>
            <a:off x="876300" y="1485477"/>
            <a:ext cx="10232571" cy="4458123"/>
          </a:xfrm>
        </p:spPr>
        <p:txBody>
          <a:bodyPr/>
          <a:lstStyle/>
          <a:p>
            <a:r>
              <a:rPr lang="en-US" sz="2000" dirty="0"/>
              <a:t>PowerPoint has many uses, in meetings, and elsewhere. Such as:</a:t>
            </a:r>
          </a:p>
          <a:p>
            <a:pPr marL="869950" indent="-254000">
              <a:buClr>
                <a:schemeClr val="accent4"/>
              </a:buClr>
              <a:buFont typeface="Arial" panose="020B0604020202020204" pitchFamily="34" charset="0"/>
              <a:buChar char="•"/>
            </a:pPr>
            <a:r>
              <a:rPr lang="en-US" sz="2000" dirty="0"/>
              <a:t>A memory aid for people presenting to an audience. </a:t>
            </a:r>
          </a:p>
          <a:p>
            <a:pPr marL="869950" indent="-254000">
              <a:buClr>
                <a:schemeClr val="accent4"/>
              </a:buClr>
              <a:buFont typeface="Arial" panose="020B0604020202020204" pitchFamily="34" charset="0"/>
              <a:buChar char="•"/>
            </a:pPr>
            <a:r>
              <a:rPr lang="en-US" sz="2000" dirty="0"/>
              <a:t>A summary of the key points of an in-person or virtual presentation.</a:t>
            </a:r>
          </a:p>
          <a:p>
            <a:pPr marL="869950" indent="-254000">
              <a:buClr>
                <a:schemeClr val="accent4"/>
              </a:buClr>
              <a:buFont typeface="Arial" panose="020B0604020202020204" pitchFamily="34" charset="0"/>
              <a:buChar char="•"/>
            </a:pPr>
            <a:r>
              <a:rPr lang="en-US" sz="2000" dirty="0"/>
              <a:t>An on-demand training or educational tool. In some cases, this may involve embedding a video or recording in the PowerPoint. </a:t>
            </a:r>
          </a:p>
          <a:p>
            <a:pPr marL="869950" indent="-254000">
              <a:buClr>
                <a:schemeClr val="accent4"/>
              </a:buClr>
              <a:buFont typeface="Arial" panose="020B0604020202020204" pitchFamily="34" charset="0"/>
              <a:buChar char="•"/>
            </a:pPr>
            <a:r>
              <a:rPr lang="en-US" sz="2000" dirty="0"/>
              <a:t>A tool to create infographics, informational handouts, instructions, or surveys.</a:t>
            </a:r>
          </a:p>
          <a:p>
            <a:pPr marL="869950" indent="-254000">
              <a:buClr>
                <a:schemeClr val="accent4"/>
              </a:buClr>
              <a:buFont typeface="Arial" panose="020B0604020202020204" pitchFamily="34" charset="0"/>
              <a:buChar char="•"/>
            </a:pPr>
            <a:r>
              <a:rPr lang="en-US" sz="2000" dirty="0"/>
              <a:t>A slideshow, such as a photo album that is shown at the front of a room.</a:t>
            </a:r>
          </a:p>
          <a:p>
            <a:r>
              <a:rPr lang="en-US" sz="2000" dirty="0"/>
              <a:t>Give careful thought to PowerPoint purpose. Gather other PowerPoint examples that have been used for this purpose to see how they are structured.</a:t>
            </a:r>
          </a:p>
        </p:txBody>
      </p:sp>
      <p:sp>
        <p:nvSpPr>
          <p:cNvPr id="4" name="Title 3">
            <a:extLst>
              <a:ext uri="{FF2B5EF4-FFF2-40B4-BE49-F238E27FC236}">
                <a16:creationId xmlns:a16="http://schemas.microsoft.com/office/drawing/2014/main" id="{83B84E77-A591-C4DE-6259-C822A59FC374}"/>
              </a:ext>
            </a:extLst>
          </p:cNvPr>
          <p:cNvSpPr>
            <a:spLocks noGrp="1"/>
          </p:cNvSpPr>
          <p:nvPr>
            <p:ph type="title"/>
          </p:nvPr>
        </p:nvSpPr>
        <p:spPr>
          <a:xfrm>
            <a:off x="381000" y="310896"/>
            <a:ext cx="10972800" cy="908304"/>
          </a:xfrm>
        </p:spPr>
        <p:txBody>
          <a:bodyPr>
            <a:noAutofit/>
          </a:bodyPr>
          <a:lstStyle/>
          <a:p>
            <a:pPr>
              <a:lnSpc>
                <a:spcPct val="100000"/>
              </a:lnSpc>
            </a:pPr>
            <a:r>
              <a:rPr lang="en-US" sz="3200" spc="100" dirty="0"/>
              <a:t>Accessible PowerPoints How-to </a:t>
            </a:r>
            <a:br>
              <a:rPr lang="en-US" spc="100" dirty="0"/>
            </a:br>
            <a:r>
              <a:rPr lang="en-US" sz="2600" b="0" spc="100" dirty="0">
                <a:latin typeface="Avenir Next LT Pro" panose="020B0504020202020204" pitchFamily="34" charset="77"/>
              </a:rPr>
              <a:t>Step 1: Define the intended purpose for the PowerPoint</a:t>
            </a:r>
          </a:p>
        </p:txBody>
      </p:sp>
    </p:spTree>
    <p:extLst>
      <p:ext uri="{BB962C8B-B14F-4D97-AF65-F5344CB8AC3E}">
        <p14:creationId xmlns:p14="http://schemas.microsoft.com/office/powerpoint/2010/main" val="12836474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06B1D37-BE62-3B51-684D-A78EF0D50B47}"/>
              </a:ext>
            </a:extLst>
          </p:cNvPr>
          <p:cNvSpPr>
            <a:spLocks noGrp="1"/>
          </p:cNvSpPr>
          <p:nvPr>
            <p:ph type="body" sz="quarter" idx="10"/>
          </p:nvPr>
        </p:nvSpPr>
        <p:spPr>
          <a:xfrm>
            <a:off x="876298" y="1448291"/>
            <a:ext cx="6292597" cy="4495309"/>
          </a:xfrm>
        </p:spPr>
        <p:txBody>
          <a:bodyPr/>
          <a:lstStyle/>
          <a:p>
            <a:pPr>
              <a:lnSpc>
                <a:spcPct val="110000"/>
              </a:lnSpc>
              <a:spcAft>
                <a:spcPts val="1400"/>
              </a:spcAft>
            </a:pPr>
            <a:r>
              <a:rPr lang="en-US" sz="2000" b="1" dirty="0">
                <a:solidFill>
                  <a:srgbClr val="002A44"/>
                </a:solidFill>
                <a:latin typeface="Avenir Next LT Pro Demi" panose="020B0504020202020204" pitchFamily="34" charset="77"/>
              </a:rPr>
              <a:t>What is the expected audience size? </a:t>
            </a:r>
            <a:br>
              <a:rPr lang="en-US" sz="2000" b="1" dirty="0">
                <a:solidFill>
                  <a:srgbClr val="002A44"/>
                </a:solidFill>
                <a:latin typeface="Avenir Next LT Pro Demi" panose="020B0504020202020204" pitchFamily="34" charset="77"/>
              </a:rPr>
            </a:br>
            <a:r>
              <a:rPr lang="en-US" sz="2000" dirty="0">
                <a:solidFill>
                  <a:srgbClr val="002A44"/>
                </a:solidFill>
                <a:latin typeface="Avenir Next LT Pro" panose="020B0504020202020204" pitchFamily="34" charset="77"/>
              </a:rPr>
              <a:t>(Hint: Some meeting and training formats do not work well with large audiences. Plan your PowerPoint accordingly). </a:t>
            </a:r>
          </a:p>
          <a:p>
            <a:pPr>
              <a:lnSpc>
                <a:spcPct val="110000"/>
              </a:lnSpc>
              <a:spcAft>
                <a:spcPts val="1400"/>
              </a:spcAft>
            </a:pPr>
            <a:r>
              <a:rPr lang="en-US" sz="2000" b="1" dirty="0">
                <a:solidFill>
                  <a:srgbClr val="002A44"/>
                </a:solidFill>
                <a:latin typeface="Avenir Next LT Pro Demi" panose="020B0504020202020204" pitchFamily="34" charset="77"/>
              </a:rPr>
              <a:t>Will the audience include people with disabilities? </a:t>
            </a:r>
            <a:r>
              <a:rPr lang="en-US" sz="2000" dirty="0">
                <a:solidFill>
                  <a:srgbClr val="002A44"/>
                </a:solidFill>
                <a:latin typeface="Avenir Next LT Pro" panose="020B0504020202020204" pitchFamily="34" charset="77"/>
              </a:rPr>
              <a:t>(Hint: Always).</a:t>
            </a:r>
          </a:p>
          <a:p>
            <a:pPr>
              <a:lnSpc>
                <a:spcPct val="110000"/>
              </a:lnSpc>
              <a:spcAft>
                <a:spcPts val="1400"/>
              </a:spcAft>
            </a:pPr>
            <a:r>
              <a:rPr lang="en-US" sz="2000" b="1" dirty="0">
                <a:solidFill>
                  <a:srgbClr val="002A44"/>
                </a:solidFill>
                <a:latin typeface="Avenir Next LT Pro Demi" panose="020B0504020202020204" pitchFamily="34" charset="77"/>
              </a:rPr>
              <a:t>What accommodations have been requested?  </a:t>
            </a:r>
            <a:r>
              <a:rPr lang="en-US" sz="2000" dirty="0">
                <a:solidFill>
                  <a:srgbClr val="002A44"/>
                </a:solidFill>
                <a:latin typeface="Avenir Next LT Pro" panose="020B0504020202020204" pitchFamily="34" charset="77"/>
              </a:rPr>
              <a:t>(Hint: Did you ask?)</a:t>
            </a:r>
          </a:p>
          <a:p>
            <a:r>
              <a:rPr lang="en-US" sz="2000" b="1" dirty="0">
                <a:solidFill>
                  <a:srgbClr val="002A44"/>
                </a:solidFill>
                <a:latin typeface="Avenir Next LT Pro Demi" panose="020B0504020202020204" pitchFamily="34" charset="77"/>
              </a:rPr>
              <a:t>Will the audience include non-English speakers? </a:t>
            </a:r>
            <a:r>
              <a:rPr lang="en-US" sz="2000" dirty="0">
                <a:solidFill>
                  <a:srgbClr val="002A44"/>
                </a:solidFill>
                <a:latin typeface="Avenir Next LT Pro" panose="020B0504020202020204" pitchFamily="34" charset="77"/>
              </a:rPr>
              <a:t>(Hint: If the text on the PowerPoint will be translated, makes languages than in English</a:t>
            </a:r>
            <a:r>
              <a:rPr lang="en-US" sz="2000" dirty="0">
                <a:solidFill>
                  <a:srgbClr val="002A44"/>
                </a:solidFill>
              </a:rPr>
              <a:t>). sure to leave enough space. Text strings can be longer in other </a:t>
            </a:r>
            <a:endParaRPr lang="en-US" sz="2000" dirty="0">
              <a:solidFill>
                <a:srgbClr val="002A44"/>
              </a:solidFill>
              <a:latin typeface="Avenir Next LT Pro" panose="020B0504020202020204" pitchFamily="34" charset="77"/>
            </a:endParaRPr>
          </a:p>
          <a:p>
            <a:pPr>
              <a:lnSpc>
                <a:spcPct val="110000"/>
              </a:lnSpc>
              <a:spcAft>
                <a:spcPts val="1400"/>
              </a:spcAft>
            </a:pPr>
            <a:r>
              <a:rPr lang="en-US" sz="1500" dirty="0">
                <a:solidFill>
                  <a:srgbClr val="002A44"/>
                </a:solidFill>
                <a:latin typeface="Avenir Next LT Pro" panose="020B0504020202020204" pitchFamily="34" charset="77"/>
              </a:rPr>
              <a:t>​​</a:t>
            </a:r>
          </a:p>
        </p:txBody>
      </p:sp>
      <p:sp>
        <p:nvSpPr>
          <p:cNvPr id="4" name="Title 3">
            <a:extLst>
              <a:ext uri="{FF2B5EF4-FFF2-40B4-BE49-F238E27FC236}">
                <a16:creationId xmlns:a16="http://schemas.microsoft.com/office/drawing/2014/main" id="{34CFDD54-BA9A-B9B8-D27D-4A18976B468A}"/>
              </a:ext>
            </a:extLst>
          </p:cNvPr>
          <p:cNvSpPr>
            <a:spLocks noGrp="1"/>
          </p:cNvSpPr>
          <p:nvPr>
            <p:ph type="title"/>
          </p:nvPr>
        </p:nvSpPr>
        <p:spPr>
          <a:xfrm>
            <a:off x="368300" y="268554"/>
            <a:ext cx="10972800" cy="950646"/>
          </a:xfrm>
        </p:spPr>
        <p:txBody>
          <a:bodyPr>
            <a:noAutofit/>
          </a:bodyPr>
          <a:lstStyle/>
          <a:p>
            <a:r>
              <a:rPr lang="en-US" sz="3200" spc="100" dirty="0"/>
              <a:t>Accessible PowerPoints How-to</a:t>
            </a:r>
            <a:br>
              <a:rPr lang="en-US" spc="100" dirty="0"/>
            </a:br>
            <a:r>
              <a:rPr lang="en-US" sz="2600" b="0" spc="100" dirty="0">
                <a:latin typeface="Avenir Next LT Pro" panose="020B0504020202020204" pitchFamily="34" charset="77"/>
              </a:rPr>
              <a:t>Step 2: Define the intended purpose for the PowerPoint</a:t>
            </a:r>
            <a:endParaRPr lang="en-US" sz="2600" spc="100" dirty="0"/>
          </a:p>
        </p:txBody>
      </p:sp>
      <p:pic>
        <p:nvPicPr>
          <p:cNvPr id="2" name="Picture 1" descr="A group of people sitting at a table with laptops. One person uses headphones, another uses a wheelchair. The person in the middle is waving. ">
            <a:extLst>
              <a:ext uri="{FF2B5EF4-FFF2-40B4-BE49-F238E27FC236}">
                <a16:creationId xmlns:a16="http://schemas.microsoft.com/office/drawing/2014/main" id="{CC1BD0BA-4B4F-3790-CFD6-27853F6E4CD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960113" y="1206125"/>
            <a:ext cx="3229930" cy="2418818"/>
          </a:xfrm>
          <a:prstGeom prst="rect">
            <a:avLst/>
          </a:prstGeom>
        </p:spPr>
      </p:pic>
      <p:pic>
        <p:nvPicPr>
          <p:cNvPr id="5" name="Picture 4" descr="A person sitting on the floor holding a tablet.&#10;&#10;">
            <a:extLst>
              <a:ext uri="{FF2B5EF4-FFF2-40B4-BE49-F238E27FC236}">
                <a16:creationId xmlns:a16="http://schemas.microsoft.com/office/drawing/2014/main" id="{5FCA6B0E-2ADE-AA36-D7D5-BD442FF0759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140852" y="3873529"/>
            <a:ext cx="2743690" cy="2260571"/>
          </a:xfrm>
          <a:prstGeom prst="rect">
            <a:avLst/>
          </a:prstGeom>
        </p:spPr>
      </p:pic>
    </p:spTree>
    <p:extLst>
      <p:ext uri="{BB962C8B-B14F-4D97-AF65-F5344CB8AC3E}">
        <p14:creationId xmlns:p14="http://schemas.microsoft.com/office/powerpoint/2010/main" val="42776265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F258FB1-64C5-DE0F-9AB6-3ED0FAE0F3DC}"/>
              </a:ext>
            </a:extLst>
          </p:cNvPr>
          <p:cNvSpPr>
            <a:spLocks noGrp="1"/>
          </p:cNvSpPr>
          <p:nvPr>
            <p:ph type="body" sz="quarter" idx="10"/>
          </p:nvPr>
        </p:nvSpPr>
        <p:spPr>
          <a:xfrm>
            <a:off x="876300" y="1447800"/>
            <a:ext cx="10232571" cy="3837433"/>
          </a:xfrm>
        </p:spPr>
        <p:txBody>
          <a:bodyPr/>
          <a:lstStyle/>
          <a:p>
            <a:pPr>
              <a:lnSpc>
                <a:spcPct val="114000"/>
              </a:lnSpc>
              <a:spcBef>
                <a:spcPts val="400"/>
              </a:spcBef>
              <a:spcAft>
                <a:spcPts val="1200"/>
              </a:spcAft>
            </a:pPr>
            <a:r>
              <a:rPr lang="en-US" sz="2000" dirty="0"/>
              <a:t>Provide an agenda and/or background information early in the presentation.</a:t>
            </a:r>
          </a:p>
          <a:p>
            <a:pPr>
              <a:lnSpc>
                <a:spcPct val="114000"/>
              </a:lnSpc>
              <a:spcBef>
                <a:spcPts val="400"/>
              </a:spcBef>
              <a:spcAft>
                <a:spcPts val="1200"/>
              </a:spcAft>
            </a:pPr>
            <a:r>
              <a:rPr lang="en-US" sz="2000" dirty="0"/>
              <a:t>Check the reading order for text or graphics on each slide. In English, we read from left to right and from the top to the bottom of the page. The presented information should flow in that order. Other languages may change that order.</a:t>
            </a:r>
          </a:p>
          <a:p>
            <a:pPr>
              <a:lnSpc>
                <a:spcPct val="114000"/>
              </a:lnSpc>
              <a:spcBef>
                <a:spcPts val="400"/>
              </a:spcBef>
              <a:spcAft>
                <a:spcPts val="1200"/>
              </a:spcAft>
            </a:pPr>
            <a:r>
              <a:rPr lang="en-US" sz="2000" dirty="0"/>
              <a:t>Give opportunities for people accessing the presentation to take a break from being “talked-at.” Pause for questions. Reinforce concepts with examples. Build in practice exercises. </a:t>
            </a:r>
          </a:p>
          <a:p>
            <a:pPr>
              <a:lnSpc>
                <a:spcPct val="114000"/>
              </a:lnSpc>
              <a:spcBef>
                <a:spcPts val="400"/>
              </a:spcBef>
              <a:spcAft>
                <a:spcPts val="1200"/>
              </a:spcAft>
            </a:pPr>
            <a:r>
              <a:rPr lang="en-US" sz="2000" dirty="0"/>
              <a:t>Summarize key take-aways and lessons learned.</a:t>
            </a:r>
          </a:p>
          <a:p>
            <a:endParaRPr lang="en-US" sz="2000" dirty="0"/>
          </a:p>
        </p:txBody>
      </p:sp>
      <p:sp>
        <p:nvSpPr>
          <p:cNvPr id="4" name="Title 3">
            <a:extLst>
              <a:ext uri="{FF2B5EF4-FFF2-40B4-BE49-F238E27FC236}">
                <a16:creationId xmlns:a16="http://schemas.microsoft.com/office/drawing/2014/main" id="{83B84E77-A591-C4DE-6259-C822A59FC374}"/>
              </a:ext>
            </a:extLst>
          </p:cNvPr>
          <p:cNvSpPr>
            <a:spLocks noGrp="1"/>
          </p:cNvSpPr>
          <p:nvPr>
            <p:ph type="title"/>
          </p:nvPr>
        </p:nvSpPr>
        <p:spPr>
          <a:xfrm>
            <a:off x="368300" y="268553"/>
            <a:ext cx="10972800" cy="912123"/>
          </a:xfrm>
        </p:spPr>
        <p:txBody>
          <a:bodyPr>
            <a:noAutofit/>
          </a:bodyPr>
          <a:lstStyle/>
          <a:p>
            <a:r>
              <a:rPr lang="en-US" sz="3200" spc="100" dirty="0"/>
              <a:t>Accessible PowerPoints How-to</a:t>
            </a:r>
            <a:br>
              <a:rPr lang="en-US" spc="100" dirty="0"/>
            </a:br>
            <a:r>
              <a:rPr lang="en-US" sz="2600" b="0" spc="100" dirty="0">
                <a:latin typeface="Avenir Next LT Pro" panose="020B0504020202020204" pitchFamily="34" charset="77"/>
              </a:rPr>
              <a:t>Step 3: Design for Mental Processing</a:t>
            </a:r>
            <a:endParaRPr lang="en-US" sz="2600" b="0" spc="100" dirty="0"/>
          </a:p>
        </p:txBody>
      </p:sp>
      <p:pic>
        <p:nvPicPr>
          <p:cNvPr id="3" name="Picture 2" descr="A cartoon of a pink brain that is dancing.&#10;">
            <a:extLst>
              <a:ext uri="{FF2B5EF4-FFF2-40B4-BE49-F238E27FC236}">
                <a16:creationId xmlns:a16="http://schemas.microsoft.com/office/drawing/2014/main" id="{75D37548-4423-C329-6CF1-A39D8512705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331781" y="4947076"/>
            <a:ext cx="1510200" cy="1328716"/>
          </a:xfrm>
          <a:prstGeom prst="rect">
            <a:avLst/>
          </a:prstGeom>
        </p:spPr>
      </p:pic>
      <p:pic>
        <p:nvPicPr>
          <p:cNvPr id="5" name="Picture 4" descr="A cartoon of a pink brain that is dancing.">
            <a:extLst>
              <a:ext uri="{FF2B5EF4-FFF2-40B4-BE49-F238E27FC236}">
                <a16:creationId xmlns:a16="http://schemas.microsoft.com/office/drawing/2014/main" id="{4A9F58C0-BF4C-A56C-41BB-6C9AF6B2A0FB}"/>
              </a:ext>
              <a:ext uri="{C183D7F6-B498-43B3-948B-1728B52AA6E4}">
                <adec:decorative xmlns:adec="http://schemas.microsoft.com/office/drawing/2017/decorative" val="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788284" y="4947076"/>
            <a:ext cx="1510200" cy="1328716"/>
          </a:xfrm>
          <a:prstGeom prst="rect">
            <a:avLst/>
          </a:prstGeom>
        </p:spPr>
      </p:pic>
      <p:pic>
        <p:nvPicPr>
          <p:cNvPr id="6" name="Picture 5" descr="A cartoon of a pink brain that is dancing.">
            <a:extLst>
              <a:ext uri="{FF2B5EF4-FFF2-40B4-BE49-F238E27FC236}">
                <a16:creationId xmlns:a16="http://schemas.microsoft.com/office/drawing/2014/main" id="{FBCFE3C8-FA11-5901-0F19-135DDC558E77}"/>
              </a:ext>
              <a:ext uri="{C183D7F6-B498-43B3-948B-1728B52AA6E4}">
                <adec:decorative xmlns:adec="http://schemas.microsoft.com/office/drawing/2017/decorative" val="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701290" y="4947076"/>
            <a:ext cx="1510200" cy="1328716"/>
          </a:xfrm>
          <a:prstGeom prst="rect">
            <a:avLst/>
          </a:prstGeom>
        </p:spPr>
      </p:pic>
      <p:pic>
        <p:nvPicPr>
          <p:cNvPr id="7" name="Picture 6" descr="A cartoon of a pink brain that is dancing.">
            <a:extLst>
              <a:ext uri="{FF2B5EF4-FFF2-40B4-BE49-F238E27FC236}">
                <a16:creationId xmlns:a16="http://schemas.microsoft.com/office/drawing/2014/main" id="{756CFD5F-1695-67E1-AC84-9205E8062C40}"/>
              </a:ext>
              <a:ext uri="{C183D7F6-B498-43B3-948B-1728B52AA6E4}">
                <adec:decorative xmlns:adec="http://schemas.microsoft.com/office/drawing/2017/decorative" val="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244787" y="4947076"/>
            <a:ext cx="1510200" cy="1328716"/>
          </a:xfrm>
          <a:prstGeom prst="rect">
            <a:avLst/>
          </a:prstGeom>
        </p:spPr>
      </p:pic>
    </p:spTree>
    <p:extLst>
      <p:ext uri="{BB962C8B-B14F-4D97-AF65-F5344CB8AC3E}">
        <p14:creationId xmlns:p14="http://schemas.microsoft.com/office/powerpoint/2010/main" val="2663094026"/>
      </p:ext>
    </p:extLst>
  </p:cSld>
  <p:clrMapOvr>
    <a:masterClrMapping/>
  </p:clrMapOvr>
</p:sld>
</file>

<file path=ppt/theme/theme1.xml><?xml version="1.0" encoding="utf-8"?>
<a:theme xmlns:a="http://schemas.openxmlformats.org/drawingml/2006/main" name="Office Theme">
  <a:themeElements>
    <a:clrScheme name="New MRCT Colors">
      <a:dk1>
        <a:srgbClr val="000000"/>
      </a:dk1>
      <a:lt1>
        <a:srgbClr val="FFFFFF"/>
      </a:lt1>
      <a:dk2>
        <a:srgbClr val="033348"/>
      </a:dk2>
      <a:lt2>
        <a:srgbClr val="B0C2CD"/>
      </a:lt2>
      <a:accent1>
        <a:srgbClr val="028BA1"/>
      </a:accent1>
      <a:accent2>
        <a:srgbClr val="006578"/>
      </a:accent2>
      <a:accent3>
        <a:srgbClr val="A80430"/>
      </a:accent3>
      <a:accent4>
        <a:srgbClr val="6D0015"/>
      </a:accent4>
      <a:accent5>
        <a:srgbClr val="001E46"/>
      </a:accent5>
      <a:accent6>
        <a:srgbClr val="818E99"/>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09-27-2024_MRCT_Presentation_Template_Final_NC" id="{DCFDFD70-E03B-BA49-9FD7-4D7686B5D0E4}" vid="{320A2849-8A11-EA4F-913F-78D1B3086A51}"/>
    </a:ext>
  </a:extLst>
</a:theme>
</file>

<file path=ppt/theme/theme2.xml><?xml version="1.0" encoding="utf-8"?>
<a:theme xmlns:a="http://schemas.openxmlformats.org/drawingml/2006/main" name="1_Office Theme">
  <a:themeElements>
    <a:clrScheme name="New MRCT Colors">
      <a:dk1>
        <a:srgbClr val="000000"/>
      </a:dk1>
      <a:lt1>
        <a:srgbClr val="FFFFFF"/>
      </a:lt1>
      <a:dk2>
        <a:srgbClr val="033348"/>
      </a:dk2>
      <a:lt2>
        <a:srgbClr val="B0C2CD"/>
      </a:lt2>
      <a:accent1>
        <a:srgbClr val="028BA1"/>
      </a:accent1>
      <a:accent2>
        <a:srgbClr val="006578"/>
      </a:accent2>
      <a:accent3>
        <a:srgbClr val="A80430"/>
      </a:accent3>
      <a:accent4>
        <a:srgbClr val="6D0015"/>
      </a:accent4>
      <a:accent5>
        <a:srgbClr val="001E46"/>
      </a:accent5>
      <a:accent6>
        <a:srgbClr val="818E99"/>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09-27-2024_MRCT_Presentation_Template_Final_NC" id="{DCFDFD70-E03B-BA49-9FD7-4D7686B5D0E4}" vid="{320A2849-8A11-EA4F-913F-78D1B3086A5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C18692091EC1B478379D8B5EE426B82" ma:contentTypeVersion="11" ma:contentTypeDescription="Create a new document." ma:contentTypeScope="" ma:versionID="e3480390e334a063d0e5101eb6965ef0">
  <xsd:schema xmlns:xsd="http://www.w3.org/2001/XMLSchema" xmlns:xs="http://www.w3.org/2001/XMLSchema" xmlns:p="http://schemas.microsoft.com/office/2006/metadata/properties" xmlns:ns2="881b3125-9385-4583-ae16-5a39ac0bec02" xmlns:ns3="866a25db-d87d-4e3e-bfad-7b11678d250b" targetNamespace="http://schemas.microsoft.com/office/2006/metadata/properties" ma:root="true" ma:fieldsID="b60b2372444bf2873e59f4ab74d0a888" ns2:_="" ns3:_="">
    <xsd:import namespace="881b3125-9385-4583-ae16-5a39ac0bec02"/>
    <xsd:import namespace="866a25db-d87d-4e3e-bfad-7b11678d250b"/>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81b3125-9385-4583-ae16-5a39ac0bec0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860c9a04-0a06-4c47-89e2-9dbcedd85f4d"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66a25db-d87d-4e3e-bfad-7b11678d250b"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17c0f8a8-f218-49f1-b732-da005d34f3b4}" ma:internalName="TaxCatchAll" ma:showField="CatchAllData" ma:web="866a25db-d87d-4e3e-bfad-7b11678d250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B8C77F7-C68F-41F3-AAC7-93DFBC5885FB}">
  <ds:schemaRefs>
    <ds:schemaRef ds:uri="http://schemas.microsoft.com/sharepoint/v3/contenttype/forms"/>
  </ds:schemaRefs>
</ds:datastoreItem>
</file>

<file path=customXml/itemProps2.xml><?xml version="1.0" encoding="utf-8"?>
<ds:datastoreItem xmlns:ds="http://schemas.openxmlformats.org/officeDocument/2006/customXml" ds:itemID="{7D7DC959-4B93-41E7-929E-81247D0B045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81b3125-9385-4583-ae16-5a39ac0bec02"/>
    <ds:schemaRef ds:uri="866a25db-d87d-4e3e-bfad-7b11678d250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68417</TotalTime>
  <Words>4595</Words>
  <Application>Microsoft Office PowerPoint</Application>
  <PresentationFormat>Widescreen</PresentationFormat>
  <Paragraphs>276</Paragraphs>
  <Slides>39</Slides>
  <Notes>38</Notes>
  <HiddenSlides>0</HiddenSlides>
  <MMClips>0</MMClips>
  <ScaleCrop>false</ScaleCrop>
  <HeadingPairs>
    <vt:vector size="6" baseType="variant">
      <vt:variant>
        <vt:lpstr>Fonts Used</vt:lpstr>
      </vt:variant>
      <vt:variant>
        <vt:i4>15</vt:i4>
      </vt:variant>
      <vt:variant>
        <vt:lpstr>Theme</vt:lpstr>
      </vt:variant>
      <vt:variant>
        <vt:i4>2</vt:i4>
      </vt:variant>
      <vt:variant>
        <vt:lpstr>Slide Titles</vt:lpstr>
      </vt:variant>
      <vt:variant>
        <vt:i4>39</vt:i4>
      </vt:variant>
    </vt:vector>
  </HeadingPairs>
  <TitlesOfParts>
    <vt:vector size="56" baseType="lpstr">
      <vt:lpstr>Aptos</vt:lpstr>
      <vt:lpstr>Arial</vt:lpstr>
      <vt:lpstr>Avenir Book</vt:lpstr>
      <vt:lpstr>Avenir Next LT Pro</vt:lpstr>
      <vt:lpstr>Avenir Next LT Pro Demi</vt:lpstr>
      <vt:lpstr>Avenir Next LT Pro Light</vt:lpstr>
      <vt:lpstr>Calibri</vt:lpstr>
      <vt:lpstr>Cambria Math</vt:lpstr>
      <vt:lpstr>Comic Sans MS</vt:lpstr>
      <vt:lpstr>Courier New</vt:lpstr>
      <vt:lpstr>Curlz MT</vt:lpstr>
      <vt:lpstr>Garamond</vt:lpstr>
      <vt:lpstr>Magneto</vt:lpstr>
      <vt:lpstr>Open Sans</vt:lpstr>
      <vt:lpstr>Times New Roman</vt:lpstr>
      <vt:lpstr>Office Theme</vt:lpstr>
      <vt:lpstr>1_Office Theme</vt:lpstr>
      <vt:lpstr>Developing Accessible Powerpoints</vt:lpstr>
      <vt:lpstr>Disclaimer</vt:lpstr>
      <vt:lpstr>About Us</vt:lpstr>
      <vt:lpstr>Accessibility 101 Training Modules</vt:lpstr>
      <vt:lpstr>Accessible PowerPoints: background</vt:lpstr>
      <vt:lpstr>Accessible PowerPoints: Summary of the 10 Steps</vt:lpstr>
      <vt:lpstr>Accessible PowerPoints How-to  Step 1: Define the intended purpose for the PowerPoint</vt:lpstr>
      <vt:lpstr>Accessible PowerPoints How-to Step 2: Define the intended purpose for the PowerPoint</vt:lpstr>
      <vt:lpstr>Accessible PowerPoints How-to Step 3: Design for Mental Processing</vt:lpstr>
      <vt:lpstr>Accessible PowerPoints How-to Step 4a: Design with appropriate language (plain language)</vt:lpstr>
      <vt:lpstr>Accessible PowerPoints How-to Step 4b: Design with appropriate language (inclusive language)</vt:lpstr>
      <vt:lpstr>Accessible PowerPoints How-to Step 5a: Design for readability (font, bullets, and alignment)</vt:lpstr>
      <vt:lpstr>Accessible PowerPoints How-to: Step 5b: Design for readability (avoid screenshots)</vt:lpstr>
      <vt:lpstr>Accessible PowerPoints How-to: Step 5b: Design for readability (avoid screenshots, cont.)</vt:lpstr>
      <vt:lpstr>Accessible PowerPoints How-to Step 5c: Design for readability (appropriate line spacing)</vt:lpstr>
      <vt:lpstr>Accessible PowerPoints How-to Step 6: Design supportive sensory processing</vt:lpstr>
      <vt:lpstr>Accessible PowerPoints How-to Step 7: Use Alt Text (background)</vt:lpstr>
      <vt:lpstr>Accessible PowerPoints How-to Step 7: Use Alt Text (background, cont.)</vt:lpstr>
      <vt:lpstr>Accessible PowerPoints How-to Step 7: Use Alt Text (instructions- PC or Mac)</vt:lpstr>
      <vt:lpstr>Accessible PowerPoints How-to Step 8: Access Color Contrast (background)</vt:lpstr>
      <vt:lpstr>Accessible PowerPoints How-to Step 8: Access Color Contrast (background)</vt:lpstr>
      <vt:lpstr>Accessible PowerPoints How-to Step 8a: Find the fill/background color (on a PC)</vt:lpstr>
      <vt:lpstr>Accessible PowerPoints How-to Step 8b: Find the text/foreground color  (on a PC)</vt:lpstr>
      <vt:lpstr>Accessible PowerPoints How-to Step 8c: Determine the HEX code (on a PC)</vt:lpstr>
      <vt:lpstr>Accessible PowerPoints How-to Step 8a-c: Access Color Contrast (determine the HEX code - Mac)</vt:lpstr>
      <vt:lpstr>Accessible PowerPoints How-to Step 8d: Access Color Contrast (put HEX codes into a contrast checker)</vt:lpstr>
      <vt:lpstr>Accessible PowerPoints How-to Step 9: Check Accessibility</vt:lpstr>
      <vt:lpstr>Accessible PowerPoints How-to Step 10: Plan for PowerPoint viewing and supplementary materials</vt:lpstr>
      <vt:lpstr>Accessible PowerPoints: Exercise instructions</vt:lpstr>
      <vt:lpstr>Accessible PowerPoints: Exercise instructions cont.</vt:lpstr>
      <vt:lpstr>PowerPoint Presentation</vt:lpstr>
      <vt:lpstr>Accessible PowerPoints Exercise 2:</vt:lpstr>
      <vt:lpstr>Example Answers to the Accessible PowerPoint Exercise 1</vt:lpstr>
      <vt:lpstr>Example Answers to the Accessible PowerPoint Exercise 2</vt:lpstr>
      <vt:lpstr>Lessons learned about Accessible PowerPoints</vt:lpstr>
      <vt:lpstr>Example Lessons learned about Accessible PowerPoints</vt:lpstr>
      <vt:lpstr>Additional Resources for Accessible Powerpoints</vt:lpstr>
      <vt:lpstr>Accessibility 101 Webinars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Chloe de Campos</dc:creator>
  <cp:lastModifiedBy>Decormier Plosky, Willyanne</cp:lastModifiedBy>
  <cp:revision>194</cp:revision>
  <dcterms:created xsi:type="dcterms:W3CDTF">2024-07-05T19:12:47Z</dcterms:created>
  <dcterms:modified xsi:type="dcterms:W3CDTF">2024-10-18T16:45:14Z</dcterms:modified>
</cp:coreProperties>
</file>