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312" r:id="rId3"/>
  </p:sldMasterIdLst>
  <p:notesMasterIdLst>
    <p:notesMasterId r:id="rId30"/>
  </p:notesMasterIdLst>
  <p:handoutMasterIdLst>
    <p:handoutMasterId r:id="rId31"/>
  </p:handoutMasterIdLst>
  <p:sldIdLst>
    <p:sldId id="2147473316" r:id="rId4"/>
    <p:sldId id="2147473219" r:id="rId5"/>
    <p:sldId id="276" r:id="rId6"/>
    <p:sldId id="2147473258" r:id="rId7"/>
    <p:sldId id="2147473291" r:id="rId8"/>
    <p:sldId id="2147473292" r:id="rId9"/>
    <p:sldId id="2147473293" r:id="rId10"/>
    <p:sldId id="2147473294" r:id="rId11"/>
    <p:sldId id="2147473295" r:id="rId12"/>
    <p:sldId id="2147473296" r:id="rId13"/>
    <p:sldId id="2147473297" r:id="rId14"/>
    <p:sldId id="2147473298" r:id="rId15"/>
    <p:sldId id="2147473299" r:id="rId16"/>
    <p:sldId id="2147473300" r:id="rId17"/>
    <p:sldId id="2147473301" r:id="rId18"/>
    <p:sldId id="2147473266" r:id="rId19"/>
    <p:sldId id="2147473302" r:id="rId20"/>
    <p:sldId id="2147473303" r:id="rId21"/>
    <p:sldId id="2147473304" r:id="rId22"/>
    <p:sldId id="2147473305" r:id="rId23"/>
    <p:sldId id="2147473306" r:id="rId24"/>
    <p:sldId id="2147473307" r:id="rId25"/>
    <p:sldId id="2147473289" r:id="rId26"/>
    <p:sldId id="2147473290" r:id="rId27"/>
    <p:sldId id="2147473255" r:id="rId28"/>
    <p:sldId id="2147473317" r:id="rId2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BF06-6653-545E-EAF2-6B214842A775}" name="Chloe de Campos" initials="Cd" userId="095c6b23f6dc735d" providerId="Windows Live"/>
  <p188:author id="{29BDA039-C264-70F3-E26B-2503ADA42532}" name="Ahmed, Hayat" initials="AH" userId="S::hahmed@bwh.harvard.edu::5bc55f66-3d44-4d98-8621-1bfe02324b61" providerId="AD"/>
  <p188:author id="{48DE5B3E-7A9E-54D5-2CDA-3DC60DB70DE9}" name="Decormier Plosky, Willyanne" initials="DPW" userId="S::wdecormierplosky@bwh.harvard.edu::6e2f9c3e-741c-4daf-8f99-b629666cf6a4" providerId="AD"/>
  <p188:author id="{CDA71A59-7D9C-F139-E773-E3D01D3966EF}" name="Alison Barkoff" initials="ANB" userId="Alison Barkoff" providerId="None"/>
  <p188:author id="{7364DA69-92EB-2075-8ECF-EDB30FC10BD4}" name="Meloney, Laura" initials="ML" userId="S::lmeloney@bwh.harvard.edu::b8d8e263-8a35-418d-8f08-c533b66d1e6e" providerId="AD"/>
  <p188:author id="{2922C26A-259B-891E-46A8-FED39FA6B83A}" name="White, Sarah Alicia" initials="SW" userId="S::SAWHITE@BWH.HARVARD.EDU::68dd742b-4f41-4b82-a4d3-1e54b712fde1" providerId="AD"/>
  <p188:author id="{2390986E-673E-715C-132B-F40127939AF5}" name="Nannie Clough" initials="NC" userId="eAx+NRoXig+QWZjwVA+1gU6GC/LvnARXZiY+VSx5wDk=" providerId="None"/>
  <p188:author id="{F2196FB0-261F-D791-9CBE-7DE976D32FAF}" name="White, Sarah Alicia" initials="WSA" userId="S::sawhite@bwh.harvard.edu::68dd742b-4f41-4b82-a4d3-1e54b712fde1" providerId="AD"/>
  <p188:author id="{F4DB23CC-F521-7319-6CD5-A516C2670F05}" name="Aldinger, Carmen" initials="AC" userId="S::CALDINGER@BWH.HARVARD.EDU::ed76d6ac-b0e4-4a4b-b74f-06746625e6c9" providerId="AD"/>
  <p188:author id="{7A411EEB-F926-A423-C44B-7D1F0B318001}" name="Katharine Wright" initials="KW" userId="cc173c012e44352b" providerId="Windows Live"/>
  <p188:author id="{952895EB-120A-688D-A72A-68E0E5133D4E}" name="Bierer, Barbara E.,M.D." initials="BBE" userId="S::bbierer@bwh.harvard.edu::082d91ee-80b5-4fc7-8f4d-59fcd6ebac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erer, Barbara E.,M.D." initials="" lastIdx="14" clrIdx="0"/>
  <p:cmAuthor id="2" name="White, Sarah Alicia" initials="" lastIdx="2" clrIdx="1"/>
  <p:cmAuthor id="3" name="Unknown User1" initials="Unknown User1" lastIdx="14" clrIdx="2"/>
  <p:cmAuthor id="4" name="Myers, Laurie" initials="" lastIdx="1" clrIdx="3"/>
  <p:cmAuthor id="5" name="Unknown User2" initials="Unknown User2" lastIdx="3" clrIdx="4"/>
  <p:cmAuthor id="6" name="Baedorf Kassis, Sylvia" initials="" lastIdx="2" clrIdx="5"/>
  <p:cmAuthor id="7" name="Aldinger, Carmen" initials="AC" lastIdx="10" clrIdx="6">
    <p:extLst>
      <p:ext uri="{19B8F6BF-5375-455C-9EA6-DF929625EA0E}">
        <p15:presenceInfo xmlns:p15="http://schemas.microsoft.com/office/powerpoint/2012/main" userId="Aldinger, Carmen" providerId="None"/>
      </p:ext>
    </p:extLst>
  </p:cmAuthor>
  <p:cmAuthor id="8" name="White, Sarah Alicia" initials="WSA" lastIdx="155" clrIdx="7">
    <p:extLst>
      <p:ext uri="{19B8F6BF-5375-455C-9EA6-DF929625EA0E}">
        <p15:presenceInfo xmlns:p15="http://schemas.microsoft.com/office/powerpoint/2012/main" userId="S::sawhite@bwh.harvard.edu::68dd742b-4f41-4b82-a4d3-1e54b712fde1" providerId="AD"/>
      </p:ext>
    </p:extLst>
  </p:cmAuthor>
  <p:cmAuthor id="9" name="Koppelman, Elisa" initials="KE" lastIdx="42" clrIdx="8"/>
  <p:cmAuthor id="10" name="Bierer, Barbara E.,M.D." initials="BBE" lastIdx="73" clrIdx="9"/>
  <p:cmAuthor id="11" name="Ewing, Jennifer M." initials="EJM" lastIdx="14" clrIdx="10">
    <p:extLst>
      <p:ext uri="{19B8F6BF-5375-455C-9EA6-DF929625EA0E}">
        <p15:presenceInfo xmlns:p15="http://schemas.microsoft.com/office/powerpoint/2012/main" userId="S::jmewing@bwh.harvard.edu::6c5b27db-0c2b-4ea1-a525-be1d523ec188" providerId="AD"/>
      </p:ext>
    </p:extLst>
  </p:cmAuthor>
  <p:cmAuthor id="12" name="Baedorf Kassis, Sylvia" initials="BKS" lastIdx="1" clrIdx="11">
    <p:extLst>
      <p:ext uri="{19B8F6BF-5375-455C-9EA6-DF929625EA0E}">
        <p15:presenceInfo xmlns:p15="http://schemas.microsoft.com/office/powerpoint/2012/main" userId="Baedorf Kassis, Sylvia" providerId="None"/>
      </p:ext>
    </p:extLst>
  </p:cmAuthor>
  <p:cmAuthor id="13" name="Meloney, Laura" initials="ML" lastIdx="18" clrIdx="12">
    <p:extLst>
      <p:ext uri="{19B8F6BF-5375-455C-9EA6-DF929625EA0E}">
        <p15:presenceInfo xmlns:p15="http://schemas.microsoft.com/office/powerpoint/2012/main" userId="S::lmeloney@bwh.harvard.edu::b8d8e263-8a35-418d-8f08-c533b66d1e6e" providerId="AD"/>
      </p:ext>
    </p:extLst>
  </p:cmAuthor>
  <p:cmAuthor id="14" name="Baedorf Kassis, Sylvia" initials="BKS [2]" lastIdx="3" clrIdx="13">
    <p:extLst>
      <p:ext uri="{19B8F6BF-5375-455C-9EA6-DF929625EA0E}">
        <p15:presenceInfo xmlns:p15="http://schemas.microsoft.com/office/powerpoint/2012/main" userId="S::sbaedorfkassis@bwh.harvard.edu::276dbed4-734b-457f-baf1-4ffeaf26232b" providerId="AD"/>
      </p:ext>
    </p:extLst>
  </p:cmAuthor>
  <p:cmAuthor id="15" name="Aldinger, Carmen" initials="AC [2]" lastIdx="13" clrIdx="14">
    <p:extLst>
      <p:ext uri="{19B8F6BF-5375-455C-9EA6-DF929625EA0E}">
        <p15:presenceInfo xmlns:p15="http://schemas.microsoft.com/office/powerpoint/2012/main" userId="S::CALDINGER@BWH.HARVARD.EDU::ed76d6ac-b0e4-4a4b-b74f-06746625e6c9" providerId="AD"/>
      </p:ext>
    </p:extLst>
  </p:cmAuthor>
  <p:cmAuthor id="16" name="Decormier Plosky, Willyanne" initials="DPW" lastIdx="1" clrIdx="15">
    <p:extLst>
      <p:ext uri="{19B8F6BF-5375-455C-9EA6-DF929625EA0E}">
        <p15:presenceInfo xmlns:p15="http://schemas.microsoft.com/office/powerpoint/2012/main" userId="S::wdecormierplosky@bwh.harvard.edu::6e2f9c3e-741c-4daf-8f99-b629666cf6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57"/>
    <a:srgbClr val="06374F"/>
    <a:srgbClr val="7F1E5B"/>
    <a:srgbClr val="58033D"/>
    <a:srgbClr val="285890"/>
    <a:srgbClr val="036779"/>
    <a:srgbClr val="3455A0"/>
    <a:srgbClr val="4F81BD"/>
    <a:srgbClr val="173859"/>
    <a:srgbClr val="5082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3779" autoAdjust="0"/>
  </p:normalViewPr>
  <p:slideViewPr>
    <p:cSldViewPr snapToGrid="0" snapToObjects="1">
      <p:cViewPr varScale="1">
        <p:scale>
          <a:sx n="62" d="100"/>
          <a:sy n="62" d="100"/>
        </p:scale>
        <p:origin x="780" y="56"/>
      </p:cViewPr>
      <p:guideLst>
        <p:guide orient="horz" pos="2160"/>
        <p:guide pos="3864"/>
      </p:guideLst>
    </p:cSldViewPr>
  </p:slideViewPr>
  <p:outlineViewPr>
    <p:cViewPr>
      <p:scale>
        <a:sx n="33" d="100"/>
        <a:sy n="33" d="100"/>
      </p:scale>
      <p:origin x="0" y="-3184"/>
    </p:cViewPr>
  </p:outlineViewPr>
  <p:notesTextViewPr>
    <p:cViewPr>
      <p:scale>
        <a:sx n="3" d="2"/>
        <a:sy n="3" d="2"/>
      </p:scale>
      <p:origin x="0" y="0"/>
    </p:cViewPr>
  </p:notesTextViewPr>
  <p:sorterViewPr>
    <p:cViewPr>
      <p:scale>
        <a:sx n="160" d="100"/>
        <a:sy n="160" d="100"/>
      </p:scale>
      <p:origin x="0" y="-9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8ACAD-463D-684C-A8F9-1276A9C663E3}"/>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14C6D15-68D3-7242-AC28-82E9D29358BC}"/>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charset="-128"/>
              </a:defRPr>
            </a:lvl1pPr>
          </a:lstStyle>
          <a:p>
            <a:pPr>
              <a:defRPr/>
            </a:pPr>
            <a:fld id="{AE08E9CE-DFBD-5B43-ABB3-4DEE00F2E128}" type="datetimeFigureOut">
              <a:rPr lang="en-US" altLang="en-US"/>
              <a:pPr>
                <a:defRPr/>
              </a:pPr>
              <a:t>10/21/2024</a:t>
            </a:fld>
            <a:endParaRPr lang="en-US" altLang="en-US"/>
          </a:p>
        </p:txBody>
      </p:sp>
      <p:sp>
        <p:nvSpPr>
          <p:cNvPr id="4" name="Footer Placeholder 3">
            <a:extLst>
              <a:ext uri="{FF2B5EF4-FFF2-40B4-BE49-F238E27FC236}">
                <a16:creationId xmlns:a16="http://schemas.microsoft.com/office/drawing/2014/main" id="{A4AC9EDF-3141-014A-93F6-E6C1A5615D7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D962E4DB-A020-8049-8152-59D8982BCFF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charset="-128"/>
              </a:defRPr>
            </a:lvl1pPr>
          </a:lstStyle>
          <a:p>
            <a:pPr>
              <a:defRPr/>
            </a:pPr>
            <a:fld id="{0005D835-A5CC-584F-AE45-CD80623A3C50}" type="slidenum">
              <a:rPr lang="en-US" altLang="en-US"/>
              <a:pPr>
                <a:defRPr/>
              </a:pPr>
              <a:t>‹#›</a:t>
            </a:fld>
            <a:endParaRPr lang="en-US" altLang="en-US"/>
          </a:p>
        </p:txBody>
      </p:sp>
    </p:spTree>
    <p:extLst>
      <p:ext uri="{BB962C8B-B14F-4D97-AF65-F5344CB8AC3E}">
        <p14:creationId xmlns:p14="http://schemas.microsoft.com/office/powerpoint/2010/main" val="3108762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250E8-2EAD-3441-9284-24ED86BB434C}"/>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6796CF4-278D-8645-8A90-1E91B7B9C093}"/>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charset="-128"/>
              </a:defRPr>
            </a:lvl1pPr>
          </a:lstStyle>
          <a:p>
            <a:pPr>
              <a:defRPr/>
            </a:pPr>
            <a:fld id="{596ACFC4-3A9D-E34F-8BAE-0333EE558A74}" type="datetimeFigureOut">
              <a:rPr lang="en-US" altLang="en-US"/>
              <a:pPr>
                <a:defRPr/>
              </a:pPr>
              <a:t>10/21/2024</a:t>
            </a:fld>
            <a:endParaRPr lang="en-US" altLang="en-US"/>
          </a:p>
        </p:txBody>
      </p:sp>
      <p:sp>
        <p:nvSpPr>
          <p:cNvPr id="4" name="Slide Image Placeholder 3">
            <a:extLst>
              <a:ext uri="{FF2B5EF4-FFF2-40B4-BE49-F238E27FC236}">
                <a16:creationId xmlns:a16="http://schemas.microsoft.com/office/drawing/2014/main" id="{8DF1F8C9-7890-D149-B552-EF1038D5531F}"/>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848969D-1772-E040-A046-B5507EE9EA4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2F6BE7-D92D-534A-8E12-3D19F1632597}"/>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7D90E7A-25E4-1B4B-A8C4-8C5E59CA051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charset="-128"/>
              </a:defRPr>
            </a:lvl1pPr>
          </a:lstStyle>
          <a:p>
            <a:pPr>
              <a:defRPr/>
            </a:pPr>
            <a:fld id="{AB19BA66-BBF0-0A47-AD80-887CA2F9EB73}" type="slidenum">
              <a:rPr lang="en-US" altLang="en-US"/>
              <a:pPr>
                <a:defRPr/>
              </a:pPr>
              <a:t>‹#›</a:t>
            </a:fld>
            <a:endParaRPr lang="en-US" altLang="en-US"/>
          </a:p>
        </p:txBody>
      </p:sp>
    </p:spTree>
    <p:extLst>
      <p:ext uri="{BB962C8B-B14F-4D97-AF65-F5344CB8AC3E}">
        <p14:creationId xmlns:p14="http://schemas.microsoft.com/office/powerpoint/2010/main" val="3942784618"/>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9BA66-BBF0-0A47-AD80-887CA2F9EB73}" type="slidenum">
              <a:rPr kumimoji="0" lang="en-US"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240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885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37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987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543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264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16</a:t>
            </a:fld>
            <a:endParaRPr lang="en-US"/>
          </a:p>
        </p:txBody>
      </p:sp>
    </p:spTree>
    <p:extLst>
      <p:ext uri="{BB962C8B-B14F-4D97-AF65-F5344CB8AC3E}">
        <p14:creationId xmlns:p14="http://schemas.microsoft.com/office/powerpoint/2010/main" val="390642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17</a:t>
            </a:fld>
            <a:endParaRPr lang="en-US"/>
          </a:p>
        </p:txBody>
      </p:sp>
    </p:spTree>
    <p:extLst>
      <p:ext uri="{BB962C8B-B14F-4D97-AF65-F5344CB8AC3E}">
        <p14:creationId xmlns:p14="http://schemas.microsoft.com/office/powerpoint/2010/main" val="40900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712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228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154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608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4851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218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274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5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8518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ＭＳ Ｐゴシック" charset="-128"/>
              <a:cs typeface="+mn-cs"/>
            </a:endParaRPr>
          </a:p>
        </p:txBody>
      </p:sp>
    </p:spTree>
    <p:extLst>
      <p:ext uri="{BB962C8B-B14F-4D97-AF65-F5344CB8AC3E}">
        <p14:creationId xmlns:p14="http://schemas.microsoft.com/office/powerpoint/2010/main" val="74788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12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338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81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20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255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973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6845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_Horizontal">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598294"/>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rgbClr val="023C54"/>
                </a:solidFill>
                <a:latin typeface="Avenir Next LT Pro Demi" panose="020B0504020202020204" pitchFamily="34" charset="77"/>
              </a:rPr>
              <a:t>Learn more at </a:t>
            </a:r>
            <a:r>
              <a:rPr lang="en-US" sz="1400" b="1" spc="30" dirty="0" err="1">
                <a:solidFill>
                  <a:srgbClr val="023C54"/>
                </a:solidFill>
                <a:latin typeface="Avenir Next LT Pro Demi" panose="020B0504020202020204" pitchFamily="34" charset="77"/>
              </a:rPr>
              <a:t>www.mrctcenter.org</a:t>
            </a:r>
            <a:endParaRPr lang="en-US" sz="1400" b="1" spc="30" dirty="0">
              <a:solidFill>
                <a:srgbClr val="023C54"/>
              </a:solidFill>
              <a:latin typeface="Avenir Next LT Pro Demi" panose="020B0504020202020204" pitchFamily="34" charset="77"/>
            </a:endParaRPr>
          </a:p>
        </p:txBody>
      </p:sp>
      <p:pic>
        <p:nvPicPr>
          <p:cNvPr id="7" name="Picture 8">
            <a:extLst>
              <a:ext uri="{FF2B5EF4-FFF2-40B4-BE49-F238E27FC236}">
                <a16:creationId xmlns:a16="http://schemas.microsoft.com/office/drawing/2014/main" id="{03292050-2D67-48BE-9850-75C11E9979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80848" y="0"/>
            <a:ext cx="4811152" cy="2672862"/>
          </a:xfrm>
          <a:prstGeom prst="rect">
            <a:avLst/>
          </a:prstGeom>
        </p:spPr>
      </p:pic>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893153"/>
            <a:ext cx="2962275" cy="438150"/>
          </a:xfrm>
          <a:prstGeom prst="rect">
            <a:avLst/>
          </a:prstGeom>
        </p:spPr>
        <p:txBody>
          <a:bodyPr>
            <a:normAutofit/>
          </a:bodyPr>
          <a:lstStyle>
            <a:lvl1pPr>
              <a:defRPr sz="1400" i="0">
                <a:solidFill>
                  <a:srgbClr val="818E99"/>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11785"/>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Tree>
    <p:extLst>
      <p:ext uri="{BB962C8B-B14F-4D97-AF65-F5344CB8AC3E}">
        <p14:creationId xmlns:p14="http://schemas.microsoft.com/office/powerpoint/2010/main" val="33403829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7603958" y="1219199"/>
            <a:ext cx="3597442"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876300" y="1219199"/>
            <a:ext cx="6404810"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9" name="Title 8">
            <a:extLst>
              <a:ext uri="{FF2B5EF4-FFF2-40B4-BE49-F238E27FC236}">
                <a16:creationId xmlns:a16="http://schemas.microsoft.com/office/drawing/2014/main" id="{5E6320BF-B7FE-F0C4-8CA0-F7A7285A4764}"/>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3561FF-C997-2E2B-29F8-BF03233F8E9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10" name="TextBox 9">
                <a:extLst>
                  <a:ext uri="{FF2B5EF4-FFF2-40B4-BE49-F238E27FC236}">
                    <a16:creationId xmlns:a16="http://schemas.microsoft.com/office/drawing/2014/main" id="{B03561FF-C997-2E2B-29F8-BF03233F8E9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7603958" y="5476078"/>
            <a:ext cx="3597442" cy="327822"/>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2487855617"/>
      </p:ext>
    </p:extLst>
  </p:cSld>
  <p:clrMapOvr>
    <a:masterClrMapping/>
  </p:clrMapOvr>
  <p:extLst>
    <p:ext uri="{DCECCB84-F9BA-43D5-87BE-67443E8EF086}">
      <p15:sldGuideLst xmlns:p15="http://schemas.microsoft.com/office/powerpoint/2012/main">
        <p15:guide id="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1430000" cy="4526213"/>
          </a:xfrm>
          <a:prstGeom prst="rect">
            <a:avLst/>
          </a:prstGeom>
        </p:spPr>
        <p:txBody>
          <a:bodyPr/>
          <a:lstStyle/>
          <a:p>
            <a:endParaRPr lang="en-US" dirty="0"/>
          </a:p>
        </p:txBody>
      </p:sp>
      <p:sp>
        <p:nvSpPr>
          <p:cNvPr id="7" name="Title 6">
            <a:extLst>
              <a:ext uri="{FF2B5EF4-FFF2-40B4-BE49-F238E27FC236}">
                <a16:creationId xmlns:a16="http://schemas.microsoft.com/office/drawing/2014/main" id="{FEF93BC5-2CEF-19A9-8387-4E59BCA02815}"/>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681299-B82C-8BBC-D1BB-DA2307DFAF9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BB681299-B82C-8BBC-D1BB-DA2307DFAF9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8610600" y="5868135"/>
            <a:ext cx="2590800" cy="229165"/>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6858294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E342D-6807-93FB-1935-057ADBE9D50B}"/>
              </a:ext>
            </a:extLst>
          </p:cNvPr>
          <p:cNvSpPr txBox="1">
            <a:spLocks/>
          </p:cNvSpPr>
          <p:nvPr userDrawn="1"/>
        </p:nvSpPr>
        <p:spPr>
          <a:xfrm>
            <a:off x="332096" y="6380433"/>
            <a:ext cx="3599823" cy="261610"/>
          </a:xfrm>
          <a:prstGeom prst="rect">
            <a:avLst/>
          </a:prstGeom>
          <a:solidFill>
            <a:schemeClr val="bg1"/>
          </a:solidFill>
        </p:spPr>
        <p:txBody>
          <a:bodyPr wrap="square" rtlCol="0">
            <a:spAutoFit/>
          </a:bodyPr>
          <a:lstStyle/>
          <a:p>
            <a:r>
              <a:rPr lang="en-US" sz="1100" dirty="0">
                <a:solidFill>
                  <a:srgbClr val="828E99">
                    <a:alpha val="73000"/>
                  </a:srgbClr>
                </a:solidFill>
                <a:latin typeface="Avenir Next LT Pro" panose="020B0504020202020204" pitchFamily="34" charset="77"/>
              </a:rPr>
              <a:t>Presentation Title_10/29/2024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1BB338-7BB9-CAB1-2429-4EC09809F11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5" name="TextBox 4">
                <a:extLst>
                  <a:ext uri="{FF2B5EF4-FFF2-40B4-BE49-F238E27FC236}">
                    <a16:creationId xmlns:a16="http://schemas.microsoft.com/office/drawing/2014/main" id="{301BB338-7BB9-CAB1-2429-4EC09809F11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5DFD5D6-FFA1-00B3-40B5-988A62D7AA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6656720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B62252-53FF-6BA5-8935-463842CF926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92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45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Page_Vertic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6D2759-27BD-A3D7-001E-853800E48A35}"/>
              </a:ext>
            </a:extLst>
          </p:cNvPr>
          <p:cNvSpPr/>
          <p:nvPr userDrawn="1"/>
        </p:nvSpPr>
        <p:spPr>
          <a:xfrm>
            <a:off x="0" y="6343098"/>
            <a:ext cx="12192000" cy="514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7956550" y="5931948"/>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3495386" y="2744287"/>
            <a:ext cx="6855708" cy="1542565"/>
          </a:xfrm>
          <a:prstGeom prst="rect">
            <a:avLst/>
          </a:prstGeom>
        </p:spPr>
        <p:txBody>
          <a:bodyPr>
            <a:normAutofit/>
          </a:bodyPr>
          <a:lstStyle>
            <a:lvl1pPr>
              <a:defRPr sz="50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0"/>
            <a:ext cx="2962275" cy="6857999"/>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3486666" y="5904949"/>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3518348" y="4286852"/>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pic>
        <p:nvPicPr>
          <p:cNvPr id="6" name="Picture 8">
            <a:extLst>
              <a:ext uri="{FF2B5EF4-FFF2-40B4-BE49-F238E27FC236}">
                <a16:creationId xmlns:a16="http://schemas.microsoft.com/office/drawing/2014/main" id="{051F37F5-D470-3955-201E-0409DD3E56D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128" t="25976" r="14111" b="25976"/>
          <a:stretch/>
        </p:blipFill>
        <p:spPr>
          <a:xfrm>
            <a:off x="3411500" y="500407"/>
            <a:ext cx="4431237" cy="1648238"/>
          </a:xfrm>
          <a:prstGeom prst="rect">
            <a:avLst/>
          </a:prstGeom>
        </p:spPr>
      </p:pic>
      <p:sp>
        <p:nvSpPr>
          <p:cNvPr id="10" name="Rectangle 9">
            <a:extLst>
              <a:ext uri="{FF2B5EF4-FFF2-40B4-BE49-F238E27FC236}">
                <a16:creationId xmlns:a16="http://schemas.microsoft.com/office/drawing/2014/main" id="{557A80EF-693F-6AA0-3F74-344A277581D4}"/>
              </a:ext>
            </a:extLst>
          </p:cNvPr>
          <p:cNvSpPr/>
          <p:nvPr userDrawn="1"/>
        </p:nvSpPr>
        <p:spPr>
          <a:xfrm flipH="1">
            <a:off x="2960369" y="1"/>
            <a:ext cx="8119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0518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13626703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36396"/>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7" name="Picture Placeholder 7">
            <a:extLst>
              <a:ext uri="{FF2B5EF4-FFF2-40B4-BE49-F238E27FC236}">
                <a16:creationId xmlns:a16="http://schemas.microsoft.com/office/drawing/2014/main" id="{2FEDC8B6-A38A-1439-C413-14DA2F8D8D1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395186100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802825" y="1096312"/>
            <a:ext cx="4686302" cy="4932079"/>
          </a:xfrm>
          <a:prstGeom prst="round1Rect">
            <a:avLst>
              <a:gd name="adj" fmla="val 34403"/>
            </a:avLst>
          </a:prstGeom>
          <a:solidFill>
            <a:srgbClr val="01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17CE36-7124-F43D-92CE-10CCE46E3E0A}"/>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1027993" y="2909622"/>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6096000" y="1219200"/>
            <a:ext cx="5147733" cy="2209800"/>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14" name="Title 13">
            <a:extLst>
              <a:ext uri="{FF2B5EF4-FFF2-40B4-BE49-F238E27FC236}">
                <a16:creationId xmlns:a16="http://schemas.microsoft.com/office/drawing/2014/main" id="{10755325-0224-C3CF-EBB9-A61A980885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6560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757521" cy="5011738"/>
          </a:xfrm>
          <a:prstGeom prst="rect">
            <a:avLst/>
          </a:prstGeom>
        </p:spPr>
        <p:txBody>
          <a:bodyPr/>
          <a:lstStyle>
            <a:lvl1pPr>
              <a:lnSpc>
                <a:spcPct val="110000"/>
              </a:lnSpc>
              <a:spcAft>
                <a:spcPts val="1400"/>
              </a:spcAft>
              <a:defRPr sz="1500"/>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757521"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7" name="Title 6">
            <a:extLst>
              <a:ext uri="{FF2B5EF4-FFF2-40B4-BE49-F238E27FC236}">
                <a16:creationId xmlns:a16="http://schemas.microsoft.com/office/drawing/2014/main" id="{DFF86A60-3B67-538C-5F5B-26878B9FE7A2}"/>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056BCF-F8F6-2591-45F4-396C5A9AB9A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64056BCF-F8F6-2591-45F4-396C5A9AB9A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478209128"/>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4EF6B02-3FBA-8D20-402F-90073A09FF6B}"/>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187AEF-0663-7D77-4AA3-2865F25060E8}"/>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36187AEF-0663-7D77-4AA3-2865F25060E8}"/>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965417925"/>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99438F-68AB-9DF8-46F2-F954CD55AEFB}"/>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323EA5-125D-D193-EE20-26824C542640}"/>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CB323EA5-125D-D193-EE20-26824C542640}"/>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774273110"/>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855369" y="1131201"/>
            <a:ext cx="521368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85800" y="1131200"/>
            <a:ext cx="4495800" cy="4432453"/>
          </a:xfrm>
          <a:prstGeom prst="rect">
            <a:avLst/>
          </a:prstGeom>
        </p:spPr>
        <p:txBody>
          <a:bodyPr/>
          <a:lstStyle/>
          <a:p>
            <a:endParaRPr lang="en-US"/>
          </a:p>
        </p:txBody>
      </p:sp>
      <p:sp>
        <p:nvSpPr>
          <p:cNvPr id="5" name="Title 4">
            <a:extLst>
              <a:ext uri="{FF2B5EF4-FFF2-40B4-BE49-F238E27FC236}">
                <a16:creationId xmlns:a16="http://schemas.microsoft.com/office/drawing/2014/main" id="{B51A9373-F459-2042-AA0E-4B76FB76240D}"/>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3897E7-9170-DE42-CF1C-08C2C2AFCCD4}"/>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143897E7-9170-DE42-CF1C-08C2C2AFCCD4}"/>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685800" y="5563653"/>
            <a:ext cx="4495800" cy="365936"/>
          </a:xfrm>
          <a:prstGeom prst="rect">
            <a:avLst/>
          </a:prstGeom>
        </p:spPr>
        <p:txBody>
          <a:bodyPr/>
          <a:lstStyle>
            <a:lvl1pP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41747946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
        <p:nvSpPr>
          <p:cNvPr id="3" name="Round Single Corner Rectangle 2">
            <a:extLst>
              <a:ext uri="{FF2B5EF4-FFF2-40B4-BE49-F238E27FC236}">
                <a16:creationId xmlns:a16="http://schemas.microsoft.com/office/drawing/2014/main" id="{043ABDBE-7BCC-23C4-920B-EBA4A0778A52}"/>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C86567-A97C-7376-9C13-4073216B41C9}"/>
              </a:ext>
            </a:extLst>
          </p:cNvPr>
          <p:cNvSpPr txBox="1">
            <a:spLocks/>
          </p:cNvSpPr>
          <p:nvPr userDrawn="1"/>
        </p:nvSpPr>
        <p:spPr>
          <a:xfrm>
            <a:off x="332096" y="6351858"/>
            <a:ext cx="5278129" cy="246221"/>
          </a:xfrm>
          <a:prstGeom prst="rect">
            <a:avLst/>
          </a:prstGeom>
          <a:solidFill>
            <a:schemeClr val="bg1"/>
          </a:solidFill>
        </p:spPr>
        <p:txBody>
          <a:bodyPr wrap="square" rtlCol="0">
            <a:spAutoFit/>
          </a:bodyPr>
          <a:lstStyle/>
          <a:p>
            <a:r>
              <a:rPr lang="en-US" sz="1000" spc="100" dirty="0">
                <a:solidFill>
                  <a:srgbClr val="818E99"/>
                </a:solidFill>
                <a:latin typeface="Avenir Next LT Pro" panose="020B0504020202020204" pitchFamily="34" charset="0"/>
              </a:rPr>
              <a:t>Accessibility 101 Training Module 1_Learning About Disability Inclusion</a:t>
            </a:r>
            <a:endParaRPr lang="en-US" sz="1000" dirty="0">
              <a:solidFill>
                <a:srgbClr val="818E99"/>
              </a:solidFill>
              <a:latin typeface="Avenir Next LT Pro" panose="020B0504020202020204" pitchFamily="34" charset="0"/>
            </a:endParaRPr>
          </a:p>
        </p:txBody>
      </p:sp>
    </p:spTree>
    <p:extLst>
      <p:ext uri="{BB962C8B-B14F-4D97-AF65-F5344CB8AC3E}">
        <p14:creationId xmlns:p14="http://schemas.microsoft.com/office/powerpoint/2010/main" val="78271699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Lst>
  <p:hf sldNum="0" hdr="0" ftr="0" dt="0"/>
  <p:txStyles>
    <p:titleStyle>
      <a:lvl1pPr algn="l" defTabSz="914400" rtl="0" eaLnBrk="1" latinLnBrk="0" hangingPunct="1">
        <a:lnSpc>
          <a:spcPct val="90000"/>
        </a:lnSpc>
        <a:spcBef>
          <a:spcPct val="0"/>
        </a:spcBef>
        <a:buNone/>
        <a:defRPr sz="3300" b="1" i="0" kern="1200">
          <a:solidFill>
            <a:srgbClr val="013B57"/>
          </a:solidFill>
          <a:latin typeface="Avenir Next LT Pro Demi"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p15:clr>
            <a:srgbClr val="F26B43"/>
          </p15:clr>
        </p15:guide>
        <p15:guide id="4" pos="240">
          <p15:clr>
            <a:srgbClr val="F26B43"/>
          </p15:clr>
        </p15:guide>
        <p15:guide id="5" pos="7056">
          <p15:clr>
            <a:srgbClr val="F26B43"/>
          </p15:clr>
        </p15:guide>
        <p15:guide id="7" pos="7440">
          <p15:clr>
            <a:srgbClr val="F26B43"/>
          </p15:clr>
        </p15:guide>
        <p15:guide id="8" orient="horz" pos="768">
          <p15:clr>
            <a:srgbClr val="F26B43"/>
          </p15:clr>
        </p15:guide>
        <p15:guide id="9" orient="horz" pos="912">
          <p15:clr>
            <a:srgbClr val="F26B43"/>
          </p15:clr>
        </p15:guide>
        <p15:guide id="10" orient="horz" pos="3744">
          <p15:clr>
            <a:srgbClr val="F26B43"/>
          </p15:clr>
        </p15:guide>
        <p15:guide id="11" pos="5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quakerearthcare.org/equality-equity-justice-the-transportation-case-examp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about/news/2024/05/01/hhs-finalizes-rule-strengthening-protections-against-disability-discrimination.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hhs.gov/civil-rights/for-individuals/section-1557/index.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hs.gov/ohrp/sachrp-committee/recommendations/2009-july-15-letter-attachment/index.htm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mrctcenter.org/diversity-in-clinical-research/tools/abd_toolkit/"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www.healthaffairs.org/doi/full/10.1377/hlthaff.2022.00520"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pacityconsentresearch.com/include-impaired-capacity-to-consent-framework.html"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hyperlink" Target="https://re4all.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rctcenter.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creativecommons.org/licenses/by-nc-sa/4.0/legalcod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affairs.org/disability-and-health"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hyperlink" Target="https://pubmed.ncbi.nlm.nih.gov/3798149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actproject.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hyperlink" Target="https://mrctcenter.org/resource/comment-on-the-nprm-regarding-regulations-to-title-ii-of-the-americans-with-disabilities-act-accessibility-of-medical-diagnostic-equipment-of-state-and-local-government-entiti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rctcenter.org/project/diversity-inclusion-and-equity-in-clinical-research/"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mrctcenter.org/lgbtqia-inclus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rctcenter.org/representation-in-research/people_with_disabiliite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mrctcenter.org/?sfid=229&amp;_sf_s=accessibility%20101"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hyperlink" Target="https://mrctcenter.org/wp-content/uploads/2024/03/REACH-Resource-List-BB.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repository.griffith.edu.au/server/api/core/bitstreams/bdf45182-e5b6-59f6-8285-2c44ad749a65/conten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cdrnys.org/blog/uncategorized/ableis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affairs.org/doi/full/10.1377/hlthaff.2020.01452"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hyperlink" Target="https://www.healthaffairs.org/doi/10.1377/hlthaff.2022.0047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7955270/"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docswithdisabilitie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plos.org/plosone/article?id=10.1371/journal.pone.0228686"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7DA73-609C-9486-8367-DB0553688E17}"/>
              </a:ext>
            </a:extLst>
          </p:cNvPr>
          <p:cNvSpPr>
            <a:spLocks noGrp="1"/>
          </p:cNvSpPr>
          <p:nvPr>
            <p:ph type="body" sz="quarter" idx="13"/>
          </p:nvPr>
        </p:nvSpPr>
        <p:spPr/>
        <p:txBody>
          <a:bodyPr/>
          <a:lstStyle/>
          <a:p>
            <a:r>
              <a:rPr lang="en-US" dirty="0"/>
              <a:t>10/22/24</a:t>
            </a:r>
          </a:p>
        </p:txBody>
      </p:sp>
      <p:sp>
        <p:nvSpPr>
          <p:cNvPr id="3" name="Title 2">
            <a:extLst>
              <a:ext uri="{FF2B5EF4-FFF2-40B4-BE49-F238E27FC236}">
                <a16:creationId xmlns:a16="http://schemas.microsoft.com/office/drawing/2014/main" id="{9105BFBD-7AD0-FA36-092A-9A5AB51187F3}"/>
              </a:ext>
            </a:extLst>
          </p:cNvPr>
          <p:cNvSpPr>
            <a:spLocks noGrp="1"/>
          </p:cNvSpPr>
          <p:nvPr>
            <p:ph type="title"/>
          </p:nvPr>
        </p:nvSpPr>
        <p:spPr>
          <a:xfrm>
            <a:off x="3495385" y="2744287"/>
            <a:ext cx="7610979" cy="1542565"/>
          </a:xfrm>
        </p:spPr>
        <p:txBody>
          <a:bodyPr>
            <a:normAutofit/>
          </a:bodyPr>
          <a:lstStyle/>
          <a:p>
            <a:pPr>
              <a:lnSpc>
                <a:spcPct val="80000"/>
              </a:lnSpc>
            </a:pPr>
            <a:r>
              <a:rPr lang="en-US" dirty="0"/>
              <a:t>Learning About Disability Inclusion</a:t>
            </a:r>
          </a:p>
        </p:txBody>
      </p:sp>
      <p:pic>
        <p:nvPicPr>
          <p:cNvPr id="8" name="Picture Placeholder 7">
            <a:extLst>
              <a:ext uri="{FF2B5EF4-FFF2-40B4-BE49-F238E27FC236}">
                <a16:creationId xmlns:a16="http://schemas.microsoft.com/office/drawing/2014/main" id="{EFA5D491-3BFF-879C-F71D-BF2EFB82D7D2}"/>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t="32627" b="32627"/>
          <a:stretch>
            <a:fillRect/>
          </a:stretch>
        </p:blipFill>
        <p:spPr>
          <a:xfrm>
            <a:off x="1" y="0"/>
            <a:ext cx="2973426" cy="6857999"/>
          </a:xfrm>
        </p:spPr>
      </p:pic>
      <p:sp>
        <p:nvSpPr>
          <p:cNvPr id="5" name="Content Placeholder 4">
            <a:extLst>
              <a:ext uri="{FF2B5EF4-FFF2-40B4-BE49-F238E27FC236}">
                <a16:creationId xmlns:a16="http://schemas.microsoft.com/office/drawing/2014/main" id="{63594B99-43E8-6751-D7CC-7295493E7F53}"/>
              </a:ext>
            </a:extLst>
          </p:cNvPr>
          <p:cNvSpPr>
            <a:spLocks noGrp="1"/>
          </p:cNvSpPr>
          <p:nvPr>
            <p:ph sz="quarter" idx="10"/>
          </p:nvPr>
        </p:nvSpPr>
        <p:spPr/>
        <p:txBody>
          <a:bodyPr>
            <a:normAutofit lnSpcReduction="10000"/>
          </a:bodyPr>
          <a:lstStyle/>
          <a:p>
            <a:r>
              <a:rPr lang="en-US" dirty="0"/>
              <a:t>Willyanne </a:t>
            </a:r>
            <a:r>
              <a:rPr lang="en-US" dirty="0" err="1"/>
              <a:t>DeCormier</a:t>
            </a:r>
            <a:r>
              <a:rPr lang="en-US" dirty="0"/>
              <a:t> Plosky, Program Director, MRCT Center</a:t>
            </a:r>
          </a:p>
        </p:txBody>
      </p:sp>
      <p:sp>
        <p:nvSpPr>
          <p:cNvPr id="6" name="Text Placeholder 5">
            <a:extLst>
              <a:ext uri="{FF2B5EF4-FFF2-40B4-BE49-F238E27FC236}">
                <a16:creationId xmlns:a16="http://schemas.microsoft.com/office/drawing/2014/main" id="{A1CAFAA5-C3F4-CE5C-D9DE-CE2D6AB9633B}"/>
              </a:ext>
            </a:extLst>
          </p:cNvPr>
          <p:cNvSpPr>
            <a:spLocks noGrp="1"/>
          </p:cNvSpPr>
          <p:nvPr>
            <p:ph type="body" sz="quarter" idx="12"/>
          </p:nvPr>
        </p:nvSpPr>
        <p:spPr>
          <a:xfrm>
            <a:off x="3600541" y="4286852"/>
            <a:ext cx="6866467" cy="1139472"/>
          </a:xfrm>
        </p:spPr>
        <p:txBody>
          <a:bodyPr/>
          <a:lstStyle/>
          <a:p>
            <a:r>
              <a:rPr lang="en-US" sz="2400" dirty="0"/>
              <a:t>Accessibility 101 Training Module Series</a:t>
            </a:r>
          </a:p>
        </p:txBody>
      </p:sp>
    </p:spTree>
    <p:extLst>
      <p:ext uri="{BB962C8B-B14F-4D97-AF65-F5344CB8AC3E}">
        <p14:creationId xmlns:p14="http://schemas.microsoft.com/office/powerpoint/2010/main" val="30783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2286000" y="4935203"/>
            <a:ext cx="7619999" cy="1202760"/>
          </a:xfrm>
        </p:spPr>
        <p:txBody>
          <a:bodyPr numCol="2"/>
          <a:lstStyle/>
          <a:p>
            <a:pPr marL="295275"/>
            <a:r>
              <a:rPr lang="en-US" sz="2000" b="1" dirty="0"/>
              <a:t>Equality</a:t>
            </a:r>
            <a:br>
              <a:rPr lang="en-US" b="1" dirty="0"/>
            </a:br>
            <a:r>
              <a:rPr lang="en-US" dirty="0"/>
              <a:t>Equality is everyone getting</a:t>
            </a:r>
            <a:br>
              <a:rPr lang="en-US" dirty="0"/>
            </a:br>
            <a:r>
              <a:rPr lang="en-US" dirty="0"/>
              <a:t>the same support.</a:t>
            </a:r>
          </a:p>
          <a:p>
            <a:pPr marL="344488"/>
            <a:r>
              <a:rPr lang="en-US" sz="2000" b="1" dirty="0"/>
              <a:t>Equity</a:t>
            </a:r>
            <a:br>
              <a:rPr lang="en-US" b="1" dirty="0"/>
            </a:br>
            <a:r>
              <a:rPr lang="en-US" dirty="0"/>
              <a:t>Equity is everyone getting</a:t>
            </a:r>
            <a:br>
              <a:rPr lang="en-US" dirty="0"/>
            </a:br>
            <a:r>
              <a:rPr lang="en-US" dirty="0"/>
              <a:t>the support that they need.</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Moving from equality to equity</a:t>
            </a:r>
            <a:endParaRPr lang="en-US" dirty="0"/>
          </a:p>
        </p:txBody>
      </p:sp>
      <p:pic>
        <p:nvPicPr>
          <p:cNvPr id="5" name="Picture 2" descr="The left side of the illustration (under the word &quot;Equality&quot;) shows three people trying to look over a fence at a soccer game. One person is tall, one person is shorter (a child) a and one person uses a wheelchair. There are three boxes by the fence, one in front of each person. The tall person and the child are standing on the boxes and can see over the fence (the child only just), but the person using a wheelchair can't use the box or see over the fence.&#10;The right side of the illustration (under the word &quot;Equity&quot;) shows the same scene, except the tall person does not have a box, the child is standing on two boxes and can see well over the fence, and there is a ramp that the person with a wheelchair has used so that they can also see well over the fence.">
            <a:extLst>
              <a:ext uri="{FF2B5EF4-FFF2-40B4-BE49-F238E27FC236}">
                <a16:creationId xmlns:a16="http://schemas.microsoft.com/office/drawing/2014/main" id="{00CA3408-E272-5371-3C14-9638A9D38F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8719" y="1049619"/>
            <a:ext cx="7154562" cy="37740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A925F6-51DD-1E3F-FDB4-9BC087B190C5}"/>
              </a:ext>
            </a:extLst>
          </p:cNvPr>
          <p:cNvSpPr txBox="1"/>
          <p:nvPr/>
        </p:nvSpPr>
        <p:spPr>
          <a:xfrm>
            <a:off x="4495800" y="6018684"/>
            <a:ext cx="7837959" cy="230832"/>
          </a:xfrm>
          <a:prstGeom prst="rect">
            <a:avLst/>
          </a:prstGeom>
          <a:noFill/>
        </p:spPr>
        <p:txBody>
          <a:bodyPr wrap="square">
            <a:spAutoFit/>
          </a:bodyPr>
          <a:lstStyle/>
          <a:p>
            <a:pPr marL="0" indent="0">
              <a:buNone/>
            </a:pPr>
            <a:r>
              <a:rPr lang="en-US" sz="900" i="1" dirty="0">
                <a:solidFill>
                  <a:schemeClr val="accent6"/>
                </a:solidFill>
                <a:latin typeface="Avenir Next LT Pro" panose="020B0504020202020204" pitchFamily="34" charset="77"/>
              </a:rPr>
              <a:t>Image credit: Article by Beverly Ward, March 3, 2021.  </a:t>
            </a:r>
            <a:r>
              <a:rPr lang="en-US" sz="900" i="1" dirty="0">
                <a:solidFill>
                  <a:schemeClr val="accent6"/>
                </a:solidFill>
                <a:latin typeface="Avenir Next LT Pro" panose="020B0504020202020204" pitchFamily="34" charset="77"/>
                <a:hlinkClick r:id="rId4">
                  <a:extLst>
                    <a:ext uri="{A12FA001-AC4F-418D-AE19-62706E023703}">
                      <ahyp:hlinkClr xmlns:ahyp="http://schemas.microsoft.com/office/drawing/2018/hyperlinkcolor" val="tx"/>
                    </a:ext>
                  </a:extLst>
                </a:hlinkClick>
              </a:rPr>
              <a:t>https://quakerearthcare.org/equality-equity-justice-the-transportation-case-example/</a:t>
            </a:r>
            <a:r>
              <a:rPr lang="en-US" sz="900" i="1" dirty="0">
                <a:solidFill>
                  <a:schemeClr val="accent6"/>
                </a:solidFill>
                <a:latin typeface="Avenir Next LT Pro" panose="020B0504020202020204" pitchFamily="34" charset="77"/>
              </a:rPr>
              <a:t> </a:t>
            </a:r>
          </a:p>
        </p:txBody>
      </p:sp>
    </p:spTree>
    <p:extLst>
      <p:ext uri="{BB962C8B-B14F-4D97-AF65-F5344CB8AC3E}">
        <p14:creationId xmlns:p14="http://schemas.microsoft.com/office/powerpoint/2010/main" val="30588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299" y="1219200"/>
            <a:ext cx="10325101" cy="4914900"/>
          </a:xfrm>
        </p:spPr>
        <p:txBody>
          <a:bodyPr/>
          <a:lstStyle/>
          <a:p>
            <a:pPr>
              <a:lnSpc>
                <a:spcPct val="114000"/>
              </a:lnSpc>
              <a:spcBef>
                <a:spcPts val="400"/>
              </a:spcBef>
              <a:spcAft>
                <a:spcPts val="600"/>
              </a:spcAft>
              <a:buClr>
                <a:srgbClr val="C00000"/>
              </a:buClr>
            </a:pPr>
            <a:r>
              <a:rPr lang="en-US" sz="2000" b="1" dirty="0">
                <a:latin typeface="Avenir Next LT Pro Demi" panose="020B0504020202020204" pitchFamily="34" charset="77"/>
                <a:ea typeface="Calibri" panose="020F0502020204030204" pitchFamily="34" charset="0"/>
                <a:cs typeface="Times New Roman" panose="02020603050405020304" pitchFamily="18" charset="0"/>
              </a:rPr>
              <a:t>International: </a:t>
            </a:r>
            <a:r>
              <a:rPr lang="en-US" sz="2000" dirty="0">
                <a:ea typeface="Calibri" panose="020F0502020204030204" pitchFamily="34" charset="0"/>
                <a:cs typeface="Times New Roman" panose="02020603050405020304" pitchFamily="18" charset="0"/>
              </a:rPr>
              <a:t>Convention on the Rights of Persons With Disabilities (CRPD). Signed by more countries around the world, but not the United States</a:t>
            </a:r>
          </a:p>
          <a:p>
            <a:pPr>
              <a:lnSpc>
                <a:spcPct val="114000"/>
              </a:lnSpc>
              <a:spcBef>
                <a:spcPts val="400"/>
              </a:spcBef>
              <a:spcAft>
                <a:spcPts val="600"/>
              </a:spcAft>
              <a:buClr>
                <a:srgbClr val="C00000"/>
              </a:buClr>
            </a:pPr>
            <a:r>
              <a:rPr lang="en-US" sz="2000" b="1" dirty="0">
                <a:latin typeface="Avenir Next LT Pro Demi" panose="020B0504020202020204" pitchFamily="34" charset="77"/>
                <a:ea typeface="Calibri" panose="020F0502020204030204" pitchFamily="34" charset="0"/>
                <a:cs typeface="Times New Roman" panose="02020603050405020304" pitchFamily="18" charset="0"/>
              </a:rPr>
              <a:t>Federal:</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Americans with Disabilities Act (ADA).</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Section 504 of the Rehabilitation Act. See: </a:t>
            </a:r>
            <a:r>
              <a:rPr lang="en-US" sz="2000" dirty="0">
                <a:solidFill>
                  <a:schemeClr val="accent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https://www.hhs.gov/about/news/2024/05/01/hhs-finalizes-rule-strengthening-protections-against-disability-discrimination.html</a:t>
            </a:r>
            <a:r>
              <a:rPr lang="en-US" sz="2000" dirty="0">
                <a:solidFill>
                  <a:schemeClr val="accent1"/>
                </a:solidFill>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Section 1557 of the Affordable Care Act (ACA) prohibits discrimination against people with disabilities and requires equal access to healthcare. See: </a:t>
            </a:r>
            <a:r>
              <a:rPr lang="en-US" sz="2000" dirty="0">
                <a:solidFill>
                  <a:schemeClr val="accent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https://www.hhs.gov/civil-rights/for-individuals/section-1557/index.html</a:t>
            </a:r>
            <a:r>
              <a:rPr lang="en-US" sz="2000" dirty="0">
                <a:solidFill>
                  <a:schemeClr val="accent1"/>
                </a:solidFill>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a:lnSpc>
                <a:spcPct val="114000"/>
              </a:lnSpc>
              <a:spcBef>
                <a:spcPts val="400"/>
              </a:spcBef>
              <a:spcAft>
                <a:spcPts val="600"/>
              </a:spcAft>
              <a:buClr>
                <a:srgbClr val="C00000"/>
              </a:buClr>
            </a:pPr>
            <a:br>
              <a:rPr lang="en-US" sz="2000" i="1" dirty="0">
                <a:ea typeface="Calibri" panose="020F0502020204030204" pitchFamily="34" charset="0"/>
                <a:cs typeface="Times New Roman" panose="02020603050405020304" pitchFamily="18" charset="0"/>
              </a:rPr>
            </a:br>
            <a:r>
              <a:rPr lang="en-US" sz="2000" b="1" dirty="0">
                <a:latin typeface="Avenir Next LT Pro Demi" panose="020B0704020202020204" pitchFamily="34" charset="0"/>
                <a:ea typeface="Calibri" panose="020F0502020204030204" pitchFamily="34" charset="0"/>
                <a:cs typeface="Times New Roman" panose="02020603050405020304" pitchFamily="18" charset="0"/>
              </a:rPr>
              <a:t>State laws vary.</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392732"/>
            <a:ext cx="10972800" cy="496710"/>
          </a:xfrm>
        </p:spPr>
        <p:txBody>
          <a:bodyPr>
            <a:noAutofit/>
          </a:bodyPr>
          <a:lstStyle/>
          <a:p>
            <a:r>
              <a:rPr lang="en-US" sz="3200" dirty="0"/>
              <a:t>Accessibility and non-discrimination are legally mandated</a:t>
            </a:r>
          </a:p>
        </p:txBody>
      </p:sp>
    </p:spTree>
    <p:extLst>
      <p:ext uri="{BB962C8B-B14F-4D97-AF65-F5344CB8AC3E}">
        <p14:creationId xmlns:p14="http://schemas.microsoft.com/office/powerpoint/2010/main" val="374914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1" y="1447800"/>
            <a:ext cx="11429999" cy="4686300"/>
          </a:xfrm>
        </p:spPr>
        <p:txBody>
          <a:bodyPr/>
          <a:lstStyle/>
          <a:p>
            <a:pPr marL="352425" lvl="1" indent="-336550">
              <a:lnSpc>
                <a:spcPct val="114000"/>
              </a:lnSpc>
              <a:spcBef>
                <a:spcPts val="400"/>
              </a:spcBef>
              <a:spcAft>
                <a:spcPts val="1200"/>
              </a:spcAft>
              <a:buClr>
                <a:schemeClr val="accent3"/>
              </a:buClr>
              <a:buFont typeface="Arial" panose="020B0604020202020204" pitchFamily="34" charset="0"/>
              <a:buChar char="•"/>
            </a:pPr>
            <a:r>
              <a:rPr lang="en-US" sz="2000" b="1" dirty="0"/>
              <a:t>HHS: </a:t>
            </a:r>
            <a:r>
              <a:rPr lang="en-US" sz="2000" dirty="0">
                <a:ea typeface="Calibri" panose="020F0502020204030204" pitchFamily="34" charset="0"/>
                <a:cs typeface="Times New Roman" panose="02020603050405020304" pitchFamily="18" charset="0"/>
              </a:rPr>
              <a:t>Protection of Human Subjects, 45 C.F.R. § 46.</a:t>
            </a:r>
            <a:endParaRPr lang="en-US" sz="2000" dirty="0">
              <a:effectLst/>
            </a:endParaRPr>
          </a:p>
          <a:p>
            <a:pPr marL="352425" lvl="1" indent="-336550">
              <a:lnSpc>
                <a:spcPct val="114000"/>
              </a:lnSpc>
              <a:spcBef>
                <a:spcPts val="400"/>
              </a:spcBef>
              <a:spcAft>
                <a:spcPts val="1200"/>
              </a:spcAft>
              <a:buClr>
                <a:schemeClr val="accent3"/>
              </a:buClr>
              <a:buFont typeface="Arial" panose="020B0604020202020204" pitchFamily="34" charset="0"/>
              <a:buChar char="•"/>
            </a:pPr>
            <a:r>
              <a:rPr lang="en-US" sz="2000" b="1" dirty="0">
                <a:ea typeface="Calibri" panose="020F0502020204030204" pitchFamily="34" charset="0"/>
                <a:cs typeface="Times New Roman" panose="02020603050405020304" pitchFamily="18" charset="0"/>
              </a:rPr>
              <a:t>FDA: </a:t>
            </a:r>
            <a:r>
              <a:rPr lang="en-US" sz="2000" dirty="0">
                <a:effectLst/>
                <a:ea typeface="Calibri" panose="020F0502020204030204" pitchFamily="34" charset="0"/>
                <a:cs typeface="Times New Roman" panose="02020603050405020304" pitchFamily="18" charset="0"/>
              </a:rPr>
              <a:t>Diversity </a:t>
            </a:r>
            <a:r>
              <a:rPr lang="en-US" sz="2000" dirty="0">
                <a:ea typeface="Calibri" panose="020F0502020204030204" pitchFamily="34" charset="0"/>
                <a:cs typeface="Times New Roman" panose="02020603050405020304" pitchFamily="18" charset="0"/>
              </a:rPr>
              <a:t>Action Plans (DAPs) are now required for Phase 3 and later trials. Note that disability is more prevalent in minority populations (1 in 4 adults; 1 in 3 Black and Hispanic adults). Researchers are unlikely to meet the enrollment goals for minority populations if they don’t consider intersectionality and accessibility.</a:t>
            </a:r>
          </a:p>
          <a:p>
            <a:pPr marL="352425" lvl="1" indent="-336550">
              <a:lnSpc>
                <a:spcPct val="114000"/>
              </a:lnSpc>
              <a:spcBef>
                <a:spcPts val="400"/>
              </a:spcBef>
              <a:spcAft>
                <a:spcPts val="1200"/>
              </a:spcAft>
              <a:buClr>
                <a:schemeClr val="accent3"/>
              </a:buClr>
              <a:buFont typeface="Arial" panose="020B0604020202020204" pitchFamily="34" charset="0"/>
              <a:buChar char="•"/>
            </a:pPr>
            <a:r>
              <a:rPr lang="en-US" sz="2000" b="1" dirty="0">
                <a:ea typeface="Calibri" panose="020F0502020204030204" pitchFamily="34" charset="0"/>
                <a:cs typeface="Times New Roman" panose="02020603050405020304" pitchFamily="18" charset="0"/>
              </a:rPr>
              <a:t>NIH: </a:t>
            </a:r>
            <a:r>
              <a:rPr lang="en-US" sz="2000" dirty="0">
                <a:ea typeface="Calibri" panose="020F0502020204030204" pitchFamily="34" charset="0"/>
                <a:cs typeface="Times New Roman" panose="02020603050405020304" pitchFamily="18" charset="0"/>
              </a:rPr>
              <a:t>People with disabilities recently declared to be a population with health disparities. </a:t>
            </a:r>
          </a:p>
          <a:p>
            <a:pPr marL="352425" lvl="1" indent="-336550">
              <a:lnSpc>
                <a:spcPct val="114000"/>
              </a:lnSpc>
              <a:spcBef>
                <a:spcPts val="400"/>
              </a:spcBef>
              <a:spcAft>
                <a:spcPts val="1200"/>
              </a:spcAft>
              <a:buClr>
                <a:schemeClr val="accent3"/>
              </a:buClr>
              <a:buFont typeface="Arial" panose="020B0604020202020204" pitchFamily="34" charset="0"/>
              <a:buChar char="•"/>
            </a:pPr>
            <a:r>
              <a:rPr lang="en-US" sz="2000" b="1" dirty="0">
                <a:ea typeface="Calibri" panose="020F0502020204030204" pitchFamily="34" charset="0"/>
                <a:cs typeface="Times New Roman" panose="02020603050405020304" pitchFamily="18" charset="0"/>
              </a:rPr>
              <a:t>HHS: </a:t>
            </a:r>
            <a:r>
              <a:rPr lang="en-US" sz="2000" dirty="0">
                <a:ea typeface="Calibri" panose="020F0502020204030204" pitchFamily="34" charset="0"/>
                <a:cs typeface="Times New Roman" panose="02020603050405020304" pitchFamily="18" charset="0"/>
              </a:rPr>
              <a:t>T</a:t>
            </a:r>
            <a:r>
              <a:rPr lang="en-US" sz="2000" dirty="0">
                <a:effectLst/>
                <a:ea typeface="Calibri" panose="020F0502020204030204" pitchFamily="34" charset="0"/>
                <a:cs typeface="Times New Roman" panose="02020603050405020304" pitchFamily="18" charset="0"/>
              </a:rPr>
              <a:t>he Secretary’s Advisory Committee  on Human Research Protections (SACHRP)</a:t>
            </a:r>
            <a:r>
              <a:rPr lang="en-US" sz="2000" dirty="0" err="1">
                <a:effectLst/>
                <a:ea typeface="Calibri" panose="020F0502020204030204" pitchFamily="34" charset="0"/>
                <a:cs typeface="Times New Roman" panose="02020603050405020304" pitchFamily="18" charset="0"/>
              </a:rPr>
              <a:t>ee</a:t>
            </a:r>
            <a:r>
              <a:rPr lang="en-US" sz="2000" dirty="0">
                <a:effectLst/>
                <a:ea typeface="Calibri" panose="020F0502020204030204" pitchFamily="34" charset="0"/>
                <a:cs typeface="Times New Roman" panose="02020603050405020304" pitchFamily="18" charset="0"/>
              </a:rPr>
              <a:t> Recommendations Regarding Research Involving Individuals with Impaired Decision-making at: </a:t>
            </a:r>
            <a:r>
              <a:rPr lang="en-US" sz="2000" dirty="0">
                <a:effectLst/>
                <a:ea typeface="Calibri" panose="020F0502020204030204" pitchFamily="34" charset="0"/>
                <a:cs typeface="Times New Roman" panose="02020603050405020304" pitchFamily="18" charset="0"/>
                <a:hlinkClick r:id="rId3"/>
              </a:rPr>
              <a:t>https://www.hhs.gov/ohrp/sachrp-committee/recommendations/2009-july-15-letter-attachment/index.html</a:t>
            </a:r>
            <a:r>
              <a:rPr lang="en-US" sz="2000" dirty="0">
                <a:effectLst/>
                <a:ea typeface="Calibri" panose="020F0502020204030204" pitchFamily="34" charset="0"/>
                <a:cs typeface="Times New Roman" panose="02020603050405020304" pitchFamily="18" charset="0"/>
              </a:rPr>
              <a:t> </a:t>
            </a:r>
            <a:endParaRPr lang="en-US" sz="2000" dirty="0">
              <a:effectLst/>
            </a:endParaRP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3"/>
            <a:ext cx="10604500" cy="960171"/>
          </a:xfrm>
        </p:spPr>
        <p:txBody>
          <a:bodyPr>
            <a:noAutofit/>
          </a:bodyPr>
          <a:lstStyle/>
          <a:p>
            <a:r>
              <a:rPr lang="en-US" sz="3200" dirty="0"/>
              <a:t>Accessibility and non-discrimination in clinical research is supported by medical ethics guidance</a:t>
            </a:r>
          </a:p>
        </p:txBody>
      </p:sp>
    </p:spTree>
    <p:extLst>
      <p:ext uri="{BB962C8B-B14F-4D97-AF65-F5344CB8AC3E}">
        <p14:creationId xmlns:p14="http://schemas.microsoft.com/office/powerpoint/2010/main" val="400586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1" y="1447800"/>
            <a:ext cx="11429999" cy="4686300"/>
          </a:xfrm>
        </p:spPr>
        <p:txBody>
          <a:bodyPr/>
          <a:lstStyle/>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D</a:t>
            </a:r>
            <a:r>
              <a:rPr lang="en-US" sz="2000" dirty="0">
                <a:effectLst/>
              </a:rPr>
              <a:t>isability-inclusive companies are documented to have achieved 28% higher revenue, double the net income, and 30% higher economic profit margins. </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D</a:t>
            </a:r>
            <a:r>
              <a:rPr lang="en-US" sz="2000" dirty="0">
                <a:effectLst/>
              </a:rPr>
              <a:t>isability-inclusive companies have more innovative products and services produced by and for people with disabilities (e.g., cruise control, texting, the internet, iPhones). Working on accommodations for people with disabilities not only accelerates innovation but can also benefit all people regardless of whether they have a disability.</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P</a:t>
            </a:r>
            <a:r>
              <a:rPr lang="en-US" sz="2000" dirty="0">
                <a:effectLst/>
              </a:rPr>
              <a:t>eople with disabilities have been shown to have higher employment retention rates and efficiency (e.g., in one company assistive devices and keyboard shortcuts allowed visually impaired telemarketers to make 100% more dials than their non-disabled peers).  </a:t>
            </a:r>
          </a:p>
          <a:p>
            <a:pPr marL="800100" lvl="1" indent="-342900">
              <a:spcBef>
                <a:spcPts val="0"/>
              </a:spcBef>
              <a:spcAft>
                <a:spcPts val="200"/>
              </a:spcAft>
              <a:buClr>
                <a:srgbClr val="C00000"/>
              </a:buClr>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200"/>
              </a:spcAft>
              <a:buClr>
                <a:srgbClr val="C00000"/>
              </a:buClr>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cs typeface="Times New Roman" panose="02020603050405020304" pitchFamily="18" charset="0"/>
            </a:endParaRP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r>
              <a:rPr lang="en-US" sz="3200" dirty="0"/>
              <a:t>Accessibility and non-discrimination is good for business</a:t>
            </a:r>
            <a:endParaRPr lang="en-US" sz="3600" dirty="0"/>
          </a:p>
        </p:txBody>
      </p:sp>
    </p:spTree>
    <p:extLst>
      <p:ext uri="{BB962C8B-B14F-4D97-AF65-F5344CB8AC3E}">
        <p14:creationId xmlns:p14="http://schemas.microsoft.com/office/powerpoint/2010/main" val="329221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r>
              <a:rPr lang="en-US" sz="3200" dirty="0"/>
              <a:t>The MRCT Center Accessibility by Design (</a:t>
            </a:r>
            <a:r>
              <a:rPr lang="en-US" sz="3200" dirty="0" err="1"/>
              <a:t>AbD</a:t>
            </a:r>
            <a:r>
              <a:rPr lang="en-US" sz="3200" dirty="0"/>
              <a:t>) Toolkit</a:t>
            </a:r>
            <a:endParaRPr lang="en-US" sz="3600" dirty="0"/>
          </a:p>
        </p:txBody>
      </p:sp>
      <p:sp>
        <p:nvSpPr>
          <p:cNvPr id="5" name="Text Placeholder 4">
            <a:extLst>
              <a:ext uri="{FF2B5EF4-FFF2-40B4-BE49-F238E27FC236}">
                <a16:creationId xmlns:a16="http://schemas.microsoft.com/office/drawing/2014/main" id="{2F717AB8-FE07-578B-9568-63707B2EEBB9}"/>
              </a:ext>
            </a:extLst>
          </p:cNvPr>
          <p:cNvSpPr>
            <a:spLocks noGrp="1"/>
          </p:cNvSpPr>
          <p:nvPr>
            <p:ph type="body" sz="quarter" idx="10"/>
          </p:nvPr>
        </p:nvSpPr>
        <p:spPr>
          <a:xfrm>
            <a:off x="1218054" y="1951709"/>
            <a:ext cx="4877946" cy="796934"/>
          </a:xfrm>
        </p:spPr>
        <p:txBody>
          <a:bodyPr/>
          <a:lstStyle/>
          <a:p>
            <a:r>
              <a:rPr lang="en-US" sz="2000" u="sng" dirty="0">
                <a:solidFill>
                  <a:schemeClr val="accent1"/>
                </a:solidFill>
                <a:ea typeface="Calibri" panose="020F0502020204030204" pitchFamily="34" charset="0"/>
                <a:hlinkClick r:id="rId3">
                  <a:extLst>
                    <a:ext uri="{A12FA001-AC4F-418D-AE19-62706E023703}">
                      <ahyp:hlinkClr xmlns:ahyp="http://schemas.microsoft.com/office/drawing/2018/hyperlinkcolor" val="tx"/>
                    </a:ext>
                  </a:extLst>
                </a:hlinkClick>
              </a:rPr>
              <a:t>https://mrctcenter.org/diversity-in-clinical-research/tools/</a:t>
            </a:r>
            <a:r>
              <a:rPr lang="en-US" sz="2000" b="1" u="sng" dirty="0">
                <a:solidFill>
                  <a:schemeClr val="accent1"/>
                </a:solidFill>
                <a:ea typeface="Calibri" panose="020F0502020204030204" pitchFamily="34" charset="0"/>
                <a:hlinkClick r:id="rId3">
                  <a:extLst>
                    <a:ext uri="{A12FA001-AC4F-418D-AE19-62706E023703}">
                      <ahyp:hlinkClr xmlns:ahyp="http://schemas.microsoft.com/office/drawing/2018/hyperlinkcolor" val="tx"/>
                    </a:ext>
                  </a:extLst>
                </a:hlinkClick>
              </a:rPr>
              <a:t>abd_toolkit</a:t>
            </a:r>
            <a:r>
              <a:rPr lang="en-US" sz="2000" u="sng" dirty="0">
                <a:solidFill>
                  <a:schemeClr val="accent1"/>
                </a:solidFill>
                <a:ea typeface="Calibri" panose="020F0502020204030204" pitchFamily="34" charset="0"/>
                <a:hlinkClick r:id="rId3">
                  <a:extLst>
                    <a:ext uri="{A12FA001-AC4F-418D-AE19-62706E023703}">
                      <ahyp:hlinkClr xmlns:ahyp="http://schemas.microsoft.com/office/drawing/2018/hyperlinkcolor" val="tx"/>
                    </a:ext>
                  </a:extLst>
                </a:hlinkClick>
              </a:rPr>
              <a:t>/</a:t>
            </a:r>
            <a:endParaRPr lang="en-US" sz="2000" b="1" dirty="0">
              <a:solidFill>
                <a:schemeClr val="accent1"/>
              </a:solidFill>
              <a:highlight>
                <a:srgbClr val="FFFF00"/>
              </a:highlight>
            </a:endParaRPr>
          </a:p>
          <a:p>
            <a:endParaRPr lang="en-US" dirty="0">
              <a:solidFill>
                <a:schemeClr val="accent1"/>
              </a:solidFill>
            </a:endParaRPr>
          </a:p>
        </p:txBody>
      </p:sp>
      <p:pic>
        <p:nvPicPr>
          <p:cNvPr id="7" name="Picture 6" descr="Cover page of the Accessibility by Design Toolkit.">
            <a:extLst>
              <a:ext uri="{FF2B5EF4-FFF2-40B4-BE49-F238E27FC236}">
                <a16:creationId xmlns:a16="http://schemas.microsoft.com/office/drawing/2014/main" id="{BECA6CFD-2AC3-3FEB-E71E-EC7B5205FFFA}"/>
              </a:ext>
            </a:extLst>
          </p:cNvPr>
          <p:cNvPicPr>
            <a:picLocks noChangeAspect="1"/>
          </p:cNvPicPr>
          <p:nvPr/>
        </p:nvPicPr>
        <p:blipFill>
          <a:blip r:embed="rId4"/>
          <a:stretch>
            <a:fillRect/>
          </a:stretch>
        </p:blipFill>
        <p:spPr>
          <a:xfrm>
            <a:off x="7320280" y="1208799"/>
            <a:ext cx="3881120" cy="4925301"/>
          </a:xfrm>
          <a:prstGeom prst="rect">
            <a:avLst/>
          </a:prstGeom>
        </p:spPr>
      </p:pic>
      <p:pic>
        <p:nvPicPr>
          <p:cNvPr id="8" name="Picture 7" descr="A QR code for the AbD Toolkit.">
            <a:extLst>
              <a:ext uri="{FF2B5EF4-FFF2-40B4-BE49-F238E27FC236}">
                <a16:creationId xmlns:a16="http://schemas.microsoft.com/office/drawing/2014/main" id="{787FF5EB-4C87-D408-B844-5F0D0B7667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8720" y="2666106"/>
            <a:ext cx="2477577" cy="2468292"/>
          </a:xfrm>
          <a:prstGeom prst="rect">
            <a:avLst/>
          </a:prstGeom>
        </p:spPr>
      </p:pic>
    </p:spTree>
    <p:extLst>
      <p:ext uri="{BB962C8B-B14F-4D97-AF65-F5344CB8AC3E}">
        <p14:creationId xmlns:p14="http://schemas.microsoft.com/office/powerpoint/2010/main" val="210570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2" y="1447800"/>
            <a:ext cx="6950528" cy="4686300"/>
          </a:xfrm>
        </p:spPr>
        <p:txBody>
          <a:bodyPr/>
          <a:lstStyle/>
          <a:p>
            <a:pPr marL="342900" indent="-342900">
              <a:buClr>
                <a:schemeClr val="accent3"/>
              </a:buClr>
              <a:buFont typeface="Arial" panose="020B0604020202020204" pitchFamily="34" charset="0"/>
              <a:buChar char="•"/>
            </a:pPr>
            <a:r>
              <a:rPr lang="en-US" sz="2000" dirty="0"/>
              <a:t>Preparing for AbD : General Considerations</a:t>
            </a:r>
          </a:p>
          <a:p>
            <a:pPr marL="342900" indent="-342900">
              <a:buClr>
                <a:schemeClr val="accent3"/>
              </a:buClr>
              <a:buFont typeface="Arial" panose="020B0604020202020204" pitchFamily="34" charset="0"/>
              <a:buChar char="•"/>
            </a:pPr>
            <a:r>
              <a:rPr lang="en-US" sz="2000" dirty="0"/>
              <a:t>Implementing AbD: Communication Accessibility</a:t>
            </a:r>
          </a:p>
          <a:p>
            <a:pPr marL="342900" indent="-342900">
              <a:buClr>
                <a:schemeClr val="accent3"/>
              </a:buClr>
              <a:buFont typeface="Arial" panose="020B0604020202020204" pitchFamily="34" charset="0"/>
              <a:buChar char="•"/>
            </a:pPr>
            <a:r>
              <a:rPr lang="en-US" sz="2000" dirty="0"/>
              <a:t>Implementing AbD: Physical Accessibility</a:t>
            </a:r>
          </a:p>
          <a:p>
            <a:pPr marL="342900" indent="-342900">
              <a:buClr>
                <a:schemeClr val="accent3"/>
              </a:buClr>
              <a:buFont typeface="Arial" panose="020B0604020202020204" pitchFamily="34" charset="0"/>
              <a:buChar char="•"/>
            </a:pPr>
            <a:r>
              <a:rPr lang="en-US" sz="2000" dirty="0"/>
              <a:t>Innovating AbD: Newer Strategies for Inclusion</a:t>
            </a:r>
          </a:p>
          <a:p>
            <a:pPr marL="342900" indent="-342900">
              <a:buClr>
                <a:schemeClr val="accent3"/>
              </a:buClr>
              <a:buFont typeface="Arial" panose="020B0604020202020204" pitchFamily="34" charset="0"/>
              <a:buChar char="•"/>
            </a:pPr>
            <a:r>
              <a:rPr lang="en-US" sz="2000" dirty="0"/>
              <a:t>Upholding AbD: Accountability and Advocacy</a:t>
            </a:r>
          </a:p>
          <a:p>
            <a:pPr>
              <a:buClr>
                <a:schemeClr val="accent3"/>
              </a:buClr>
            </a:pPr>
            <a:endParaRPr lang="en-US" sz="36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r>
              <a:rPr lang="en-US" sz="3200" dirty="0"/>
              <a:t>The AbD Toolkit: Themes</a:t>
            </a:r>
            <a:endParaRPr lang="en-US" sz="3600" dirty="0"/>
          </a:p>
        </p:txBody>
      </p:sp>
      <p:pic>
        <p:nvPicPr>
          <p:cNvPr id="3" name="Picture 2" descr="Person using braille keyboard">
            <a:extLst>
              <a:ext uri="{FF2B5EF4-FFF2-40B4-BE49-F238E27FC236}">
                <a16:creationId xmlns:a16="http://schemas.microsoft.com/office/drawing/2014/main" id="{4D3F3790-3514-90CB-010B-F51B700ABF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7622" y="1157556"/>
            <a:ext cx="4103375" cy="2491724"/>
          </a:xfrm>
          <a:prstGeom prst="rect">
            <a:avLst/>
          </a:prstGeom>
        </p:spPr>
      </p:pic>
      <p:pic>
        <p:nvPicPr>
          <p:cNvPr id="6" name="Picture 5" descr="Photo of a parking spot for a disabled person. The symbol with a person using a wheelchair (leaning forward) is spray painted in blue and whit onto the parking spot.">
            <a:extLst>
              <a:ext uri="{FF2B5EF4-FFF2-40B4-BE49-F238E27FC236}">
                <a16:creationId xmlns:a16="http://schemas.microsoft.com/office/drawing/2014/main" id="{4FC2E87E-29AE-D7EB-E430-5F2AF9B94A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7622" y="3698484"/>
            <a:ext cx="4104389" cy="2504614"/>
          </a:xfrm>
          <a:prstGeom prst="rect">
            <a:avLst/>
          </a:prstGeom>
        </p:spPr>
      </p:pic>
    </p:spTree>
    <p:extLst>
      <p:ext uri="{BB962C8B-B14F-4D97-AF65-F5344CB8AC3E}">
        <p14:creationId xmlns:p14="http://schemas.microsoft.com/office/powerpoint/2010/main" val="11360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403087" y="1240969"/>
            <a:ext cx="2735064" cy="4495800"/>
          </a:xfrm>
        </p:spPr>
        <p:txBody>
          <a:bodyPr/>
          <a:lstStyle/>
          <a:p>
            <a:pPr>
              <a:spcBef>
                <a:spcPts val="400"/>
              </a:spcBef>
              <a:spcAft>
                <a:spcPts val="800"/>
              </a:spcAft>
              <a:buClr>
                <a:srgbClr val="AB2940"/>
              </a:buClr>
            </a:pPr>
            <a:r>
              <a:rPr lang="en-US" sz="2000" dirty="0"/>
              <a:t>Key points coded by skill level &amp; feasibility: </a:t>
            </a:r>
          </a:p>
          <a:p>
            <a:pPr marL="342900" indent="-342900">
              <a:spcBef>
                <a:spcPts val="400"/>
              </a:spcBef>
              <a:spcAft>
                <a:spcPts val="800"/>
              </a:spcAft>
              <a:buClr>
                <a:schemeClr val="accent3"/>
              </a:buClr>
              <a:buFont typeface="Arial" panose="020B0604020202020204" pitchFamily="34" charset="0"/>
              <a:buChar char="•"/>
            </a:pPr>
            <a:r>
              <a:rPr lang="en-US" sz="2000" dirty="0"/>
              <a:t>Green circle (    ) </a:t>
            </a:r>
            <a:r>
              <a:rPr lang="en-US" sz="2000" i="1" dirty="0"/>
              <a:t>“easy”</a:t>
            </a:r>
          </a:p>
          <a:p>
            <a:pPr marL="342900" indent="-342900">
              <a:spcBef>
                <a:spcPts val="400"/>
              </a:spcBef>
              <a:spcAft>
                <a:spcPts val="800"/>
              </a:spcAft>
              <a:buClr>
                <a:schemeClr val="accent3"/>
              </a:buClr>
              <a:buFont typeface="Arial" panose="020B0604020202020204" pitchFamily="34" charset="0"/>
              <a:buChar char="•"/>
            </a:pPr>
            <a:r>
              <a:rPr lang="en-US" sz="2000" dirty="0"/>
              <a:t>Blue square (    ) </a:t>
            </a:r>
            <a:r>
              <a:rPr lang="en-US" sz="2000" i="1" dirty="0"/>
              <a:t>“moderate”</a:t>
            </a:r>
          </a:p>
          <a:p>
            <a:pPr marL="342900" indent="-342900">
              <a:spcBef>
                <a:spcPts val="400"/>
              </a:spcBef>
              <a:spcAft>
                <a:spcPts val="800"/>
              </a:spcAft>
              <a:buClr>
                <a:schemeClr val="accent3"/>
              </a:buClr>
              <a:buFont typeface="Arial" panose="020B0604020202020204" pitchFamily="34" charset="0"/>
              <a:buChar char="•"/>
            </a:pPr>
            <a:r>
              <a:rPr lang="en-US" sz="2000" dirty="0"/>
              <a:t>Black diamond (    ) </a:t>
            </a:r>
            <a:r>
              <a:rPr lang="en-US" sz="2000" i="1" dirty="0"/>
              <a:t>“advanced”</a:t>
            </a:r>
          </a:p>
          <a:p>
            <a:pPr>
              <a:spcBef>
                <a:spcPts val="400"/>
              </a:spcBef>
              <a:spcAft>
                <a:spcPts val="800"/>
              </a:spcAft>
              <a:buClr>
                <a:srgbClr val="AB2940"/>
              </a:buClr>
            </a:pPr>
            <a:r>
              <a:rPr lang="en-US" sz="2000" dirty="0"/>
              <a:t>Links to complementary trainings, tools, and resources.</a:t>
            </a:r>
          </a:p>
          <a:p>
            <a:pPr>
              <a:spcBef>
                <a:spcPts val="400"/>
              </a:spcBef>
              <a:spcAft>
                <a:spcPts val="800"/>
              </a:spcAft>
            </a:pPr>
            <a:endParaRPr lang="en-US" sz="16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642122"/>
          </a:xfrm>
        </p:spPr>
        <p:txBody>
          <a:bodyPr>
            <a:normAutofit/>
          </a:bodyPr>
          <a:lstStyle/>
          <a:p>
            <a:r>
              <a:rPr lang="en-US" sz="3200" spc="100" dirty="0"/>
              <a:t>The AbD Toolkit: Key Points</a:t>
            </a:r>
            <a:endParaRPr lang="en-US" sz="2400" dirty="0"/>
          </a:p>
        </p:txBody>
      </p:sp>
      <p:graphicFrame>
        <p:nvGraphicFramePr>
          <p:cNvPr id="2" name="Table 6" descr="This table shows key points about communication accessibility in the left-side column. Each key point has a color and shape designation for the level of difficulty. The right side column shows the grouping for the key points that are in the left-side column. For example, for the key points about asking and practicing active listening that are in teh left column, the designated grouping is &quot;be respectful.&quot;">
            <a:extLst>
              <a:ext uri="{FF2B5EF4-FFF2-40B4-BE49-F238E27FC236}">
                <a16:creationId xmlns:a16="http://schemas.microsoft.com/office/drawing/2014/main" id="{A8FF7976-D076-DFCC-C04B-639FA88B61CF}"/>
              </a:ext>
            </a:extLst>
          </p:cNvPr>
          <p:cNvGraphicFramePr>
            <a:graphicFrameLocks noGrp="1"/>
          </p:cNvGraphicFramePr>
          <p:nvPr/>
        </p:nvGraphicFramePr>
        <p:xfrm>
          <a:off x="3296653" y="1399680"/>
          <a:ext cx="8514347" cy="4797552"/>
        </p:xfrm>
        <a:graphic>
          <a:graphicData uri="http://schemas.openxmlformats.org/drawingml/2006/table">
            <a:tbl>
              <a:tblPr firstRow="1" bandRow="1">
                <a:tableStyleId>{5940675A-B579-460E-94D1-54222C63F5DA}</a:tableStyleId>
              </a:tblPr>
              <a:tblGrid>
                <a:gridCol w="1859265">
                  <a:extLst>
                    <a:ext uri="{9D8B030D-6E8A-4147-A177-3AD203B41FA5}">
                      <a16:colId xmlns:a16="http://schemas.microsoft.com/office/drawing/2014/main" val="4119245665"/>
                    </a:ext>
                  </a:extLst>
                </a:gridCol>
                <a:gridCol w="6655082">
                  <a:extLst>
                    <a:ext uri="{9D8B030D-6E8A-4147-A177-3AD203B41FA5}">
                      <a16:colId xmlns:a16="http://schemas.microsoft.com/office/drawing/2014/main" val="4077511980"/>
                    </a:ext>
                  </a:extLst>
                </a:gridCol>
              </a:tblGrid>
              <a:tr h="298506">
                <a:tc>
                  <a:txBody>
                    <a:bodyPr/>
                    <a:lstStyle/>
                    <a:p>
                      <a:r>
                        <a:rPr lang="en-US" sz="1500" b="1" i="0" dirty="0">
                          <a:solidFill>
                            <a:schemeClr val="tx2"/>
                          </a:solidFill>
                          <a:latin typeface="Avenir Next LT Pro Demi" panose="020B0504020202020204" pitchFamily="34" charset="77"/>
                        </a:rPr>
                        <a:t>Grouping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17463" indent="0">
                        <a:tabLst/>
                      </a:pPr>
                      <a:r>
                        <a:rPr lang="en-US" sz="1500" b="1" i="0" dirty="0">
                          <a:solidFill>
                            <a:schemeClr val="tx2"/>
                          </a:solidFill>
                          <a:latin typeface="Avenir Next LT Pro Demi" panose="020B0504020202020204" pitchFamily="34" charset="77"/>
                        </a:rPr>
                        <a:t>Key Points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736636332"/>
                  </a:ext>
                </a:extLst>
              </a:tr>
              <a:tr h="1906959">
                <a:tc>
                  <a:txBody>
                    <a:bodyPr/>
                    <a:lstStyle/>
                    <a:p>
                      <a:pPr marL="0" marR="0" lvl="0" indent="0" algn="l" defTabSz="457200" rtl="0" eaLnBrk="1" fontAlgn="auto" latinLnBrk="0" hangingPunct="1">
                        <a:lnSpc>
                          <a:spcPct val="114000"/>
                        </a:lnSpc>
                        <a:spcBef>
                          <a:spcPts val="0"/>
                        </a:spcBef>
                        <a:spcAft>
                          <a:spcPts val="1200"/>
                        </a:spcAft>
                        <a:buClrTx/>
                        <a:buSzTx/>
                        <a:buFontTx/>
                        <a:buNone/>
                        <a:tabLst/>
                        <a:defRPr/>
                      </a:pPr>
                      <a:r>
                        <a:rPr lang="en-US" sz="1500" b="1" i="0" kern="1200" dirty="0">
                          <a:solidFill>
                            <a:schemeClr val="tx2"/>
                          </a:solidFill>
                          <a:effectLst/>
                          <a:latin typeface="Avenir Next LT Pro Demi" panose="020B0504020202020204" pitchFamily="34" charset="77"/>
                          <a:ea typeface="+mn-ea"/>
                          <a:cs typeface="+mn-cs"/>
                        </a:rPr>
                        <a:t>1. Be respectful</a:t>
                      </a:r>
                    </a:p>
                    <a:p>
                      <a:endParaRPr lang="en-US" sz="1500" b="1" i="0" dirty="0">
                        <a:solidFill>
                          <a:schemeClr val="tx2"/>
                        </a:solidFill>
                        <a:latin typeface="Avenir Next LT Pro Demi"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lvl="0" indent="0">
                        <a:lnSpc>
                          <a:spcPct val="110000"/>
                        </a:lnSpc>
                        <a:spcBef>
                          <a:spcPts val="0"/>
                        </a:spcBef>
                        <a:spcAft>
                          <a:spcPts val="800"/>
                        </a:spcAft>
                        <a:tabLst/>
                      </a:pPr>
                      <a:r>
                        <a:rPr lang="en-US" sz="1600" kern="1200" dirty="0">
                          <a:solidFill>
                            <a:schemeClr val="tx2"/>
                          </a:solidFill>
                          <a:effectLst/>
                          <a:latin typeface="Avenir Next LT Pro" panose="020B0504020202020204" pitchFamily="34" charset="77"/>
                          <a:ea typeface="+mn-ea"/>
                          <a:cs typeface="+mn-cs"/>
                        </a:rPr>
                        <a:t>Don’t assume: Ask, and practice active listening. Provide the opportunity for participants to take time to think and to ask for something to be repeated, rephrased, or expressed visually.</a:t>
                      </a:r>
                      <a:endParaRPr lang="en-US" sz="1600" dirty="0">
                        <a:solidFill>
                          <a:schemeClr val="tx2"/>
                        </a:solidFill>
                        <a:latin typeface="Avenir Next LT Pro" panose="020B0504020202020204" pitchFamily="34" charset="77"/>
                      </a:endParaRPr>
                    </a:p>
                    <a:p>
                      <a:pPr marL="361950" indent="0">
                        <a:lnSpc>
                          <a:spcPct val="110000"/>
                        </a:lnSpc>
                        <a:spcBef>
                          <a:spcPts val="0"/>
                        </a:spcBef>
                        <a:spcAft>
                          <a:spcPts val="800"/>
                        </a:spcAft>
                        <a:tabLst/>
                      </a:pPr>
                      <a:r>
                        <a:rPr lang="en-US" sz="1600" kern="1200" dirty="0">
                          <a:solidFill>
                            <a:schemeClr val="tx2"/>
                          </a:solidFill>
                          <a:effectLst/>
                          <a:latin typeface="Avenir Next LT Pro" panose="020B0504020202020204" pitchFamily="34" charset="77"/>
                          <a:ea typeface="+mn-ea"/>
                          <a:cs typeface="+mn-cs"/>
                        </a:rPr>
                        <a:t>People with disabilities are capable adults. Respect autonomy and speak directly to the individual. When possible, keep your face and mouth visible. Treat physical aids as an individual’s personal space. Do not pet or walk beside service animals.</a:t>
                      </a:r>
                      <a:endParaRPr lang="en-US" sz="1600" dirty="0">
                        <a:solidFill>
                          <a:schemeClr val="tx2"/>
                        </a:solidFill>
                        <a:latin typeface="Avenir Next LT Pro"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21865"/>
                  </a:ext>
                </a:extLst>
              </a:tr>
              <a:tr h="0">
                <a:tc>
                  <a:txBody>
                    <a:bodyPr/>
                    <a:lstStyle/>
                    <a:p>
                      <a:pPr marL="0" marR="0" lvl="0" indent="0" algn="l" defTabSz="457200" rtl="0" eaLnBrk="1" fontAlgn="auto" latinLnBrk="0" hangingPunct="1">
                        <a:lnSpc>
                          <a:spcPct val="114000"/>
                        </a:lnSpc>
                        <a:spcBef>
                          <a:spcPts val="0"/>
                        </a:spcBef>
                        <a:spcAft>
                          <a:spcPts val="1200"/>
                        </a:spcAft>
                        <a:buClrTx/>
                        <a:buSzTx/>
                        <a:buFontTx/>
                        <a:buNone/>
                        <a:tabLst/>
                        <a:defRPr/>
                      </a:pPr>
                      <a:r>
                        <a:rPr lang="en-US" sz="1500" b="1" i="0" dirty="0">
                          <a:solidFill>
                            <a:schemeClr val="tx2"/>
                          </a:solidFill>
                          <a:latin typeface="Avenir Next LT Pro Demi" panose="020B0504020202020204" pitchFamily="34" charset="77"/>
                        </a:rPr>
                        <a:t>2. </a:t>
                      </a:r>
                      <a:r>
                        <a:rPr lang="en-US" sz="1500" b="1" i="0" kern="1200" dirty="0">
                          <a:solidFill>
                            <a:schemeClr val="tx2"/>
                          </a:solidFill>
                          <a:effectLst/>
                          <a:latin typeface="Avenir Next LT Pro Demi" panose="020B0504020202020204" pitchFamily="34" charset="77"/>
                          <a:ea typeface="+mn-ea"/>
                          <a:cs typeface="+mn-cs"/>
                        </a:rPr>
                        <a:t>Format communication materials for inclusive reading and mental processing</a:t>
                      </a:r>
                    </a:p>
                    <a:p>
                      <a:endParaRPr lang="en-US" sz="1500" b="1" i="0" dirty="0">
                        <a:solidFill>
                          <a:schemeClr val="tx2"/>
                        </a:solidFill>
                        <a:latin typeface="Avenir Next LT Pro Demi"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Use appropriate font such as large print (minimum of 12-point; 16-point, if possible, in documents) sans serif font (e.g., Ariel, Calibri, Verdana). Avoid justified text, use of </a:t>
                      </a:r>
                      <a:r>
                        <a:rPr lang="en-US" sz="1600" i="1" kern="1200" dirty="0">
                          <a:solidFill>
                            <a:schemeClr val="tx2"/>
                          </a:solidFill>
                          <a:effectLst/>
                          <a:latin typeface="Avenir Next LT Pro" panose="020B0504020202020204" pitchFamily="34" charset="77"/>
                          <a:ea typeface="+mn-ea"/>
                          <a:cs typeface="+mn-cs"/>
                        </a:rPr>
                        <a:t>italics,</a:t>
                      </a:r>
                      <a:r>
                        <a:rPr lang="en-US" sz="1600" kern="1200" dirty="0">
                          <a:solidFill>
                            <a:schemeClr val="tx2"/>
                          </a:solidFill>
                          <a:effectLst/>
                          <a:latin typeface="Avenir Next LT Pro" panose="020B0504020202020204" pitchFamily="34" charset="77"/>
                          <a:ea typeface="+mn-ea"/>
                          <a:cs typeface="+mn-cs"/>
                        </a:rPr>
                        <a:t> and ALL CAPS.</a:t>
                      </a:r>
                    </a:p>
                    <a:p>
                      <a:pPr marL="361950" lvl="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Use contrasting colors and available tools to check that the degree of contrast is sufficient. Make key points and clickable items large and separated by white space.</a:t>
                      </a:r>
                    </a:p>
                    <a:p>
                      <a:pPr marL="361950" lvl="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Refrain from animation, visuals that include flashing or spinning, pop-ups or auto-play audio (or allow for those setting options).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6954123"/>
                  </a:ext>
                </a:extLst>
              </a:tr>
            </a:tbl>
          </a:graphicData>
        </a:graphic>
      </p:graphicFrame>
      <p:pic>
        <p:nvPicPr>
          <p:cNvPr id="7" name="Graphic 236" descr="Icon of a hand, palm up, with a heart above it.">
            <a:extLst>
              <a:ext uri="{FF2B5EF4-FFF2-40B4-BE49-F238E27FC236}">
                <a16:creationId xmlns:a16="http://schemas.microsoft.com/office/drawing/2014/main" id="{B15CFC1F-4DAF-C8FD-BB23-8AA55E2614E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13657" y="2063046"/>
            <a:ext cx="831211" cy="831211"/>
          </a:xfrm>
          <a:prstGeom prst="rect">
            <a:avLst/>
          </a:prstGeom>
        </p:spPr>
      </p:pic>
      <p:pic>
        <p:nvPicPr>
          <p:cNvPr id="9" name="Graphic 237" descr="Icon depicting Braille.">
            <a:extLst>
              <a:ext uri="{FF2B5EF4-FFF2-40B4-BE49-F238E27FC236}">
                <a16:creationId xmlns:a16="http://schemas.microsoft.com/office/drawing/2014/main" id="{5C296183-040A-E960-D362-445CCF70ED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60003" y="5192384"/>
            <a:ext cx="1132313" cy="1132313"/>
          </a:xfrm>
          <a:prstGeom prst="rect">
            <a:avLst/>
          </a:prstGeom>
        </p:spPr>
      </p:pic>
      <p:sp>
        <p:nvSpPr>
          <p:cNvPr id="10" name="Oval 9" descr="green circle">
            <a:extLst>
              <a:ext uri="{FF2B5EF4-FFF2-40B4-BE49-F238E27FC236}">
                <a16:creationId xmlns:a16="http://schemas.microsoft.com/office/drawing/2014/main" id="{4E9BE3B2-77C6-C50C-E1CD-1B51EE52083C}"/>
              </a:ext>
            </a:extLst>
          </p:cNvPr>
          <p:cNvSpPr/>
          <p:nvPr/>
        </p:nvSpPr>
        <p:spPr>
          <a:xfrm>
            <a:off x="5221762" y="1824481"/>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descr="green circle">
            <a:extLst>
              <a:ext uri="{FF2B5EF4-FFF2-40B4-BE49-F238E27FC236}">
                <a16:creationId xmlns:a16="http://schemas.microsoft.com/office/drawing/2014/main" id="{5FED3303-F9A7-753A-9DFD-F50C01CBE3F1}"/>
              </a:ext>
            </a:extLst>
          </p:cNvPr>
          <p:cNvSpPr/>
          <p:nvPr/>
        </p:nvSpPr>
        <p:spPr>
          <a:xfrm>
            <a:off x="5209731" y="2736753"/>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green circle">
            <a:extLst>
              <a:ext uri="{FF2B5EF4-FFF2-40B4-BE49-F238E27FC236}">
                <a16:creationId xmlns:a16="http://schemas.microsoft.com/office/drawing/2014/main" id="{68C171BF-DF21-48D4-1DA0-E65B2366682C}"/>
              </a:ext>
            </a:extLst>
          </p:cNvPr>
          <p:cNvSpPr/>
          <p:nvPr/>
        </p:nvSpPr>
        <p:spPr>
          <a:xfrm>
            <a:off x="5237065" y="3881368"/>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descr="Blue square">
            <a:extLst>
              <a:ext uri="{FF2B5EF4-FFF2-40B4-BE49-F238E27FC236}">
                <a16:creationId xmlns:a16="http://schemas.microsoft.com/office/drawing/2014/main" id="{BB3932E3-8824-51D8-BDA6-A65FFF9F8686}"/>
              </a:ext>
              <a:ext uri="{C183D7F6-B498-43B3-948B-1728B52AA6E4}">
                <adec:decorative xmlns:adec="http://schemas.microsoft.com/office/drawing/2017/decorative" val="0"/>
              </a:ext>
            </a:extLst>
          </p:cNvPr>
          <p:cNvSpPr/>
          <p:nvPr/>
        </p:nvSpPr>
        <p:spPr>
          <a:xfrm>
            <a:off x="5232591" y="4785551"/>
            <a:ext cx="206934" cy="205627"/>
          </a:xfrm>
          <a:prstGeom prst="rect">
            <a:avLst/>
          </a:prstGeom>
          <a:solidFill>
            <a:srgbClr val="3B6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descr="Blue square">
            <a:extLst>
              <a:ext uri="{FF2B5EF4-FFF2-40B4-BE49-F238E27FC236}">
                <a16:creationId xmlns:a16="http://schemas.microsoft.com/office/drawing/2014/main" id="{BE07287B-4EF7-C5C7-388F-CAA49EB534FF}"/>
              </a:ext>
              <a:ext uri="{C183D7F6-B498-43B3-948B-1728B52AA6E4}">
                <adec:decorative xmlns:adec="http://schemas.microsoft.com/office/drawing/2017/decorative" val="0"/>
              </a:ext>
            </a:extLst>
          </p:cNvPr>
          <p:cNvSpPr/>
          <p:nvPr/>
        </p:nvSpPr>
        <p:spPr>
          <a:xfrm>
            <a:off x="5232591" y="5671580"/>
            <a:ext cx="206934" cy="205627"/>
          </a:xfrm>
          <a:prstGeom prst="rect">
            <a:avLst/>
          </a:prstGeom>
          <a:solidFill>
            <a:srgbClr val="3B6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Oval 2" descr="green circle">
            <a:extLst>
              <a:ext uri="{FF2B5EF4-FFF2-40B4-BE49-F238E27FC236}">
                <a16:creationId xmlns:a16="http://schemas.microsoft.com/office/drawing/2014/main" id="{96295A3B-FB1A-E1B4-3036-A85682B1746B}"/>
              </a:ext>
            </a:extLst>
          </p:cNvPr>
          <p:cNvSpPr/>
          <p:nvPr/>
        </p:nvSpPr>
        <p:spPr>
          <a:xfrm>
            <a:off x="2394322" y="2180850"/>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descr="Blue square">
            <a:extLst>
              <a:ext uri="{FF2B5EF4-FFF2-40B4-BE49-F238E27FC236}">
                <a16:creationId xmlns:a16="http://schemas.microsoft.com/office/drawing/2014/main" id="{BA2EF388-78C7-A11A-8529-31D2D0BD84D2}"/>
              </a:ext>
              <a:ext uri="{C183D7F6-B498-43B3-948B-1728B52AA6E4}">
                <adec:decorative xmlns:adec="http://schemas.microsoft.com/office/drawing/2017/decorative" val="0"/>
              </a:ext>
            </a:extLst>
          </p:cNvPr>
          <p:cNvSpPr/>
          <p:nvPr/>
        </p:nvSpPr>
        <p:spPr>
          <a:xfrm>
            <a:off x="2361417" y="3000047"/>
            <a:ext cx="206934" cy="205627"/>
          </a:xfrm>
          <a:prstGeom prst="rect">
            <a:avLst/>
          </a:prstGeom>
          <a:solidFill>
            <a:srgbClr val="3B6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lowchart: Decision 16" descr="black diamond">
            <a:extLst>
              <a:ext uri="{FF2B5EF4-FFF2-40B4-BE49-F238E27FC236}">
                <a16:creationId xmlns:a16="http://schemas.microsoft.com/office/drawing/2014/main" id="{099B883D-D227-B5F8-B184-7819C5AD88BD}"/>
              </a:ext>
            </a:extLst>
          </p:cNvPr>
          <p:cNvSpPr/>
          <p:nvPr/>
        </p:nvSpPr>
        <p:spPr>
          <a:xfrm>
            <a:off x="2691944" y="3801249"/>
            <a:ext cx="283133" cy="285746"/>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1839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403087" y="1240969"/>
            <a:ext cx="2735064" cy="4495800"/>
          </a:xfrm>
        </p:spPr>
        <p:txBody>
          <a:bodyPr/>
          <a:lstStyle/>
          <a:p>
            <a:pPr>
              <a:spcBef>
                <a:spcPts val="0"/>
              </a:spcBef>
              <a:spcAft>
                <a:spcPts val="0"/>
              </a:spcAft>
              <a:buClr>
                <a:schemeClr val="accent3"/>
              </a:buClr>
            </a:pPr>
            <a:r>
              <a:rPr lang="en-US" sz="2000" dirty="0"/>
              <a:t>Revise eligibility criteria in study protocols. Provide justification for exclusions.</a:t>
            </a:r>
          </a:p>
          <a:p>
            <a:pPr>
              <a:spcBef>
                <a:spcPts val="0"/>
              </a:spcBef>
              <a:spcAft>
                <a:spcPts val="0"/>
              </a:spcAft>
              <a:buClr>
                <a:schemeClr val="accent3"/>
              </a:buClr>
            </a:pPr>
            <a:endParaRPr lang="en-US" sz="2000" dirty="0"/>
          </a:p>
          <a:p>
            <a:pPr>
              <a:spcBef>
                <a:spcPts val="0"/>
              </a:spcBef>
              <a:spcAft>
                <a:spcPts val="0"/>
              </a:spcAft>
              <a:buClr>
                <a:schemeClr val="accent3"/>
              </a:buClr>
            </a:pPr>
            <a:r>
              <a:rPr lang="en-US" sz="2000" dirty="0"/>
              <a:t>Expect to provide reasonable accommodations, and clearly state they will be available.</a:t>
            </a:r>
          </a:p>
          <a:p>
            <a:pPr>
              <a:spcBef>
                <a:spcPts val="0"/>
              </a:spcBef>
              <a:spcAft>
                <a:spcPts val="0"/>
              </a:spcAft>
              <a:buClr>
                <a:schemeClr val="accent3"/>
              </a:buClr>
            </a:pPr>
            <a:endParaRPr lang="en-US" sz="1800" dirty="0"/>
          </a:p>
          <a:p>
            <a:pPr>
              <a:buClr>
                <a:schemeClr val="accent3"/>
              </a:buClr>
            </a:pPr>
            <a:endParaRPr lang="en-US" sz="2000" dirty="0"/>
          </a:p>
          <a:p>
            <a:pPr>
              <a:buClr>
                <a:schemeClr val="accent3"/>
              </a:buClr>
            </a:pPr>
            <a:endParaRPr lang="en-US" sz="2000" dirty="0"/>
          </a:p>
          <a:p>
            <a:pPr>
              <a:buClr>
                <a:schemeClr val="accent3"/>
              </a:buClr>
            </a:pPr>
            <a:endParaRPr lang="en-US" sz="18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642122"/>
          </a:xfrm>
        </p:spPr>
        <p:txBody>
          <a:bodyPr>
            <a:normAutofit/>
          </a:bodyPr>
          <a:lstStyle/>
          <a:p>
            <a:r>
              <a:rPr lang="en-US" sz="3200" spc="100" dirty="0"/>
              <a:t>Example tool in the AbD Toolkit: Eligibility Criteria</a:t>
            </a:r>
            <a:endParaRPr lang="en-US" sz="2400" dirty="0"/>
          </a:p>
        </p:txBody>
      </p:sp>
      <p:graphicFrame>
        <p:nvGraphicFramePr>
          <p:cNvPr id="6" name="Table 8">
            <a:extLst>
              <a:ext uri="{FF2B5EF4-FFF2-40B4-BE49-F238E27FC236}">
                <a16:creationId xmlns:a16="http://schemas.microsoft.com/office/drawing/2014/main" id="{7D0A0FBF-7710-B5E1-AE2A-61049A7E5009}"/>
              </a:ext>
            </a:extLst>
          </p:cNvPr>
          <p:cNvGraphicFramePr>
            <a:graphicFrameLocks noGrp="1"/>
          </p:cNvGraphicFramePr>
          <p:nvPr>
            <p:extLst>
              <p:ext uri="{D42A27DB-BD31-4B8C-83A1-F6EECF244321}">
                <p14:modId xmlns:p14="http://schemas.microsoft.com/office/powerpoint/2010/main" val="1147029560"/>
              </p:ext>
            </p:extLst>
          </p:nvPr>
        </p:nvGraphicFramePr>
        <p:xfrm>
          <a:off x="3065780" y="1178657"/>
          <a:ext cx="8808996" cy="4831595"/>
        </p:xfrm>
        <a:graphic>
          <a:graphicData uri="http://schemas.openxmlformats.org/drawingml/2006/table">
            <a:tbl>
              <a:tblPr firstRow="1" bandRow="1">
                <a:tableStyleId>{5940675A-B579-460E-94D1-54222C63F5DA}</a:tableStyleId>
              </a:tblPr>
              <a:tblGrid>
                <a:gridCol w="3978097">
                  <a:extLst>
                    <a:ext uri="{9D8B030D-6E8A-4147-A177-3AD203B41FA5}">
                      <a16:colId xmlns:a16="http://schemas.microsoft.com/office/drawing/2014/main" val="1004921504"/>
                    </a:ext>
                  </a:extLst>
                </a:gridCol>
                <a:gridCol w="4830899">
                  <a:extLst>
                    <a:ext uri="{9D8B030D-6E8A-4147-A177-3AD203B41FA5}">
                      <a16:colId xmlns:a16="http://schemas.microsoft.com/office/drawing/2014/main" val="419185166"/>
                    </a:ext>
                  </a:extLst>
                </a:gridCol>
              </a:tblGrid>
              <a:tr h="409106">
                <a:tc>
                  <a:txBody>
                    <a:bodyPr/>
                    <a:lstStyle/>
                    <a:p>
                      <a:pPr algn="ctr"/>
                      <a:r>
                        <a:rPr lang="en-US" sz="1600" b="1" i="0" dirty="0">
                          <a:solidFill>
                            <a:schemeClr val="tx2"/>
                          </a:solidFill>
                          <a:latin typeface="Avenir Next LT Pro Demi" panose="020B0504020202020204" pitchFamily="34" charset="77"/>
                        </a:rPr>
                        <a:t>Problematic</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1600" b="1" i="0" dirty="0">
                          <a:solidFill>
                            <a:schemeClr val="tx2"/>
                          </a:solidFill>
                          <a:latin typeface="Avenir Next LT Pro Demi" panose="020B0504020202020204" pitchFamily="34" charset="77"/>
                        </a:rPr>
                        <a:t>Preferred</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2009948931"/>
                  </a:ext>
                </a:extLst>
              </a:tr>
              <a:tr h="16751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venir Next LT Pro" panose="020B0504020202020204" pitchFamily="34" charset="77"/>
                          <a:ea typeface="+mn-ea"/>
                          <a:cs typeface="+mn-cs"/>
                        </a:rPr>
                        <a:t>Subject is judged by (or is in the opinion of) the Investigator inappropriate for the study.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effectLst/>
                        <a:latin typeface="Avenir Next LT Pro" panose="020B0504020202020204" pitchFamily="34" charset="77"/>
                        <a:ea typeface="+mn-ea"/>
                        <a:cs typeface="+mn-cs"/>
                      </a:endParaRPr>
                    </a:p>
                  </a:txBody>
                  <a:tcPr marT="91440" marB="91440">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venir Next LT Pro" panose="020B0504020202020204" pitchFamily="34" charset="77"/>
                          <a:ea typeface="+mn-ea"/>
                          <a:cs typeface="+mn-cs"/>
                        </a:rPr>
                        <a:t>Participant is documented by the Investigator to be inappropriate for the study due to the following specific scientific, safety, or ethical reasons: [Specify] (e.g., participant has a cochlear implant and cannot complete the required MRI for safety reasons).</a:t>
                      </a:r>
                    </a:p>
                  </a:txBody>
                  <a:tcPr marT="91440" marB="91440">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877339655"/>
                  </a:ext>
                </a:extLst>
              </a:tr>
              <a:tr h="2747347">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0" kern="1200" dirty="0">
                          <a:solidFill>
                            <a:schemeClr val="tx2"/>
                          </a:solidFill>
                          <a:effectLst/>
                          <a:latin typeface="Avenir Next LT Pro" panose="020B0504020202020204" pitchFamily="34" charset="77"/>
                          <a:ea typeface="+mn-ea"/>
                          <a:cs typeface="+mn-cs"/>
                        </a:rPr>
                        <a:t>S</a:t>
                      </a:r>
                      <a:r>
                        <a:rPr lang="en-US" sz="1600" kern="1200" dirty="0">
                          <a:solidFill>
                            <a:schemeClr val="tx2"/>
                          </a:solidFill>
                          <a:effectLst/>
                          <a:latin typeface="Avenir Next LT Pro" panose="020B0504020202020204" pitchFamily="34" charset="77"/>
                          <a:ea typeface="+mn-ea"/>
                          <a:cs typeface="+mn-cs"/>
                        </a:rPr>
                        <a:t>ubject has any condition that confounds the ability to interpret data from the study.</a:t>
                      </a:r>
                    </a:p>
                    <a:p>
                      <a:pPr marL="0" marR="0">
                        <a:lnSpc>
                          <a:spcPct val="107000"/>
                        </a:lnSpc>
                        <a:spcBef>
                          <a:spcPts val="0"/>
                        </a:spcBef>
                        <a:spcAft>
                          <a:spcPts val="0"/>
                        </a:spcAft>
                      </a:pPr>
                      <a:endParaRPr lang="en-US" sz="16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endParaRPr>
                    </a:p>
                  </a:txBody>
                  <a:tcPr marT="91440" marB="91440">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Avenir Next LT Pro" panose="020B0504020202020204" pitchFamily="34" charset="77"/>
                          <a:ea typeface="+mn-ea"/>
                          <a:cs typeface="+mn-cs"/>
                        </a:rPr>
                        <a:t>Participant has a physical or mental condition, as determined by the study team, that is expected to significantly impact study data interpretation: [Specify] Determination of significant impact is due to the following specific scientific reasons: (e.g., participant is on an immune-suppressive and can’t receive live vaccine; has a condition documented to be associated with atypical enzyme function).</a:t>
                      </a:r>
                    </a:p>
                  </a:txBody>
                  <a:tcPr marT="91440" marB="91440">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3460272446"/>
                  </a:ext>
                </a:extLst>
              </a:tr>
            </a:tbl>
          </a:graphicData>
        </a:graphic>
      </p:graphicFrame>
      <p:pic>
        <p:nvPicPr>
          <p:cNvPr id="17" name="Graphic 100" descr="Icon depicting the outline of a stop sign with a diagonal slash across it.">
            <a:extLst>
              <a:ext uri="{FF2B5EF4-FFF2-40B4-BE49-F238E27FC236}">
                <a16:creationId xmlns:a16="http://schemas.microsoft.com/office/drawing/2014/main" id="{479F722C-23D0-155C-2DD6-07C6B6F269C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26986" y="1237456"/>
            <a:ext cx="315464" cy="297375"/>
          </a:xfrm>
          <a:prstGeom prst="rect">
            <a:avLst/>
          </a:prstGeom>
        </p:spPr>
      </p:pic>
      <p:pic>
        <p:nvPicPr>
          <p:cNvPr id="18" name="Picture 17" descr="Icon of a circle with a check mark inside.">
            <a:extLst>
              <a:ext uri="{FF2B5EF4-FFF2-40B4-BE49-F238E27FC236}">
                <a16:creationId xmlns:a16="http://schemas.microsoft.com/office/drawing/2014/main" id="{2834C517-000E-4209-F2D4-FEBF25B4DCE4}"/>
              </a:ext>
            </a:extLst>
          </p:cNvPr>
          <p:cNvPicPr>
            <a:picLocks noChangeAspect="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635250" y="1253287"/>
            <a:ext cx="315464" cy="265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824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4629150" y="1447800"/>
            <a:ext cx="7181850" cy="4686300"/>
          </a:xfrm>
        </p:spPr>
        <p:txBody>
          <a:bodyPr/>
          <a:lstStyle/>
          <a:p>
            <a:pPr>
              <a:lnSpc>
                <a:spcPct val="114000"/>
              </a:lnSpc>
              <a:spcBef>
                <a:spcPts val="400"/>
              </a:spcBef>
              <a:spcAft>
                <a:spcPts val="1200"/>
              </a:spcAft>
            </a:pPr>
            <a:r>
              <a:rPr lang="en-US" sz="2000" dirty="0"/>
              <a:t>85% allowed for investigator discretion to exclude people. </a:t>
            </a:r>
          </a:p>
          <a:p>
            <a:pPr>
              <a:lnSpc>
                <a:spcPct val="114000"/>
              </a:lnSpc>
              <a:spcBef>
                <a:spcPts val="400"/>
              </a:spcBef>
              <a:spcAft>
                <a:spcPts val="1200"/>
              </a:spcAft>
            </a:pPr>
            <a:r>
              <a:rPr lang="en-US" sz="2000" dirty="0"/>
              <a:t>Only</a:t>
            </a:r>
            <a:r>
              <a:rPr lang="en-US" sz="2000" dirty="0">
                <a:solidFill>
                  <a:srgbClr val="FF0000"/>
                </a:solidFill>
              </a:rPr>
              <a:t> </a:t>
            </a:r>
            <a:r>
              <a:rPr lang="en-US" sz="2000" dirty="0"/>
              <a:t>24% of the exclusions had a listed justification. The listed justifications were often very broad. For example, “In the investigator’s opinion, [participants] are well-motivated, and capable.”</a:t>
            </a:r>
          </a:p>
          <a:p>
            <a:pPr>
              <a:lnSpc>
                <a:spcPct val="114000"/>
              </a:lnSpc>
              <a:spcBef>
                <a:spcPts val="400"/>
              </a:spcBef>
              <a:spcAft>
                <a:spcPts val="1200"/>
              </a:spcAft>
            </a:pPr>
            <a:r>
              <a:rPr lang="en-US" sz="2000" dirty="0"/>
              <a:t>People with cognitive and intellectual disabilities were excluded in 42% of overall studies in 4 therapeutic areas (dementia, depression, diabetes, lung cancer) reviewed, and in approximately 90% of dementia studies. </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833100" cy="950646"/>
          </a:xfrm>
        </p:spPr>
        <p:txBody>
          <a:bodyPr>
            <a:noAutofit/>
          </a:bodyPr>
          <a:lstStyle/>
          <a:p>
            <a:r>
              <a:rPr lang="en-US" sz="3200" dirty="0"/>
              <a:t>AbD tools respond to identified issues in clinical research practice</a:t>
            </a:r>
            <a:endParaRPr lang="en-US" sz="3600" dirty="0"/>
          </a:p>
        </p:txBody>
      </p:sp>
      <p:grpSp>
        <p:nvGrpSpPr>
          <p:cNvPr id="6" name="Group 5" descr="Article cover screenshot. Title: Excluding people with disabilities from Clinical Research: Eligibility Criteria Lack Clarity and Justification.">
            <a:extLst>
              <a:ext uri="{FF2B5EF4-FFF2-40B4-BE49-F238E27FC236}">
                <a16:creationId xmlns:a16="http://schemas.microsoft.com/office/drawing/2014/main" id="{0969D0B6-5354-648A-CAF3-43C5AB1CEA22}"/>
              </a:ext>
            </a:extLst>
          </p:cNvPr>
          <p:cNvGrpSpPr/>
          <p:nvPr/>
        </p:nvGrpSpPr>
        <p:grpSpPr>
          <a:xfrm>
            <a:off x="431239" y="1447800"/>
            <a:ext cx="3925558" cy="3200400"/>
            <a:chOff x="743653" y="1366003"/>
            <a:chExt cx="5232859" cy="4315145"/>
          </a:xfrm>
          <a:effectLst/>
        </p:grpSpPr>
        <p:pic>
          <p:nvPicPr>
            <p:cNvPr id="7" name="Picture 6" descr="Snapshot of the Health Affairs virtual symposium where the paper on &quot;Excluding people with disabilities from clinical research: eligibility criteria lack clarity and justification&quot; was presented.">
              <a:extLst>
                <a:ext uri="{FF2B5EF4-FFF2-40B4-BE49-F238E27FC236}">
                  <a16:creationId xmlns:a16="http://schemas.microsoft.com/office/drawing/2014/main" id="{62356B62-FAFF-91ED-DB5F-ECE2F3435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3653" y="1377394"/>
              <a:ext cx="5232859" cy="4303754"/>
            </a:xfrm>
            <a:prstGeom prst="rect">
              <a:avLst/>
            </a:prstGeom>
            <a:effectLst>
              <a:outerShdw blurRad="63500" sx="102000" sy="102000" algn="ctr" rotWithShape="0">
                <a:prstClr val="black">
                  <a:alpha val="40000"/>
                </a:prstClr>
              </a:outerShdw>
            </a:effectLst>
          </p:spPr>
        </p:pic>
        <p:pic>
          <p:nvPicPr>
            <p:cNvPr id="8" name="Picture 7" descr="Snapshot of a recent article in Health Affairs titled Excluding People with Disabilities from Clinical Research: Eligibility Criteria Lack Clarify and Justification.">
              <a:extLst>
                <a:ext uri="{FF2B5EF4-FFF2-40B4-BE49-F238E27FC236}">
                  <a16:creationId xmlns:a16="http://schemas.microsoft.com/office/drawing/2014/main" id="{371AD171-66CE-1A33-256A-85BDAD7E9E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554" y="1366003"/>
              <a:ext cx="5065059" cy="2579123"/>
            </a:xfrm>
            <a:prstGeom prst="rect">
              <a:avLst/>
            </a:prstGeom>
          </p:spPr>
        </p:pic>
      </p:grpSp>
      <p:sp>
        <p:nvSpPr>
          <p:cNvPr id="10" name="TextBox 9">
            <a:extLst>
              <a:ext uri="{FF2B5EF4-FFF2-40B4-BE49-F238E27FC236}">
                <a16:creationId xmlns:a16="http://schemas.microsoft.com/office/drawing/2014/main" id="{40526ED6-709B-B693-426B-299EA69B67BB}"/>
              </a:ext>
            </a:extLst>
          </p:cNvPr>
          <p:cNvSpPr txBox="1"/>
          <p:nvPr/>
        </p:nvSpPr>
        <p:spPr>
          <a:xfrm>
            <a:off x="368300" y="4885248"/>
            <a:ext cx="3925558" cy="830997"/>
          </a:xfrm>
          <a:prstGeom prst="rect">
            <a:avLst/>
          </a:prstGeom>
          <a:noFill/>
        </p:spPr>
        <p:txBody>
          <a:bodyPr wrap="square">
            <a:spAutoFit/>
          </a:bodyPr>
          <a:lstStyle/>
          <a:p>
            <a:r>
              <a:rPr lang="en-US" sz="1200" i="1" dirty="0">
                <a:solidFill>
                  <a:schemeClr val="accent6"/>
                </a:solidFill>
                <a:latin typeface="Avenir Next LT Pro" panose="020B0504020202020204" pitchFamily="34" charset="77"/>
              </a:rPr>
              <a:t>Image credit: Article by Beverly Ward, March 3, 2021. </a:t>
            </a:r>
            <a:r>
              <a:rPr lang="en-US" sz="1200" dirty="0">
                <a:solidFill>
                  <a:schemeClr val="accent6"/>
                </a:solidFill>
                <a:latin typeface="Avenir Next LT Pro" panose="020B0504020202020204" pitchFamily="34" charset="77"/>
                <a:hlinkClick r:id="rId5">
                  <a:extLst>
                    <a:ext uri="{A12FA001-AC4F-418D-AE19-62706E023703}">
                      <ahyp:hlinkClr xmlns:ahyp="http://schemas.microsoft.com/office/drawing/2018/hyperlinkcolor" val="tx"/>
                    </a:ext>
                  </a:extLst>
                </a:hlinkClick>
              </a:rPr>
              <a:t>https://www.healthaffairs.org/doi/full/10.1377/hlthaff.2022.00520</a:t>
            </a:r>
            <a:r>
              <a:rPr lang="en-US" sz="1200" dirty="0">
                <a:solidFill>
                  <a:schemeClr val="accent6"/>
                </a:solidFill>
                <a:latin typeface="Avenir Next LT Pro" panose="020B0504020202020204" pitchFamily="34" charset="77"/>
              </a:rPr>
              <a:t>  </a:t>
            </a:r>
          </a:p>
          <a:p>
            <a:pPr marL="0" indent="0">
              <a:buNone/>
            </a:pPr>
            <a:endParaRPr lang="en-US" sz="1200" i="1" dirty="0">
              <a:solidFill>
                <a:schemeClr val="accent6"/>
              </a:solidFill>
              <a:latin typeface="Avenir Next LT Pro" panose="020B0504020202020204" pitchFamily="34" charset="77"/>
            </a:endParaRPr>
          </a:p>
        </p:txBody>
      </p:sp>
    </p:spTree>
    <p:extLst>
      <p:ext uri="{BB962C8B-B14F-4D97-AF65-F5344CB8AC3E}">
        <p14:creationId xmlns:p14="http://schemas.microsoft.com/office/powerpoint/2010/main" val="244092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68300" y="1447800"/>
            <a:ext cx="7118350" cy="4686300"/>
          </a:xfrm>
        </p:spPr>
        <p:txBody>
          <a:bodyPr/>
          <a:lstStyle/>
          <a:p>
            <a:pPr marL="342900" indent="-342900">
              <a:lnSpc>
                <a:spcPct val="108000"/>
              </a:lnSpc>
              <a:spcAft>
                <a:spcPts val="600"/>
              </a:spcAft>
              <a:buClr>
                <a:schemeClr val="accent3"/>
              </a:buClr>
              <a:buFont typeface="Arial" panose="020B0604020202020204" pitchFamily="34" charset="0"/>
              <a:buChar char="•"/>
            </a:pPr>
            <a:r>
              <a:rPr lang="en-US" sz="2000" dirty="0"/>
              <a:t>The </a:t>
            </a:r>
            <a:r>
              <a:rPr lang="en-US" sz="2000" dirty="0" err="1"/>
              <a:t>AbD</a:t>
            </a:r>
            <a:r>
              <a:rPr lang="en-US" sz="2000" dirty="0"/>
              <a:t> Toolkit does not include information on how to perform a capacity assessment or the assessment measures.</a:t>
            </a:r>
          </a:p>
          <a:p>
            <a:pPr marL="800100" lvl="1" indent="-342900">
              <a:lnSpc>
                <a:spcPct val="108000"/>
              </a:lnSpc>
              <a:spcBef>
                <a:spcPts val="0"/>
              </a:spcBef>
              <a:spcAft>
                <a:spcPts val="600"/>
              </a:spcAft>
              <a:buClr>
                <a:schemeClr val="accent3"/>
              </a:buClr>
              <a:buFont typeface="Arial" panose="020B0604020202020204" pitchFamily="34" charset="0"/>
              <a:buChar char="•"/>
            </a:pPr>
            <a:r>
              <a:rPr lang="en-US" sz="2000" dirty="0"/>
              <a:t>Tools like the INCLUDE Impaired Capacity to Consent Framework can be helpful </a:t>
            </a:r>
            <a:r>
              <a:rPr lang="en-US" sz="2000" dirty="0">
                <a:solidFill>
                  <a:schemeClr val="accent1"/>
                </a:solidFill>
                <a:hlinkClick r:id="rId3">
                  <a:extLst>
                    <a:ext uri="{A12FA001-AC4F-418D-AE19-62706E023703}">
                      <ahyp:hlinkClr xmlns:ahyp="http://schemas.microsoft.com/office/drawing/2018/hyperlinkcolor" val="tx"/>
                    </a:ext>
                  </a:extLst>
                </a:hlinkClick>
              </a:rPr>
              <a:t>https://www.capacityconsentresearch.com/include-impaired-capacity-to-consent-framework.html</a:t>
            </a:r>
            <a:r>
              <a:rPr lang="en-US" sz="2000" dirty="0">
                <a:solidFill>
                  <a:schemeClr val="accent1"/>
                </a:solidFill>
              </a:rPr>
              <a:t> </a:t>
            </a:r>
          </a:p>
          <a:p>
            <a:pPr marL="800100" lvl="1" indent="-342900">
              <a:lnSpc>
                <a:spcPct val="108000"/>
              </a:lnSpc>
              <a:spcBef>
                <a:spcPts val="0"/>
              </a:spcBef>
              <a:spcAft>
                <a:spcPts val="600"/>
              </a:spcAft>
              <a:buClr>
                <a:schemeClr val="accent3"/>
              </a:buClr>
              <a:buFont typeface="Arial" panose="020B0604020202020204" pitchFamily="34" charset="0"/>
              <a:buChar char="•"/>
            </a:pPr>
            <a:r>
              <a:rPr lang="en-US" sz="2000" dirty="0"/>
              <a:t>When to assess capacity? With whom? What about long-term decentralized trials like All of Us?</a:t>
            </a:r>
          </a:p>
          <a:p>
            <a:pPr marL="342900" indent="-342900">
              <a:lnSpc>
                <a:spcPct val="108000"/>
              </a:lnSpc>
              <a:spcAft>
                <a:spcPts val="600"/>
              </a:spcAft>
              <a:buClr>
                <a:schemeClr val="accent3"/>
              </a:buClr>
              <a:buFont typeface="Arial" panose="020B0604020202020204" pitchFamily="34" charset="0"/>
              <a:buChar char="•"/>
            </a:pPr>
            <a:r>
              <a:rPr lang="en-US" sz="2000" dirty="0"/>
              <a:t>Participation as researchers:</a:t>
            </a:r>
          </a:p>
          <a:p>
            <a:pPr marL="1257300" indent="-342900">
              <a:lnSpc>
                <a:spcPct val="108000"/>
              </a:lnSpc>
              <a:spcAft>
                <a:spcPts val="600"/>
              </a:spcAft>
              <a:buClr>
                <a:schemeClr val="accent3"/>
              </a:buClr>
              <a:buFont typeface="Arial" panose="020B0604020202020204" pitchFamily="34" charset="0"/>
              <a:buChar char="•"/>
            </a:pPr>
            <a:r>
              <a:rPr lang="en-US" sz="2000" dirty="0"/>
              <a:t>RE4ALL: Accessible Research Ethics Education for Community Research Partners. Available from: </a:t>
            </a:r>
            <a:r>
              <a:rPr lang="en-US" sz="2000" dirty="0">
                <a:solidFill>
                  <a:schemeClr val="accent1"/>
                </a:solidFill>
                <a:hlinkClick r:id="rId4">
                  <a:extLst>
                    <a:ext uri="{A12FA001-AC4F-418D-AE19-62706E023703}">
                      <ahyp:hlinkClr xmlns:ahyp="http://schemas.microsoft.com/office/drawing/2018/hyperlinkcolor" val="tx"/>
                    </a:ext>
                  </a:extLst>
                </a:hlinkClick>
              </a:rPr>
              <a:t>https://re4all.org/</a:t>
            </a:r>
            <a:r>
              <a:rPr lang="en-US" sz="2000" dirty="0">
                <a:solidFill>
                  <a:schemeClr val="accent1"/>
                </a:solidFill>
              </a:rPr>
              <a:t> </a:t>
            </a:r>
          </a:p>
          <a:p>
            <a:pPr marL="342900" indent="-342900">
              <a:lnSpc>
                <a:spcPct val="108000"/>
              </a:lnSpc>
              <a:spcAft>
                <a:spcPts val="600"/>
              </a:spcAft>
              <a:buFont typeface="Arial" panose="020B0604020202020204" pitchFamily="34" charset="0"/>
              <a:buChar char="•"/>
            </a:pPr>
            <a:endParaRPr lang="en-US" sz="2000" dirty="0"/>
          </a:p>
          <a:p>
            <a:pPr>
              <a:lnSpc>
                <a:spcPct val="108000"/>
              </a:lnSpc>
              <a:spcAft>
                <a:spcPts val="600"/>
              </a:spcAft>
            </a:pPr>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833100" cy="950646"/>
          </a:xfrm>
        </p:spPr>
        <p:txBody>
          <a:bodyPr>
            <a:noAutofit/>
          </a:bodyPr>
          <a:lstStyle/>
          <a:p>
            <a:r>
              <a:rPr lang="en-US" sz="3200" dirty="0"/>
              <a:t>Current areas of discussion: Capacity assessment</a:t>
            </a:r>
            <a:endParaRPr lang="en-US" sz="3600" dirty="0"/>
          </a:p>
        </p:txBody>
      </p:sp>
      <p:sp>
        <p:nvSpPr>
          <p:cNvPr id="10" name="TextBox 9">
            <a:extLst>
              <a:ext uri="{FF2B5EF4-FFF2-40B4-BE49-F238E27FC236}">
                <a16:creationId xmlns:a16="http://schemas.microsoft.com/office/drawing/2014/main" id="{40526ED6-709B-B693-426B-299EA69B67BB}"/>
              </a:ext>
            </a:extLst>
          </p:cNvPr>
          <p:cNvSpPr txBox="1"/>
          <p:nvPr/>
        </p:nvSpPr>
        <p:spPr>
          <a:xfrm>
            <a:off x="7885442" y="4675166"/>
            <a:ext cx="3925558" cy="276999"/>
          </a:xfrm>
          <a:prstGeom prst="rect">
            <a:avLst/>
          </a:prstGeom>
          <a:noFill/>
        </p:spPr>
        <p:txBody>
          <a:bodyPr wrap="square">
            <a:spAutoFit/>
          </a:bodyPr>
          <a:lstStyle/>
          <a:p>
            <a:r>
              <a:rPr lang="en-US" sz="1200" dirty="0">
                <a:solidFill>
                  <a:schemeClr val="accent6"/>
                </a:solidFill>
                <a:latin typeface="Avenir Next LT Pro" panose="020B0504020202020204" pitchFamily="34" charset="77"/>
              </a:rPr>
              <a:t>Image credit: Licensed under CC BY-NC-SA 4.0</a:t>
            </a:r>
          </a:p>
        </p:txBody>
      </p:sp>
      <p:pic>
        <p:nvPicPr>
          <p:cNvPr id="3" name="Picture 2" descr="Group of three people discussing a project. One individual has an intellectual or developmental disability. ">
            <a:extLst>
              <a:ext uri="{FF2B5EF4-FFF2-40B4-BE49-F238E27FC236}">
                <a16:creationId xmlns:a16="http://schemas.microsoft.com/office/drawing/2014/main" id="{441E8A56-771E-86D7-5AFC-92929A4F608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7950201" y="1447800"/>
            <a:ext cx="3860799" cy="30368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39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2699C-6291-9D9E-3247-9D6572F40D68}"/>
              </a:ext>
            </a:extLst>
          </p:cNvPr>
          <p:cNvSpPr>
            <a:spLocks noGrp="1"/>
          </p:cNvSpPr>
          <p:nvPr>
            <p:ph type="body" sz="quarter" idx="10"/>
          </p:nvPr>
        </p:nvSpPr>
        <p:spPr>
          <a:xfrm>
            <a:off x="868364" y="1219200"/>
            <a:ext cx="9438391" cy="3833247"/>
          </a:xfrm>
        </p:spPr>
        <p:txBody>
          <a:bodyPr/>
          <a:lstStyle/>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This material and opinions expressed here are not intended to represent the position of Brigham and Women's Hospital, Mass General Brigham, Harvard University, HHS, FDA, or any organization, institution, or entity. </a:t>
            </a:r>
          </a:p>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The MRCT Center is supported by voluntary contributions from foundations, corporations, international organizations, academic institutions, and government entities (see </a:t>
            </a:r>
            <a:r>
              <a:rPr lang="en-US" sz="2000" u="sng" dirty="0">
                <a:solidFill>
                  <a:srgbClr val="013B57"/>
                </a:solidFill>
                <a:hlinkClick r:id="rId3">
                  <a:extLst>
                    <a:ext uri="{A12FA001-AC4F-418D-AE19-62706E023703}">
                      <ahyp:hlinkClr xmlns:ahyp="http://schemas.microsoft.com/office/drawing/2018/hyperlinkcolor" val="tx"/>
                    </a:ext>
                  </a:extLst>
                </a:hlinkClick>
              </a:rPr>
              <a:t>https://mrctcenter.org/</a:t>
            </a:r>
            <a:r>
              <a:rPr lang="en-US" sz="2000" dirty="0">
                <a:solidFill>
                  <a:srgbClr val="013B57"/>
                </a:solidFill>
              </a:rPr>
              <a:t>), as well as by grants. We are committed to autonomy in our work and to transparency in our relationships. </a:t>
            </a:r>
          </a:p>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This work is licensed under a </a:t>
            </a:r>
            <a:r>
              <a:rPr lang="en-US" sz="2000" u="sng" dirty="0">
                <a:solidFill>
                  <a:srgbClr val="013B57"/>
                </a:solidFill>
                <a:ea typeface="Calibri" panose="020F0502020204030204" pitchFamily="34" charset="0"/>
                <a:hlinkClick r:id="rId4">
                  <a:extLst>
                    <a:ext uri="{A12FA001-AC4F-418D-AE19-62706E023703}">
                      <ahyp:hlinkClr xmlns:ahyp="http://schemas.microsoft.com/office/drawing/2018/hyperlinkcolor" val="tx"/>
                    </a:ext>
                  </a:extLst>
                </a:hlinkClick>
              </a:rPr>
              <a:t>CC BY-NC-SA 4.0</a:t>
            </a:r>
            <a:r>
              <a:rPr lang="en-US" sz="2000" dirty="0">
                <a:solidFill>
                  <a:srgbClr val="013B57"/>
                </a:solidFill>
                <a:ea typeface="Calibri" panose="020F0502020204030204" pitchFamily="34" charset="0"/>
                <a:hlinkClick r:id="rId4">
                  <a:extLst>
                    <a:ext uri="{A12FA001-AC4F-418D-AE19-62706E023703}">
                      <ahyp:hlinkClr xmlns:ahyp="http://schemas.microsoft.com/office/drawing/2018/hyperlinkcolor" val="tx"/>
                    </a:ext>
                  </a:extLst>
                </a:hlinkClick>
              </a:rPr>
              <a:t> </a:t>
            </a:r>
            <a:r>
              <a:rPr lang="en-US" sz="2000" dirty="0">
                <a:solidFill>
                  <a:srgbClr val="013B57"/>
                </a:solidFill>
              </a:rPr>
              <a:t>license. Do not copy or use without permission from, and acknowledgement of, the MRCT Center.</a:t>
            </a:r>
          </a:p>
          <a:p>
            <a:pPr marL="457189" indent="-220128">
              <a:spcBef>
                <a:spcPts val="1733"/>
              </a:spcBef>
              <a:buClr>
                <a:srgbClr val="AB2940"/>
              </a:buClr>
              <a:buFont typeface="Arial" panose="020B0604020202020204" pitchFamily="34" charset="0"/>
              <a:buNone/>
            </a:pPr>
            <a:endParaRPr lang="en-US" sz="1800" dirty="0">
              <a:solidFill>
                <a:schemeClr val="dk1"/>
              </a:solidFill>
            </a:endParaRPr>
          </a:p>
          <a:p>
            <a:pPr marL="457189" indent="-220128">
              <a:spcBef>
                <a:spcPts val="1067"/>
              </a:spcBef>
              <a:buFont typeface="Arial" panose="020B0604020202020204" pitchFamily="34" charset="0"/>
              <a:buNone/>
            </a:pPr>
            <a:endParaRPr lang="en-US" sz="1800" dirty="0"/>
          </a:p>
          <a:p>
            <a:endParaRPr lang="en-US" dirty="0"/>
          </a:p>
        </p:txBody>
      </p:sp>
      <p:sp>
        <p:nvSpPr>
          <p:cNvPr id="2" name="Title 1">
            <a:extLst>
              <a:ext uri="{FF2B5EF4-FFF2-40B4-BE49-F238E27FC236}">
                <a16:creationId xmlns:a16="http://schemas.microsoft.com/office/drawing/2014/main" id="{417355D9-BF77-1408-FE6B-60D286D3FB19}"/>
              </a:ext>
            </a:extLst>
          </p:cNvPr>
          <p:cNvSpPr>
            <a:spLocks noGrp="1"/>
          </p:cNvSpPr>
          <p:nvPr>
            <p:ph type="title"/>
          </p:nvPr>
        </p:nvSpPr>
        <p:spPr/>
        <p:txBody>
          <a:bodyPr>
            <a:normAutofit fontScale="90000"/>
          </a:bodyPr>
          <a:lstStyle/>
          <a:p>
            <a:r>
              <a:rPr lang="en-US" sz="3600" dirty="0"/>
              <a:t>Disclaimer</a:t>
            </a:r>
          </a:p>
        </p:txBody>
      </p:sp>
      <p:pic>
        <p:nvPicPr>
          <p:cNvPr id="3" name="Google Shape;147;p19" descr="The image describes the licensing of the work under a Creative Commons license. It can be repurposed for non-commercial purposes with attribution.">
            <a:extLst>
              <a:ext uri="{FF2B5EF4-FFF2-40B4-BE49-F238E27FC236}">
                <a16:creationId xmlns:a16="http://schemas.microsoft.com/office/drawing/2014/main" id="{4782DD7C-CD66-81C5-8DBD-DC47D6B18D4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26282" y="5433895"/>
            <a:ext cx="2163459" cy="710177"/>
          </a:xfrm>
          <a:prstGeom prst="rect">
            <a:avLst/>
          </a:prstGeom>
          <a:noFill/>
          <a:ln>
            <a:noFill/>
          </a:ln>
        </p:spPr>
      </p:pic>
    </p:spTree>
    <p:extLst>
      <p:ext uri="{BB962C8B-B14F-4D97-AF65-F5344CB8AC3E}">
        <p14:creationId xmlns:p14="http://schemas.microsoft.com/office/powerpoint/2010/main" val="33259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47800"/>
            <a:ext cx="10325100" cy="950646"/>
          </a:xfrm>
        </p:spPr>
        <p:txBody>
          <a:bodyPr/>
          <a:lstStyle/>
          <a:p>
            <a:pPr marL="342900" indent="-342900">
              <a:lnSpc>
                <a:spcPct val="150000"/>
              </a:lnSpc>
              <a:spcBef>
                <a:spcPts val="0"/>
              </a:spcBef>
              <a:spcAft>
                <a:spcPts val="0"/>
              </a:spcAft>
              <a:buClr>
                <a:schemeClr val="accent3"/>
              </a:buClr>
              <a:buFont typeface="Arial" panose="020B0604020202020204" pitchFamily="34" charset="0"/>
              <a:buChar char="•"/>
            </a:pPr>
            <a:r>
              <a:rPr lang="en-US" sz="2000" dirty="0"/>
              <a:t>There is a greater push for decentralized, accessible, and rapid trials. </a:t>
            </a:r>
          </a:p>
          <a:p>
            <a:pPr marL="342900" indent="-342900">
              <a:lnSpc>
                <a:spcPct val="150000"/>
              </a:lnSpc>
              <a:spcBef>
                <a:spcPts val="0"/>
              </a:spcBef>
              <a:spcAft>
                <a:spcPts val="0"/>
              </a:spcAft>
              <a:buClr>
                <a:schemeClr val="accent3"/>
              </a:buClr>
              <a:buFont typeface="Arial" panose="020B0604020202020204" pitchFamily="34" charset="0"/>
              <a:buChar char="•"/>
            </a:pPr>
            <a:r>
              <a:rPr lang="en-US" sz="2000" dirty="0"/>
              <a:t>Will decentralized trials support or exclude people with disabilities?	</a:t>
            </a:r>
          </a:p>
          <a:p>
            <a:pPr marL="342900" indent="-342900">
              <a:buClr>
                <a:schemeClr val="accent3"/>
              </a:buClr>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833100" cy="950646"/>
          </a:xfrm>
        </p:spPr>
        <p:txBody>
          <a:bodyPr>
            <a:noAutofit/>
          </a:bodyPr>
          <a:lstStyle/>
          <a:p>
            <a:r>
              <a:rPr lang="en-US" sz="3200" dirty="0"/>
              <a:t>Current areas of discussion: Decentralized trials</a:t>
            </a:r>
            <a:endParaRPr lang="en-US" sz="3600" dirty="0"/>
          </a:p>
        </p:txBody>
      </p:sp>
      <p:sp>
        <p:nvSpPr>
          <p:cNvPr id="5" name="TextBox 4">
            <a:extLst>
              <a:ext uri="{FF2B5EF4-FFF2-40B4-BE49-F238E27FC236}">
                <a16:creationId xmlns:a16="http://schemas.microsoft.com/office/drawing/2014/main" id="{881E1F5F-10F3-8CD9-08B7-980848730079}"/>
              </a:ext>
            </a:extLst>
          </p:cNvPr>
          <p:cNvSpPr txBox="1"/>
          <p:nvPr/>
        </p:nvSpPr>
        <p:spPr>
          <a:xfrm>
            <a:off x="1067575" y="3640079"/>
            <a:ext cx="2782390" cy="1107996"/>
          </a:xfrm>
          <a:prstGeom prst="rect">
            <a:avLst/>
          </a:prstGeom>
          <a:noFill/>
          <a:ln w="38100" cap="rnd">
            <a:solidFill>
              <a:srgbClr val="06374F"/>
            </a:solidFill>
          </a:ln>
        </p:spPr>
        <p:txBody>
          <a:bodyPr wrap="square" lIns="182880" tIns="182880" rIns="182880" bIns="182880" rtlCol="0">
            <a:spAutoFit/>
          </a:bodyPr>
          <a:lstStyle/>
          <a:p>
            <a:pPr algn="ctr"/>
            <a:r>
              <a:rPr lang="en-US" sz="2400" b="1" dirty="0">
                <a:solidFill>
                  <a:schemeClr val="tx2"/>
                </a:solidFill>
                <a:latin typeface="Avenir Next LT Pro Demi" panose="020B0504020202020204" pitchFamily="34" charset="77"/>
              </a:rPr>
              <a:t>Communication accessibility?</a:t>
            </a:r>
          </a:p>
        </p:txBody>
      </p:sp>
      <p:sp>
        <p:nvSpPr>
          <p:cNvPr id="6" name="TextBox 5">
            <a:extLst>
              <a:ext uri="{FF2B5EF4-FFF2-40B4-BE49-F238E27FC236}">
                <a16:creationId xmlns:a16="http://schemas.microsoft.com/office/drawing/2014/main" id="{A891BB25-BA86-C274-9811-8E8A3B7BCDA0}"/>
              </a:ext>
            </a:extLst>
          </p:cNvPr>
          <p:cNvSpPr txBox="1"/>
          <p:nvPr/>
        </p:nvSpPr>
        <p:spPr>
          <a:xfrm>
            <a:off x="4765254" y="3635094"/>
            <a:ext cx="2782390" cy="1107996"/>
          </a:xfrm>
          <a:prstGeom prst="rect">
            <a:avLst/>
          </a:prstGeom>
          <a:noFill/>
          <a:ln w="38100" cap="rnd">
            <a:solidFill>
              <a:srgbClr val="06374F"/>
            </a:solidFill>
          </a:ln>
        </p:spPr>
        <p:txBody>
          <a:bodyPr wrap="square" lIns="182880" tIns="182880" rIns="182880" bIns="182880" rtlCol="0">
            <a:spAutoFit/>
          </a:bodyPr>
          <a:lstStyle/>
          <a:p>
            <a:pPr algn="ctr"/>
            <a:r>
              <a:rPr lang="en-US" sz="2400" b="1" dirty="0">
                <a:solidFill>
                  <a:schemeClr val="tx2"/>
                </a:solidFill>
                <a:latin typeface="Avenir Next LT Pro Demi" panose="020B0504020202020204" pitchFamily="34" charset="77"/>
              </a:rPr>
              <a:t>Physical accessibility?</a:t>
            </a:r>
          </a:p>
        </p:txBody>
      </p:sp>
      <p:sp>
        <p:nvSpPr>
          <p:cNvPr id="7" name="TextBox 6">
            <a:extLst>
              <a:ext uri="{FF2B5EF4-FFF2-40B4-BE49-F238E27FC236}">
                <a16:creationId xmlns:a16="http://schemas.microsoft.com/office/drawing/2014/main" id="{4DC6806F-35E8-9907-CD61-0E4DB645423B}"/>
              </a:ext>
            </a:extLst>
          </p:cNvPr>
          <p:cNvSpPr txBox="1"/>
          <p:nvPr/>
        </p:nvSpPr>
        <p:spPr>
          <a:xfrm>
            <a:off x="8462933" y="3666746"/>
            <a:ext cx="2782390" cy="1107996"/>
          </a:xfrm>
          <a:prstGeom prst="rect">
            <a:avLst/>
          </a:prstGeom>
          <a:noFill/>
          <a:ln w="38100" cap="rnd">
            <a:solidFill>
              <a:srgbClr val="06374F"/>
            </a:solidFill>
          </a:ln>
        </p:spPr>
        <p:txBody>
          <a:bodyPr wrap="square" lIns="182880" tIns="182880" rIns="182880" bIns="182880" rtlCol="0">
            <a:spAutoFit/>
          </a:bodyPr>
          <a:lstStyle/>
          <a:p>
            <a:pPr algn="ctr"/>
            <a:r>
              <a:rPr lang="en-US" sz="2400" b="1" dirty="0">
                <a:solidFill>
                  <a:schemeClr val="tx2"/>
                </a:solidFill>
                <a:latin typeface="Avenir Next LT Pro Demi" panose="020B0504020202020204" pitchFamily="34" charset="77"/>
              </a:rPr>
              <a:t>Financial accessibility?</a:t>
            </a:r>
          </a:p>
        </p:txBody>
      </p:sp>
    </p:spTree>
    <p:extLst>
      <p:ext uri="{BB962C8B-B14F-4D97-AF65-F5344CB8AC3E}">
        <p14:creationId xmlns:p14="http://schemas.microsoft.com/office/powerpoint/2010/main" val="259873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0" y="1257300"/>
            <a:ext cx="7962900" cy="4686300"/>
          </a:xfrm>
        </p:spPr>
        <p:txBody>
          <a:bodyPr/>
          <a:lstStyle/>
          <a:p>
            <a:pPr marL="342900" indent="-342900">
              <a:lnSpc>
                <a:spcPct val="114000"/>
              </a:lnSpc>
              <a:spcBef>
                <a:spcPts val="400"/>
              </a:spcBef>
              <a:spcAft>
                <a:spcPts val="1200"/>
              </a:spcAft>
              <a:buClr>
                <a:schemeClr val="accent3"/>
              </a:buClr>
              <a:buFont typeface="Arial" panose="020B0604020202020204" pitchFamily="34" charset="0"/>
              <a:buChar char="•"/>
            </a:pPr>
            <a:r>
              <a:rPr lang="en-US" dirty="0"/>
              <a:t>All study participants should be able to see themselves in the research data. However, demographic variables of disability have rarely been reported for clinical trials, partly because there isn’t yet domestic and international agreement on disability definitions and measurement.</a:t>
            </a:r>
          </a:p>
          <a:p>
            <a:pPr marL="800100" lvl="1" indent="-342900">
              <a:lnSpc>
                <a:spcPct val="114000"/>
              </a:lnSpc>
              <a:spcBef>
                <a:spcPts val="400"/>
              </a:spcBef>
              <a:spcAft>
                <a:spcPts val="1200"/>
              </a:spcAft>
              <a:buClr>
                <a:schemeClr val="accent3"/>
              </a:buClr>
              <a:buFont typeface="Arial" panose="020B0604020202020204" pitchFamily="34" charset="0"/>
              <a:buChar char="•"/>
            </a:pPr>
            <a:r>
              <a:rPr lang="en-US" dirty="0"/>
              <a:t>Health Affairs Special Issue on Disability and Health: </a:t>
            </a:r>
            <a:r>
              <a:rPr lang="en-US" dirty="0">
                <a:solidFill>
                  <a:schemeClr val="accent1"/>
                </a:solidFill>
                <a:hlinkClick r:id="rId3">
                  <a:extLst>
                    <a:ext uri="{A12FA001-AC4F-418D-AE19-62706E023703}">
                      <ahyp:hlinkClr xmlns:ahyp="http://schemas.microsoft.com/office/drawing/2018/hyperlinkcolor" val="tx"/>
                    </a:ext>
                  </a:extLst>
                </a:hlinkClick>
              </a:rPr>
              <a:t>https://www.healthaffairs.org/disability-and-health</a:t>
            </a:r>
            <a:r>
              <a:rPr lang="en-US" dirty="0">
                <a:solidFill>
                  <a:schemeClr val="accent1"/>
                </a:solidFill>
              </a:rPr>
              <a:t> </a:t>
            </a:r>
          </a:p>
          <a:p>
            <a:pPr marL="800100" lvl="1" indent="-342900">
              <a:lnSpc>
                <a:spcPct val="114000"/>
              </a:lnSpc>
              <a:spcBef>
                <a:spcPts val="400"/>
              </a:spcBef>
              <a:spcAft>
                <a:spcPts val="1200"/>
              </a:spcAft>
              <a:buClr>
                <a:schemeClr val="accent3"/>
              </a:buClr>
              <a:buFont typeface="Arial" panose="020B0604020202020204" pitchFamily="34" charset="0"/>
              <a:buChar char="•"/>
            </a:pPr>
            <a:r>
              <a:rPr lang="en-US" dirty="0"/>
              <a:t>Census Bureau/American Community Survey; Washington City Question  Set; [US] National Survey on Health and Disability</a:t>
            </a:r>
          </a:p>
          <a:p>
            <a:pPr marL="800100" lvl="1" indent="-342900">
              <a:lnSpc>
                <a:spcPct val="114000"/>
              </a:lnSpc>
              <a:spcBef>
                <a:spcPts val="400"/>
              </a:spcBef>
              <a:spcAft>
                <a:spcPts val="1200"/>
              </a:spcAft>
              <a:buClr>
                <a:schemeClr val="accent3"/>
              </a:buClr>
              <a:buFont typeface="Arial" panose="020B0604020202020204" pitchFamily="34" charset="0"/>
              <a:buChar char="•"/>
            </a:pPr>
            <a:r>
              <a:rPr lang="en-US" dirty="0"/>
              <a:t>“Counting disability in the National Health Interview Survey and its consequence: Comparing the American Community Survey to the Washington Group disability measures” (</a:t>
            </a:r>
            <a:r>
              <a:rPr lang="en-US" dirty="0" err="1"/>
              <a:t>Landes</a:t>
            </a:r>
            <a:r>
              <a:rPr lang="en-US" dirty="0"/>
              <a:t> S, Swenor B, and </a:t>
            </a:r>
            <a:r>
              <a:rPr lang="en-US" dirty="0" err="1"/>
              <a:t>Vaitiakhovich</a:t>
            </a:r>
            <a:r>
              <a:rPr lang="en-US" dirty="0"/>
              <a:t>, 2024): </a:t>
            </a:r>
            <a:r>
              <a:rPr lang="en-US" dirty="0">
                <a:solidFill>
                  <a:schemeClr val="accent1"/>
                </a:solidFill>
                <a:hlinkClick r:id="rId4">
                  <a:extLst>
                    <a:ext uri="{A12FA001-AC4F-418D-AE19-62706E023703}">
                      <ahyp:hlinkClr xmlns:ahyp="http://schemas.microsoft.com/office/drawing/2018/hyperlinkcolor" val="tx"/>
                    </a:ext>
                  </a:extLst>
                </a:hlinkClick>
              </a:rPr>
              <a:t>https://pubmed.ncbi.nlm.nih.gov/37981492/</a:t>
            </a:r>
            <a:r>
              <a:rPr lang="en-US" dirty="0">
                <a:solidFill>
                  <a:schemeClr val="accent1"/>
                </a:solidFill>
              </a:rPr>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833100" cy="950646"/>
          </a:xfrm>
        </p:spPr>
        <p:txBody>
          <a:bodyPr>
            <a:noAutofit/>
          </a:bodyPr>
          <a:lstStyle/>
          <a:p>
            <a:r>
              <a:rPr lang="en-US" sz="3200" dirty="0"/>
              <a:t>Current areas of discussion: Data</a:t>
            </a:r>
            <a:endParaRPr lang="en-US" sz="3600" dirty="0"/>
          </a:p>
        </p:txBody>
      </p:sp>
      <p:pic>
        <p:nvPicPr>
          <p:cNvPr id="3" name="Picture 2" descr="Magnifying glass and question mark.">
            <a:extLst>
              <a:ext uri="{FF2B5EF4-FFF2-40B4-BE49-F238E27FC236}">
                <a16:creationId xmlns:a16="http://schemas.microsoft.com/office/drawing/2014/main" id="{87220082-FC7E-FB0D-BF48-8D1654B0BC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98428" y="1447800"/>
            <a:ext cx="3012572" cy="2769435"/>
          </a:xfrm>
          <a:prstGeom prst="rect">
            <a:avLst/>
          </a:prstGeom>
        </p:spPr>
      </p:pic>
    </p:spTree>
    <p:extLst>
      <p:ext uri="{BB962C8B-B14F-4D97-AF65-F5344CB8AC3E}">
        <p14:creationId xmlns:p14="http://schemas.microsoft.com/office/powerpoint/2010/main" val="137627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0" y="1257300"/>
            <a:ext cx="7962900" cy="4686300"/>
          </a:xfrm>
        </p:spPr>
        <p:txBody>
          <a:bodyPr/>
          <a:lstStyle/>
          <a:p>
            <a:pPr marL="285750" indent="-285750">
              <a:lnSpc>
                <a:spcPct val="114000"/>
              </a:lnSpc>
              <a:spcBef>
                <a:spcPts val="400"/>
              </a:spcBef>
              <a:spcAft>
                <a:spcPts val="1200"/>
              </a:spcAft>
              <a:buClr>
                <a:schemeClr val="accent3"/>
              </a:buClr>
              <a:buFont typeface="Arial" panose="020B0604020202020204" pitchFamily="34" charset="0"/>
              <a:buChar char="•"/>
            </a:pPr>
            <a:r>
              <a:rPr lang="en-US" dirty="0"/>
              <a:t>Financial neutrality for participants with disabilities.</a:t>
            </a:r>
          </a:p>
          <a:p>
            <a:pPr marL="742950" lvl="1" indent="-285750">
              <a:lnSpc>
                <a:spcPct val="114000"/>
              </a:lnSpc>
              <a:spcBef>
                <a:spcPts val="400"/>
              </a:spcBef>
              <a:spcAft>
                <a:spcPts val="1200"/>
              </a:spcAft>
              <a:buClr>
                <a:schemeClr val="accent3"/>
              </a:buClr>
              <a:buFont typeface="Arial" panose="020B0604020202020204" pitchFamily="34" charset="0"/>
              <a:buChar char="•"/>
            </a:pPr>
            <a:r>
              <a:rPr lang="en-US" dirty="0"/>
              <a:t>Tax law; Impact of compensation on benefits like housing or food assistance. See the Equitable Access to Clinical Trials Project “Tax and Legal Considerations for Compensation Programs for Clinical Trial Participants” at:</a:t>
            </a:r>
            <a:r>
              <a:rPr lang="en-US" dirty="0">
                <a:solidFill>
                  <a:schemeClr val="accent1"/>
                </a:solidFill>
              </a:rPr>
              <a:t> </a:t>
            </a:r>
            <a:r>
              <a:rPr lang="en-US" dirty="0">
                <a:solidFill>
                  <a:schemeClr val="accent1"/>
                </a:solidFill>
                <a:hlinkClick r:id="rId3">
                  <a:extLst>
                    <a:ext uri="{A12FA001-AC4F-418D-AE19-62706E023703}">
                      <ahyp:hlinkClr xmlns:ahyp="http://schemas.microsoft.com/office/drawing/2018/hyperlinkcolor" val="tx"/>
                    </a:ext>
                  </a:extLst>
                </a:hlinkClick>
              </a:rPr>
              <a:t>https://www.eactproject.org/</a:t>
            </a:r>
            <a:r>
              <a:rPr lang="en-US" dirty="0">
                <a:solidFill>
                  <a:schemeClr val="accent1"/>
                </a:solidFill>
              </a:rPr>
              <a:t> </a:t>
            </a:r>
          </a:p>
          <a:p>
            <a:pPr marL="742950" lvl="1" indent="-285750">
              <a:lnSpc>
                <a:spcPct val="114000"/>
              </a:lnSpc>
              <a:spcBef>
                <a:spcPts val="400"/>
              </a:spcBef>
              <a:spcAft>
                <a:spcPts val="1200"/>
              </a:spcAft>
              <a:buClr>
                <a:schemeClr val="accent3"/>
              </a:buClr>
              <a:buFont typeface="Arial" panose="020B0604020202020204" pitchFamily="34" charset="0"/>
              <a:buChar char="•"/>
            </a:pPr>
            <a:r>
              <a:rPr lang="en-US" dirty="0"/>
              <a:t>Travel costs may be higher for participants with disabilities that need to go to sites with accessible medical equipment (see the MRCT Center Response to DOJ Public Comment Request on Medical Diagnostic Equipment at: </a:t>
            </a:r>
            <a:r>
              <a:rPr lang="en-US" dirty="0">
                <a:solidFill>
                  <a:schemeClr val="accent1"/>
                </a:solidFill>
                <a:hlinkClick r:id="rId4">
                  <a:extLst>
                    <a:ext uri="{A12FA001-AC4F-418D-AE19-62706E023703}">
                      <ahyp:hlinkClr xmlns:ahyp="http://schemas.microsoft.com/office/drawing/2018/hyperlinkcolor" val="tx"/>
                    </a:ext>
                  </a:extLst>
                </a:hlinkClick>
              </a:rPr>
              <a:t>https://mrctcenter.org/resource/comment-on-the-nprm-regarding-regulations-to-title-ii-of-the-americans-with-disabilities-act-accessibility-of-medical-diagnostic-equipment-of-state-and-local-government-entities/</a:t>
            </a:r>
            <a:r>
              <a:rPr lang="en-US" dirty="0">
                <a:solidFill>
                  <a:schemeClr val="accent1"/>
                </a:solidFill>
              </a:rPr>
              <a:t> </a:t>
            </a:r>
            <a:r>
              <a:rPr lang="en-US" dirty="0"/>
              <a:t>)</a:t>
            </a:r>
          </a:p>
          <a:p>
            <a:pPr marL="742950" lvl="1" indent="-285750">
              <a:buClr>
                <a:schemeClr val="accent3"/>
              </a:buClr>
              <a:buFont typeface="Arial" panose="020B0604020202020204" pitchFamily="34" charset="0"/>
              <a:buChar char="•"/>
            </a:pPr>
            <a:endParaRPr lang="en-US" dirty="0"/>
          </a:p>
          <a:p>
            <a:pPr marL="285750" indent="-285750">
              <a:buClr>
                <a:schemeClr val="accent3"/>
              </a:buClr>
              <a:buFont typeface="Arial" panose="020B0604020202020204" pitchFamily="34" charset="0"/>
              <a:buChar char="•"/>
            </a:pPr>
            <a:endParaRPr lang="en-US" dirty="0"/>
          </a:p>
          <a:p>
            <a:pPr marL="285750" indent="-285750">
              <a:buClr>
                <a:schemeClr val="accent3"/>
              </a:buClr>
              <a:buFont typeface="Arial" panose="020B0604020202020204" pitchFamily="34" charset="0"/>
              <a:buChar char="•"/>
            </a:pPr>
            <a:endParaRPr lang="en-US" dirty="0"/>
          </a:p>
          <a:p>
            <a:pPr marL="285750" indent="-285750">
              <a:buClr>
                <a:schemeClr val="accent3"/>
              </a:buClr>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833100" cy="950646"/>
          </a:xfrm>
        </p:spPr>
        <p:txBody>
          <a:bodyPr>
            <a:noAutofit/>
          </a:bodyPr>
          <a:lstStyle/>
          <a:p>
            <a:r>
              <a:rPr lang="en-US" sz="3200" dirty="0"/>
              <a:t>Current areas of discussion: Financial Neutrality</a:t>
            </a:r>
            <a:endParaRPr lang="en-US" sz="3600" dirty="0"/>
          </a:p>
        </p:txBody>
      </p:sp>
      <p:pic>
        <p:nvPicPr>
          <p:cNvPr id="3" name="Picture 2" descr="Magnifying glass and question mark.">
            <a:extLst>
              <a:ext uri="{FF2B5EF4-FFF2-40B4-BE49-F238E27FC236}">
                <a16:creationId xmlns:a16="http://schemas.microsoft.com/office/drawing/2014/main" id="{87220082-FC7E-FB0D-BF48-8D1654B0BC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98428" y="1447800"/>
            <a:ext cx="3012572" cy="2769435"/>
          </a:xfrm>
          <a:prstGeom prst="rect">
            <a:avLst/>
          </a:prstGeom>
        </p:spPr>
      </p:pic>
    </p:spTree>
    <p:extLst>
      <p:ext uri="{BB962C8B-B14F-4D97-AF65-F5344CB8AC3E}">
        <p14:creationId xmlns:p14="http://schemas.microsoft.com/office/powerpoint/2010/main" val="100981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219200"/>
            <a:ext cx="11429999" cy="4914900"/>
          </a:xfrm>
        </p:spPr>
        <p:txBody>
          <a:bodyPr/>
          <a:lstStyle/>
          <a:p>
            <a:pPr>
              <a:lnSpc>
                <a:spcPct val="114000"/>
              </a:lnSpc>
              <a:spcBef>
                <a:spcPts val="400"/>
              </a:spcBef>
              <a:spcAft>
                <a:spcPts val="1200"/>
              </a:spcAft>
            </a:pPr>
            <a:r>
              <a:rPr lang="en-US" sz="2000" dirty="0"/>
              <a:t>For additional information on the MRCT Center Representation in Research Project (formerly the Diversity, Equity and Inclusion Project), please see: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https://mrctcenter.org/project/diversity-inclusion-and-equity-in-clinical-research/</a:t>
            </a:r>
            <a:r>
              <a:rPr lang="en-US" sz="2000" dirty="0"/>
              <a:t>. Below we list examples of resources from the Representation in Research Project.</a:t>
            </a:r>
          </a:p>
          <a:p>
            <a:pPr marL="457200" indent="-457200">
              <a:lnSpc>
                <a:spcPct val="114000"/>
              </a:lnSpc>
              <a:spcBef>
                <a:spcPts val="400"/>
              </a:spcBef>
              <a:spcAft>
                <a:spcPts val="1200"/>
              </a:spcAft>
              <a:buFont typeface="+mj-lt"/>
              <a:buAutoNum type="arabicPeriod"/>
            </a:pPr>
            <a:r>
              <a:rPr lang="en-US" sz="2000" dirty="0">
                <a:solidFill>
                  <a:srgbClr val="3E3E3E"/>
                </a:solidFill>
              </a:rPr>
              <a:t>[Tool] Model Diversity Action Plan</a:t>
            </a:r>
          </a:p>
          <a:p>
            <a:pPr marL="457200" indent="-457200">
              <a:lnSpc>
                <a:spcPct val="114000"/>
              </a:lnSpc>
              <a:spcBef>
                <a:spcPts val="400"/>
              </a:spcBef>
              <a:spcAft>
                <a:spcPts val="1200"/>
              </a:spcAft>
              <a:buFont typeface="+mj-lt"/>
              <a:buAutoNum type="arabicPeriod"/>
            </a:pPr>
            <a:r>
              <a:rPr lang="en-US" sz="2000" dirty="0">
                <a:solidFill>
                  <a:srgbClr val="3E3E3E"/>
                </a:solidFill>
              </a:rPr>
              <a:t>[Comment] Collection of Race and Ethnicity Data in Clinical Trials and Clinical Studies for FDA-Regulated Medical Products</a:t>
            </a:r>
          </a:p>
          <a:p>
            <a:pPr marL="457200" indent="-457200">
              <a:lnSpc>
                <a:spcPct val="114000"/>
              </a:lnSpc>
              <a:spcBef>
                <a:spcPts val="400"/>
              </a:spcBef>
              <a:spcAft>
                <a:spcPts val="1200"/>
              </a:spcAft>
              <a:buFont typeface="+mj-lt"/>
              <a:buAutoNum type="arabicPeriod"/>
            </a:pPr>
            <a:r>
              <a:rPr lang="en-US" sz="2000" dirty="0">
                <a:solidFill>
                  <a:srgbClr val="3E3E3E"/>
                </a:solidFill>
              </a:rPr>
              <a:t>[Toolkit] Advancing Diversity, Inclusion, and Equity in Clinical Research Guidance Document and Toolkit</a:t>
            </a:r>
          </a:p>
          <a:p>
            <a:pPr marL="457200" indent="-457200">
              <a:lnSpc>
                <a:spcPct val="114000"/>
              </a:lnSpc>
              <a:spcBef>
                <a:spcPts val="400"/>
              </a:spcBef>
              <a:spcAft>
                <a:spcPts val="1200"/>
              </a:spcAft>
              <a:buFont typeface="+mj-lt"/>
              <a:buAutoNum type="arabicPeriod"/>
            </a:pPr>
            <a:r>
              <a:rPr lang="en-US" sz="2000" dirty="0">
                <a:solidFill>
                  <a:srgbClr val="3E3E3E"/>
                </a:solidFill>
              </a:rPr>
              <a:t>[Tool] LGBTQIA+ Inclusive Language Checklist; see the LGBTQIA+ Inclusion sub-project website at: </a:t>
            </a:r>
            <a:r>
              <a:rPr lang="en-US" sz="2000" dirty="0">
                <a:solidFill>
                  <a:schemeClr val="accent1"/>
                </a:solidFill>
                <a:hlinkClick r:id="rId4">
                  <a:extLst>
                    <a:ext uri="{A12FA001-AC4F-418D-AE19-62706E023703}">
                      <ahyp:hlinkClr xmlns:ahyp="http://schemas.microsoft.com/office/drawing/2018/hyperlinkcolor" val="tx"/>
                    </a:ext>
                  </a:extLst>
                </a:hlinkClick>
              </a:rPr>
              <a:t>https://mrctcenter.org/lgbtqia-inclusion/</a:t>
            </a:r>
            <a:r>
              <a:rPr lang="en-US" sz="2000" dirty="0">
                <a:solidFill>
                  <a:schemeClr val="accent1"/>
                </a:solidFill>
              </a:rPr>
              <a:t> </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645847"/>
          </a:xfrm>
        </p:spPr>
        <p:txBody>
          <a:bodyPr>
            <a:normAutofit/>
          </a:bodyPr>
          <a:lstStyle/>
          <a:p>
            <a:r>
              <a:rPr lang="en-US" sz="3200" dirty="0">
                <a:solidFill>
                  <a:schemeClr val="tx2"/>
                </a:solidFill>
              </a:rPr>
              <a:t>MRCT Center Resources for Representation in Research</a:t>
            </a:r>
            <a:endParaRPr lang="en-US" sz="2900" dirty="0"/>
          </a:p>
        </p:txBody>
      </p:sp>
    </p:spTree>
    <p:extLst>
      <p:ext uri="{BB962C8B-B14F-4D97-AF65-F5344CB8AC3E}">
        <p14:creationId xmlns:p14="http://schemas.microsoft.com/office/powerpoint/2010/main" val="158878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68300" y="1219200"/>
            <a:ext cx="11442699" cy="4914900"/>
          </a:xfrm>
        </p:spPr>
        <p:txBody>
          <a:bodyPr/>
          <a:lstStyle/>
          <a:p>
            <a:pPr>
              <a:lnSpc>
                <a:spcPct val="114000"/>
              </a:lnSpc>
              <a:spcBef>
                <a:spcPts val="400"/>
              </a:spcBef>
              <a:spcAft>
                <a:spcPts val="1200"/>
              </a:spcAft>
            </a:pPr>
            <a:r>
              <a:rPr lang="en-US" sz="2000" dirty="0"/>
              <a:t>For additional information on the MRCT Center Project on Inclusion of People with Disabilities (a sub-project of Representation in Research), please see: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https://mrctcenter.org/representation-in-research/people_with_disabiliites/</a:t>
            </a:r>
            <a:r>
              <a:rPr lang="en-US" sz="2000" dirty="0">
                <a:solidFill>
                  <a:schemeClr val="accent1"/>
                </a:solidFill>
              </a:rPr>
              <a:t>. </a:t>
            </a:r>
            <a:r>
              <a:rPr lang="en-US" sz="2000" dirty="0">
                <a:solidFill>
                  <a:schemeClr val="tx1"/>
                </a:solidFill>
              </a:rPr>
              <a:t>Here are </a:t>
            </a:r>
            <a:r>
              <a:rPr lang="en-US" sz="2000" dirty="0"/>
              <a:t>examples of resources you will find on the webpage:</a:t>
            </a:r>
          </a:p>
          <a:p>
            <a:pPr marL="457200" indent="-457200">
              <a:lnSpc>
                <a:spcPct val="114000"/>
              </a:lnSpc>
              <a:spcBef>
                <a:spcPts val="400"/>
              </a:spcBef>
              <a:spcAft>
                <a:spcPts val="1200"/>
              </a:spcAft>
              <a:buFont typeface="+mj-lt"/>
              <a:buAutoNum type="arabicPeriod"/>
            </a:pPr>
            <a:r>
              <a:rPr lang="en-US" sz="2000" dirty="0"/>
              <a:t>[Training] Accessibility 101Trainin Module Series</a:t>
            </a:r>
          </a:p>
          <a:p>
            <a:pPr marL="457200" indent="-457200">
              <a:lnSpc>
                <a:spcPct val="114000"/>
              </a:lnSpc>
              <a:spcBef>
                <a:spcPts val="400"/>
              </a:spcBef>
              <a:spcAft>
                <a:spcPts val="1200"/>
              </a:spcAft>
              <a:buFont typeface="+mj-lt"/>
              <a:buAutoNum type="arabicPeriod"/>
            </a:pPr>
            <a:r>
              <a:rPr lang="en-US" sz="2000" dirty="0"/>
              <a:t>[Toolkit] The Accessibility by Design in Clinical Research Toolkit</a:t>
            </a:r>
          </a:p>
          <a:p>
            <a:pPr marL="457200" indent="-457200">
              <a:lnSpc>
                <a:spcPct val="114000"/>
              </a:lnSpc>
              <a:spcBef>
                <a:spcPts val="400"/>
              </a:spcBef>
              <a:spcAft>
                <a:spcPts val="1200"/>
              </a:spcAft>
              <a:buFont typeface="+mj-lt"/>
              <a:buAutoNum type="arabicPeriod"/>
            </a:pPr>
            <a:r>
              <a:rPr lang="en-US" sz="2000" dirty="0"/>
              <a:t>[Publication] Supported decision-making can advance clinical research participation for people with disabilities</a:t>
            </a:r>
          </a:p>
          <a:p>
            <a:pPr marL="457200" indent="-457200">
              <a:lnSpc>
                <a:spcPct val="114000"/>
              </a:lnSpc>
              <a:spcBef>
                <a:spcPts val="400"/>
              </a:spcBef>
              <a:spcAft>
                <a:spcPts val="1200"/>
              </a:spcAft>
              <a:buFont typeface="+mj-lt"/>
              <a:buAutoNum type="arabicPeriod"/>
            </a:pPr>
            <a:r>
              <a:rPr lang="en-US" sz="2000" dirty="0"/>
              <a:t>[Public comment] Cancer Clinical Trial Eligibility Criteria: Performance Status</a:t>
            </a:r>
          </a:p>
          <a:p>
            <a:pPr marL="457200" indent="-457200">
              <a:lnSpc>
                <a:spcPct val="114000"/>
              </a:lnSpc>
              <a:spcBef>
                <a:spcPts val="400"/>
              </a:spcBef>
              <a:spcAft>
                <a:spcPts val="1200"/>
              </a:spcAft>
              <a:buFont typeface="+mj-lt"/>
              <a:buAutoNum type="arabicPeriod"/>
            </a:pPr>
            <a:r>
              <a:rPr lang="en-US" sz="2000" dirty="0"/>
              <a:t>[Public comment] Comment on the NPRM regarding regulations to title II of the Americans with Disabilities Act: Accessibility of Medical Diagnostic Equipment of State and Local </a:t>
            </a:r>
            <a:r>
              <a:rPr lang="en-US" sz="2000"/>
              <a:t>Government Entities</a:t>
            </a:r>
            <a:endParaRPr lang="en-US" sz="2000" dirty="0"/>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645847"/>
          </a:xfrm>
        </p:spPr>
        <p:txBody>
          <a:bodyPr>
            <a:noAutofit/>
          </a:bodyPr>
          <a:lstStyle/>
          <a:p>
            <a:pPr>
              <a:lnSpc>
                <a:spcPct val="100000"/>
              </a:lnSpc>
            </a:pPr>
            <a:r>
              <a:rPr lang="en-US" sz="3200" dirty="0">
                <a:solidFill>
                  <a:schemeClr val="tx2"/>
                </a:solidFill>
              </a:rPr>
              <a:t>MRCT Center Resources for Inclusion of People with Disabilities in Clinical Research</a:t>
            </a:r>
            <a:endParaRPr lang="en-US" sz="3200" dirty="0"/>
          </a:p>
        </p:txBody>
      </p:sp>
    </p:spTree>
    <p:extLst>
      <p:ext uri="{BB962C8B-B14F-4D97-AF65-F5344CB8AC3E}">
        <p14:creationId xmlns:p14="http://schemas.microsoft.com/office/powerpoint/2010/main" val="197497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358481"/>
            <a:ext cx="11430000" cy="1665514"/>
          </a:xfrm>
        </p:spPr>
        <p:txBody>
          <a:bodyPr/>
          <a:lstStyle/>
          <a:p>
            <a:pPr marL="342900" indent="-342900">
              <a:lnSpc>
                <a:spcPct val="108000"/>
              </a:lnSpc>
              <a:spcAft>
                <a:spcPts val="1000"/>
              </a:spcAft>
              <a:buClr>
                <a:schemeClr val="accent3"/>
              </a:buClr>
              <a:buFont typeface="Arial" panose="020B0604020202020204" pitchFamily="34" charset="0"/>
              <a:buChar char="•"/>
            </a:pPr>
            <a:r>
              <a:rPr lang="en-US" sz="2000" dirty="0">
                <a:solidFill>
                  <a:srgbClr val="002A44"/>
                </a:solidFill>
              </a:rPr>
              <a:t>July 9, 2024: Accessibility 101: How to Write Alt-Text and Map Participant Journeys. Available at: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https://mrctcenter.org/?sfid=229&amp;_sf_s=accessibility%20101</a:t>
            </a:r>
            <a:r>
              <a:rPr lang="en-US" sz="2000" dirty="0">
                <a:solidFill>
                  <a:schemeClr val="accent1"/>
                </a:solidFill>
              </a:rPr>
              <a:t> </a:t>
            </a:r>
          </a:p>
          <a:p>
            <a:pPr marL="342900" indent="-342900">
              <a:lnSpc>
                <a:spcPct val="108000"/>
              </a:lnSpc>
              <a:spcAft>
                <a:spcPts val="1000"/>
              </a:spcAft>
              <a:buClr>
                <a:schemeClr val="accent3"/>
              </a:buClr>
              <a:buFont typeface="Arial" panose="020B0604020202020204" pitchFamily="34" charset="0"/>
              <a:buChar char="•"/>
            </a:pPr>
            <a:r>
              <a:rPr lang="en-US" sz="2000" dirty="0">
                <a:solidFill>
                  <a:srgbClr val="002A44"/>
                </a:solidFill>
                <a:latin typeface="Avenir Next LT Pro" panose="020B0504020202020204" pitchFamily="34" charset="77"/>
              </a:rPr>
              <a:t>October 22, 2024: Implementing Health Literacy Training in HRPPS and IRBs. Available at: </a:t>
            </a:r>
            <a:r>
              <a:rPr lang="en-US" sz="2000" dirty="0">
                <a:solidFill>
                  <a:srgbClr val="002A44"/>
                </a:solidFill>
              </a:rPr>
              <a:t>TBD</a:t>
            </a:r>
            <a:endParaRPr lang="en-US" sz="2000" dirty="0">
              <a:solidFill>
                <a:srgbClr val="002A44"/>
              </a:solidFill>
              <a:latin typeface="Avenir Next LT Pro" panose="020B0504020202020204" pitchFamily="34" charset="77"/>
            </a:endParaRPr>
          </a:p>
          <a:p>
            <a:pPr>
              <a:lnSpc>
                <a:spcPct val="108000"/>
              </a:lnSpc>
              <a:spcAft>
                <a:spcPts val="1000"/>
              </a:spcAft>
            </a:pPr>
            <a:r>
              <a:rPr lang="en-US" sz="2000" dirty="0">
                <a:solidFill>
                  <a:srgbClr val="002A44"/>
                </a:solidFill>
              </a:rPr>
              <a:t>Please note, t</a:t>
            </a:r>
            <a:r>
              <a:rPr lang="en-US" sz="2000" dirty="0">
                <a:solidFill>
                  <a:srgbClr val="002A44"/>
                </a:solidFill>
                <a:latin typeface="Avenir Next LT Pro" panose="020B0504020202020204" pitchFamily="34" charset="77"/>
              </a:rPr>
              <a:t>hese webinars have been conducted in collaboration with Research Ethics Action Collaborative for HRPPs (REACH) Project. For a list of additional REACH resources, please see: </a:t>
            </a:r>
            <a:r>
              <a:rPr lang="en-US" sz="2000" dirty="0">
                <a:solidFill>
                  <a:schemeClr val="accent1"/>
                </a:solidFill>
                <a:latin typeface="Avenir Next LT Pro" panose="020B0504020202020204" pitchFamily="34" charset="77"/>
                <a:hlinkClick r:id="rId4">
                  <a:extLst>
                    <a:ext uri="{A12FA001-AC4F-418D-AE19-62706E023703}">
                      <ahyp:hlinkClr xmlns:ahyp="http://schemas.microsoft.com/office/drawing/2018/hyperlinkcolor" val="tx"/>
                    </a:ext>
                  </a:extLst>
                </a:hlinkClick>
              </a:rPr>
              <a:t>https://mrctcenter.org/wp-content/uploads/2024/03/REACH-Resource-List-BB.pdf</a:t>
            </a:r>
            <a:r>
              <a:rPr lang="en-US" sz="2000" dirty="0">
                <a:solidFill>
                  <a:schemeClr val="accent1"/>
                </a:solidFill>
                <a:latin typeface="Avenir Next LT Pro" panose="020B0504020202020204" pitchFamily="34" charset="77"/>
              </a:rPr>
              <a:t> </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a:xfrm>
            <a:off x="381000" y="438474"/>
            <a:ext cx="10972800" cy="496710"/>
          </a:xfrm>
        </p:spPr>
        <p:txBody>
          <a:bodyPr>
            <a:noAutofit/>
          </a:bodyPr>
          <a:lstStyle/>
          <a:p>
            <a:pPr>
              <a:lnSpc>
                <a:spcPct val="100000"/>
              </a:lnSpc>
            </a:pPr>
            <a:r>
              <a:rPr lang="en-US" sz="3200" spc="100" dirty="0">
                <a:latin typeface="Avenir Next LT Pro Demi" panose="020B0704020202020204" pitchFamily="34" charset="0"/>
                <a:ea typeface="ＭＳ Ｐゴシック" panose="020B0600070205080204" pitchFamily="34" charset="-128"/>
              </a:rPr>
              <a:t>Accessibility 101 Webinars that Complement the Training Modules</a:t>
            </a:r>
            <a:endParaRPr lang="en-US" sz="3200" spc="100" dirty="0">
              <a:latin typeface="Avenir Next LT Pro Demi" panose="020B0704020202020204" pitchFamily="34" charset="0"/>
            </a:endParaRPr>
          </a:p>
        </p:txBody>
      </p:sp>
      <p:pic>
        <p:nvPicPr>
          <p:cNvPr id="2" name="Picture 1" descr="A graphic that has REACH in large font over the full title: Research Ethics Action Collaborative for HRPPs. Then there are four logos: the MRCT center, Mass General Brigham, AAHRPP, and PRIM&amp;R.">
            <a:extLst>
              <a:ext uri="{FF2B5EF4-FFF2-40B4-BE49-F238E27FC236}">
                <a16:creationId xmlns:a16="http://schemas.microsoft.com/office/drawing/2014/main" id="{638EE530-7816-9572-4DF7-376D1EA29B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7256" y="3834005"/>
            <a:ext cx="5637488" cy="2300095"/>
          </a:xfrm>
          <a:prstGeom prst="rect">
            <a:avLst/>
          </a:prstGeom>
          <a:ln w="38100">
            <a:solidFill>
              <a:schemeClr val="accent3"/>
            </a:solidFill>
          </a:ln>
        </p:spPr>
      </p:pic>
    </p:spTree>
    <p:extLst>
      <p:ext uri="{BB962C8B-B14F-4D97-AF65-F5344CB8AC3E}">
        <p14:creationId xmlns:p14="http://schemas.microsoft.com/office/powerpoint/2010/main" val="31626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4C79DD-4E68-EEEB-C1D7-7411F2A6550F}"/>
              </a:ext>
            </a:extLst>
          </p:cNvPr>
          <p:cNvSpPr txBox="1">
            <a:spLocks/>
          </p:cNvSpPr>
          <p:nvPr/>
        </p:nvSpPr>
        <p:spPr>
          <a:xfrm>
            <a:off x="992727" y="4098546"/>
            <a:ext cx="4450586" cy="3875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Learn more at </a:t>
            </a:r>
            <a:r>
              <a:rPr kumimoji="0" lang="en-US" sz="1400" b="1" i="0" u="none" strike="noStrike" kern="1200" cap="none" spc="30" normalizeH="0" baseline="0" noProof="0" dirty="0" err="1">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www.mrctcenter.org</a:t>
            </a:r>
            <a:endPar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endParaRPr>
          </a:p>
        </p:txBody>
      </p:sp>
      <p:pic>
        <p:nvPicPr>
          <p:cNvPr id="8" name="Picture 8" descr="The MRCT Center Logo. A red shield with the letters MRCT carved out, next to the words “Multi-regional clinical trials. the mrct center of brigham and women’s hospital and harvard”">
            <a:extLst>
              <a:ext uri="{FF2B5EF4-FFF2-40B4-BE49-F238E27FC236}">
                <a16:creationId xmlns:a16="http://schemas.microsoft.com/office/drawing/2014/main" id="{7BD54106-7EF1-71EA-DFAB-523856BE3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48246" y="2943809"/>
            <a:ext cx="4243753" cy="1968117"/>
          </a:xfrm>
          <a:prstGeom prst="rect">
            <a:avLst/>
          </a:prstGeom>
        </p:spPr>
      </p:pic>
      <p:sp>
        <p:nvSpPr>
          <p:cNvPr id="5" name="Rectangle 4">
            <a:extLst>
              <a:ext uri="{FF2B5EF4-FFF2-40B4-BE49-F238E27FC236}">
                <a16:creationId xmlns:a16="http://schemas.microsoft.com/office/drawing/2014/main" id="{950DD15C-C74C-635C-AEAD-0A810A9F4EE5}"/>
              </a:ext>
              <a:ext uri="{C183D7F6-B498-43B3-948B-1728B52AA6E4}">
                <adec:decorative xmlns:adec="http://schemas.microsoft.com/office/drawing/2017/decorative" val="1"/>
              </a:ext>
            </a:extLst>
          </p:cNvPr>
          <p:cNvSpPr/>
          <p:nvPr/>
        </p:nvSpPr>
        <p:spPr>
          <a:xfrm>
            <a:off x="-1" y="2345279"/>
            <a:ext cx="12192000" cy="1092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B0BB327-8E07-3F72-FDCB-4E9AC055A25A}"/>
              </a:ext>
            </a:extLst>
          </p:cNvPr>
          <p:cNvSpPr>
            <a:spLocks noGrp="1"/>
          </p:cNvSpPr>
          <p:nvPr>
            <p:ph type="title" idx="4294967295"/>
          </p:nvPr>
        </p:nvSpPr>
        <p:spPr>
          <a:xfrm>
            <a:off x="876300" y="3510149"/>
            <a:ext cx="6096000" cy="496888"/>
          </a:xfrm>
        </p:spPr>
        <p:txBody>
          <a:bodyPr>
            <a:noAutofit/>
          </a:bodyPr>
          <a:lstStyle/>
          <a:p>
            <a:r>
              <a:rPr lang="en-US" sz="6000" dirty="0"/>
              <a:t>Thank You!</a:t>
            </a:r>
          </a:p>
        </p:txBody>
      </p:sp>
      <p:pic>
        <p:nvPicPr>
          <p:cNvPr id="3" name="Picture 2">
            <a:extLst>
              <a:ext uri="{FF2B5EF4-FFF2-40B4-BE49-F238E27FC236}">
                <a16:creationId xmlns:a16="http://schemas.microsoft.com/office/drawing/2014/main" id="{AA376253-6BFD-8DD0-D731-B9A734FDEA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 y="0"/>
            <a:ext cx="12192000" cy="2345279"/>
          </a:xfrm>
          <a:prstGeom prst="rect">
            <a:avLst/>
          </a:prstGeom>
        </p:spPr>
      </p:pic>
    </p:spTree>
    <p:extLst>
      <p:ext uri="{BB962C8B-B14F-4D97-AF65-F5344CB8AC3E}">
        <p14:creationId xmlns:p14="http://schemas.microsoft.com/office/powerpoint/2010/main" val="313662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B445C0-FB34-9E6E-FC53-F436775E53A3}"/>
              </a:ext>
            </a:extLst>
          </p:cNvPr>
          <p:cNvSpPr>
            <a:spLocks noGrp="1"/>
          </p:cNvSpPr>
          <p:nvPr>
            <p:ph type="body" sz="quarter" idx="10"/>
          </p:nvPr>
        </p:nvSpPr>
        <p:spPr>
          <a:xfrm>
            <a:off x="7132870" y="2896377"/>
            <a:ext cx="4212443" cy="1923979"/>
          </a:xfrm>
        </p:spPr>
        <p:txBody>
          <a:bodyPr/>
          <a:lstStyle/>
          <a:p>
            <a:r>
              <a:rPr lang="en-US" sz="2000" dirty="0"/>
              <a:t>The MRCT Center is an applied policy center focused on addressing the conduct, oversight, ethics and regulatory environment for clinical trials around the world.</a:t>
            </a:r>
          </a:p>
          <a:p>
            <a:endParaRPr lang="en-US" dirty="0"/>
          </a:p>
          <a:p>
            <a:endParaRPr lang="en-US" dirty="0"/>
          </a:p>
        </p:txBody>
      </p:sp>
      <p:sp>
        <p:nvSpPr>
          <p:cNvPr id="2" name="Title 3">
            <a:extLst>
              <a:ext uri="{FF2B5EF4-FFF2-40B4-BE49-F238E27FC236}">
                <a16:creationId xmlns:a16="http://schemas.microsoft.com/office/drawing/2014/main" id="{476B2DBE-7463-2B8D-B655-33C3C155EFA9}"/>
              </a:ext>
            </a:extLst>
          </p:cNvPr>
          <p:cNvSpPr>
            <a:spLocks noGrp="1"/>
          </p:cNvSpPr>
          <p:nvPr>
            <p:ph type="title"/>
          </p:nvPr>
        </p:nvSpPr>
        <p:spPr>
          <a:xfrm>
            <a:off x="7132871" y="2319836"/>
            <a:ext cx="2559765" cy="496710"/>
          </a:xfrm>
        </p:spPr>
        <p:txBody>
          <a:bodyPr>
            <a:noAutofit/>
          </a:bodyPr>
          <a:lstStyle/>
          <a:p>
            <a:r>
              <a:rPr lang="en-US" dirty="0">
                <a:latin typeface="Avenir Next LT Pro Demi" panose="020B0704020202020204" pitchFamily="34" charset="0"/>
                <a:ea typeface="ＭＳ Ｐゴシック" panose="020B0600070205080204" pitchFamily="34" charset="-128"/>
              </a:rPr>
              <a:t>About Us</a:t>
            </a:r>
            <a:endParaRPr lang="en-US" dirty="0">
              <a:latin typeface="Avenir Next LT Pro Demi" panose="020B0704020202020204" pitchFamily="34" charset="0"/>
            </a:endParaRPr>
          </a:p>
        </p:txBody>
      </p:sp>
      <p:pic>
        <p:nvPicPr>
          <p:cNvPr id="17" name="Graphic 16" descr="A graphic showing four rectangles united by the MRCT Center logo. The four rectangles read: “develop standards,” “establish best practices,” “identify opportunities for improvement,” “improve transparency”  ">
            <a:extLst>
              <a:ext uri="{FF2B5EF4-FFF2-40B4-BE49-F238E27FC236}">
                <a16:creationId xmlns:a16="http://schemas.microsoft.com/office/drawing/2014/main" id="{9F045160-464E-A5FA-0EC6-45FAE992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47" y="1631920"/>
            <a:ext cx="5861201" cy="3660486"/>
          </a:xfrm>
          <a:prstGeom prst="rect">
            <a:avLst/>
          </a:prstGeom>
        </p:spPr>
      </p:pic>
      <p:cxnSp>
        <p:nvCxnSpPr>
          <p:cNvPr id="18" name="Straight Connector 17">
            <a:extLst>
              <a:ext uri="{FF2B5EF4-FFF2-40B4-BE49-F238E27FC236}">
                <a16:creationId xmlns:a16="http://schemas.microsoft.com/office/drawing/2014/main" id="{B8A19DED-9D91-EAD1-2A36-AD18D2A096ED}"/>
              </a:ext>
              <a:ext uri="{C183D7F6-B498-43B3-948B-1728B52AA6E4}">
                <adec:decorative xmlns:adec="http://schemas.microsoft.com/office/drawing/2017/decorative" val="1"/>
              </a:ext>
            </a:extLst>
          </p:cNvPr>
          <p:cNvCxnSpPr>
            <a:cxnSpLocks/>
          </p:cNvCxnSpPr>
          <p:nvPr/>
        </p:nvCxnSpPr>
        <p:spPr>
          <a:xfrm>
            <a:off x="6865121" y="1527120"/>
            <a:ext cx="0" cy="3870087"/>
          </a:xfrm>
          <a:prstGeom prst="line">
            <a:avLst/>
          </a:prstGeom>
          <a:ln w="12700">
            <a:solidFill>
              <a:srgbClr val="A704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7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8309" y="1254166"/>
            <a:ext cx="10462791" cy="4458123"/>
          </a:xfrm>
        </p:spPr>
        <p:txBody>
          <a:bodyPr/>
          <a:lstStyle/>
          <a:p>
            <a:pPr marL="0" indent="0">
              <a:buNone/>
            </a:pPr>
            <a:r>
              <a:rPr lang="en-US" sz="2000" dirty="0"/>
              <a:t>This module is the 1</a:t>
            </a:r>
            <a:r>
              <a:rPr lang="en-US" sz="2000" baseline="30000" dirty="0"/>
              <a:t>st</a:t>
            </a:r>
            <a:r>
              <a:rPr lang="en-US" sz="2000" dirty="0"/>
              <a:t> in the Accessibility 101 training series. These modules can be taken on an individual basis or used by moderators (with permission from, and acknowledgement of, the MRCT Center) for group training.</a:t>
            </a:r>
          </a:p>
          <a:p>
            <a:r>
              <a:rPr lang="en-US" sz="2000" b="1" dirty="0"/>
              <a:t>Accessibility 101 Training Module 1_Learning About Disability Inclusion </a:t>
            </a:r>
          </a:p>
          <a:p>
            <a:r>
              <a:rPr lang="en-US" sz="2000" dirty="0"/>
              <a:t>Accessibility 101 Training Module 2_Mapping the Participant Journey</a:t>
            </a:r>
          </a:p>
          <a:p>
            <a:r>
              <a:rPr lang="en-US" sz="2000" dirty="0"/>
              <a:t>Accessibility 101 Training Module 3_Creating Alt Text </a:t>
            </a:r>
          </a:p>
          <a:p>
            <a:r>
              <a:rPr lang="en-US" sz="2000" dirty="0"/>
              <a:t>Accessibility 101 Training Module 4_Assessing Color Contrast</a:t>
            </a:r>
          </a:p>
          <a:p>
            <a:r>
              <a:rPr lang="en-US" sz="2000" dirty="0"/>
              <a:t>Accessibility 101 Training Module 5_Using Plain Language</a:t>
            </a:r>
          </a:p>
          <a:p>
            <a:r>
              <a:rPr lang="en-US" sz="2000" dirty="0"/>
              <a:t>Accessibility 101 Training Module 6_Developing Accessible PowerPoints</a:t>
            </a:r>
          </a:p>
          <a:p>
            <a:pPr marL="0" indent="0">
              <a:buClr>
                <a:schemeClr val="accent4"/>
              </a:buClr>
              <a:buNone/>
            </a:pPr>
            <a:r>
              <a:rPr lang="en-US" sz="2000" dirty="0"/>
              <a:t>Website: TBD</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Accessibility 101 Training Modules</a:t>
            </a:r>
          </a:p>
        </p:txBody>
      </p:sp>
    </p:spTree>
    <p:extLst>
      <p:ext uri="{BB962C8B-B14F-4D97-AF65-F5344CB8AC3E}">
        <p14:creationId xmlns:p14="http://schemas.microsoft.com/office/powerpoint/2010/main" val="315274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254167"/>
            <a:ext cx="10325100" cy="2564072"/>
          </a:xfrm>
        </p:spPr>
        <p:txBody>
          <a:bodyPr/>
          <a:lstStyle/>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1 billion people and 240 million children globally have a disability.</a:t>
            </a:r>
            <a:endParaRPr lang="en-US" sz="2000" dirty="0">
              <a:ea typeface="Calibri" panose="020F0502020204030204" pitchFamily="34" charset="0"/>
              <a:cs typeface="Times New Roman" panose="02020603050405020304" pitchFamily="18" charset="0"/>
            </a:endParaRP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ea typeface="Calibri" panose="020F0502020204030204" pitchFamily="34" charset="0"/>
                <a:cs typeface="Times New Roman" panose="02020603050405020304" pitchFamily="18" charset="0"/>
              </a:rPr>
              <a:t>People with disabilities are the largest minority group in the US (1 in 4 adults; 1 in 3 Black and Hispanic adults). </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ea typeface="Calibri" panose="020F0502020204030204" pitchFamily="34" charset="0"/>
                <a:cs typeface="Times New Roman" panose="02020603050405020304" pitchFamily="18" charset="0"/>
              </a:rPr>
              <a:t>There are different kinds of disabilities such a visual, hearing, mobility, chronic conditions (like asthma), mental health, and cognitive, intellectual, or developmental disabilities. Mental health and cognitive/developmental disabilities are not the same.</a:t>
            </a:r>
          </a:p>
          <a:p>
            <a:pPr>
              <a:spcBef>
                <a:spcPts val="0"/>
              </a:spcBef>
              <a:spcAft>
                <a:spcPts val="0"/>
              </a:spcAft>
            </a:pPr>
            <a:endParaRPr lang="en-US" sz="2000" dirty="0">
              <a:ea typeface="Calibri" panose="020F0502020204030204" pitchFamily="34" charset="0"/>
              <a:cs typeface="Times New Roman" panose="02020603050405020304" pitchFamily="18" charset="0"/>
            </a:endParaRPr>
          </a:p>
          <a:p>
            <a:pPr marL="342900" indent="-342900">
              <a:spcBef>
                <a:spcPts val="0"/>
              </a:spcBef>
              <a:spcAft>
                <a:spcPts val="0"/>
              </a:spcAft>
              <a:buFont typeface="Arial" panose="020B0604020202020204" pitchFamily="34" charset="0"/>
              <a:buChar char="•"/>
            </a:pPr>
            <a:endParaRPr lang="en-US" sz="2000" dirty="0">
              <a:cs typeface="Times New Roman" panose="02020603050405020304" pitchFamily="18" charset="0"/>
            </a:endParaRPr>
          </a:p>
          <a:p>
            <a:pPr marL="342900" indent="-342900">
              <a:spcBef>
                <a:spcPts val="0"/>
              </a:spcBef>
              <a:spcAft>
                <a:spcPts val="0"/>
              </a:spcAft>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cs typeface="Times New Roman" panose="02020603050405020304" pitchFamily="18" charset="0"/>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Disability Data</a:t>
            </a:r>
            <a:endParaRPr lang="en-US" dirty="0"/>
          </a:p>
        </p:txBody>
      </p:sp>
      <p:pic>
        <p:nvPicPr>
          <p:cNvPr id="3" name="Picture 2" descr="Graphic art showing people with different disabilities chatting and asking questions.">
            <a:extLst>
              <a:ext uri="{FF2B5EF4-FFF2-40B4-BE49-F238E27FC236}">
                <a16:creationId xmlns:a16="http://schemas.microsoft.com/office/drawing/2014/main" id="{8D8E5021-B594-9ABA-8533-38358FB0E1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8977" y="4307142"/>
            <a:ext cx="5854046" cy="1681674"/>
          </a:xfrm>
          <a:prstGeom prst="rect">
            <a:avLst/>
          </a:prstGeom>
        </p:spPr>
      </p:pic>
    </p:spTree>
    <p:extLst>
      <p:ext uri="{BB962C8B-B14F-4D97-AF65-F5344CB8AC3E}">
        <p14:creationId xmlns:p14="http://schemas.microsoft.com/office/powerpoint/2010/main" val="17453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0" y="1202724"/>
            <a:ext cx="10972800" cy="4931376"/>
          </a:xfrm>
        </p:spPr>
        <p:txBody>
          <a:bodyPr/>
          <a:lstStyle/>
          <a:p>
            <a:pPr marL="0" indent="0">
              <a:lnSpc>
                <a:spcPct val="114000"/>
              </a:lnSpc>
              <a:spcBef>
                <a:spcPts val="400"/>
              </a:spcBef>
              <a:spcAft>
                <a:spcPts val="1200"/>
              </a:spcAft>
              <a:buNone/>
            </a:pPr>
            <a:r>
              <a:rPr lang="en-US" sz="2200" dirty="0"/>
              <a:t>Ableism is defined as:</a:t>
            </a:r>
          </a:p>
          <a:p>
            <a:pPr lvl="1">
              <a:lnSpc>
                <a:spcPct val="114000"/>
              </a:lnSpc>
              <a:spcBef>
                <a:spcPts val="400"/>
              </a:spcBef>
              <a:spcAft>
                <a:spcPts val="0"/>
              </a:spcAft>
              <a:buClr>
                <a:srgbClr val="C00000"/>
              </a:buClr>
            </a:pPr>
            <a:r>
              <a:rPr lang="en-US" sz="2000" b="0" i="0" dirty="0">
                <a:solidFill>
                  <a:srgbClr val="212121"/>
                </a:solidFill>
                <a:effectLst/>
              </a:rPr>
              <a:t>“A network of beliefs, processes and practices that produces a particular kind of self and body (the corporeal standard) that is projected as the perfect, species-typical and therefore essential and fully human. Disability then, is cast as a diminished state of being human.”</a:t>
            </a:r>
          </a:p>
          <a:p>
            <a:pPr lvl="3">
              <a:lnSpc>
                <a:spcPct val="114000"/>
              </a:lnSpc>
              <a:spcBef>
                <a:spcPts val="400"/>
              </a:spcBef>
              <a:spcAft>
                <a:spcPts val="0"/>
              </a:spcAft>
              <a:buClr>
                <a:srgbClr val="C00000"/>
              </a:buClr>
            </a:pPr>
            <a:r>
              <a:rPr lang="en-US" sz="1500" b="0" i="0" dirty="0">
                <a:solidFill>
                  <a:srgbClr val="212121"/>
                </a:solidFill>
              </a:rPr>
              <a:t>Fiona Kumari Campbell; </a:t>
            </a:r>
            <a:r>
              <a:rPr lang="en-US" sz="1500" b="0" i="0" dirty="0">
                <a:solidFill>
                  <a:schemeClr val="accent1"/>
                </a:solidFill>
                <a:hlinkClick r:id="rId3">
                  <a:extLst>
                    <a:ext uri="{A12FA001-AC4F-418D-AE19-62706E023703}">
                      <ahyp:hlinkClr xmlns:ahyp="http://schemas.microsoft.com/office/drawing/2018/hyperlinkcolor" val="tx"/>
                    </a:ext>
                  </a:extLst>
                </a:hlinkClick>
              </a:rPr>
              <a:t>https://research-repository.griffith.edu.au/server/api/core/bitstreams/bdf45182-e5b6-59f6-8285-2c44ad749a65/content</a:t>
            </a:r>
            <a:endParaRPr lang="en-US" sz="1500" b="0" i="0" dirty="0">
              <a:solidFill>
                <a:schemeClr val="accent1"/>
              </a:solidFill>
            </a:endParaRPr>
          </a:p>
          <a:p>
            <a:pPr lvl="2">
              <a:lnSpc>
                <a:spcPct val="114000"/>
              </a:lnSpc>
              <a:spcBef>
                <a:spcPts val="400"/>
              </a:spcBef>
              <a:spcAft>
                <a:spcPts val="0"/>
              </a:spcAft>
              <a:buClr>
                <a:srgbClr val="C00000"/>
              </a:buClr>
            </a:pPr>
            <a:endParaRPr lang="en-US" sz="1600" b="0" i="0" dirty="0">
              <a:solidFill>
                <a:srgbClr val="212121"/>
              </a:solidFill>
            </a:endParaRPr>
          </a:p>
          <a:p>
            <a:pPr lvl="1">
              <a:lnSpc>
                <a:spcPct val="114000"/>
              </a:lnSpc>
              <a:spcBef>
                <a:spcPts val="400"/>
              </a:spcBef>
              <a:spcAft>
                <a:spcPts val="0"/>
              </a:spcAft>
              <a:buClr>
                <a:srgbClr val="C00000"/>
              </a:buClr>
            </a:pPr>
            <a:r>
              <a:rPr lang="en-US" sz="2000" dirty="0">
                <a:solidFill>
                  <a:srgbClr val="212121"/>
                </a:solidFill>
                <a:effectLst/>
                <a:ea typeface="Calibri" panose="020F0502020204030204" pitchFamily="34" charset="0"/>
                <a:cs typeface="Times New Roman" panose="02020603050405020304" pitchFamily="18" charset="0"/>
              </a:rPr>
              <a:t>“</a:t>
            </a:r>
            <a:r>
              <a:rPr lang="en-US" sz="2000" b="0" i="0" dirty="0">
                <a:solidFill>
                  <a:srgbClr val="333333"/>
                </a:solidFill>
                <a:effectLst/>
              </a:rPr>
              <a:t>Ableism is a set of beliefs or practices that devalue and discriminate against people with physical, intellectual, or psychiatric disabilities and often rests on the assumption that disabled people need to be ‘fixed’ in one form or the other.” </a:t>
            </a:r>
            <a:endParaRPr lang="en-US" sz="2000" dirty="0">
              <a:solidFill>
                <a:srgbClr val="333333"/>
              </a:solidFill>
            </a:endParaRPr>
          </a:p>
          <a:p>
            <a:pPr marL="1371600" lvl="3" indent="0">
              <a:lnSpc>
                <a:spcPct val="114000"/>
              </a:lnSpc>
              <a:spcBef>
                <a:spcPts val="400"/>
              </a:spcBef>
              <a:spcAft>
                <a:spcPts val="0"/>
              </a:spcAft>
              <a:buClr>
                <a:srgbClr val="C00000"/>
              </a:buClr>
              <a:buNone/>
            </a:pPr>
            <a:r>
              <a:rPr lang="en-US" sz="1500" b="0" i="0" dirty="0">
                <a:solidFill>
                  <a:srgbClr val="333333"/>
                </a:solidFill>
                <a:effectLst/>
              </a:rPr>
              <a:t>Leah Smith; Center for Disability Rights, </a:t>
            </a:r>
            <a:r>
              <a:rPr lang="en-US" sz="1500" b="0" i="0" dirty="0">
                <a:solidFill>
                  <a:schemeClr val="accent1"/>
                </a:solidFill>
                <a:effectLst/>
                <a:hlinkClick r:id="rId4">
                  <a:extLst>
                    <a:ext uri="{A12FA001-AC4F-418D-AE19-62706E023703}">
                      <ahyp:hlinkClr xmlns:ahyp="http://schemas.microsoft.com/office/drawing/2018/hyperlinkcolor" val="tx"/>
                    </a:ext>
                  </a:extLst>
                </a:hlinkClick>
              </a:rPr>
              <a:t>https://cdrnys.org/blog/uncategorized/ableism/</a:t>
            </a:r>
            <a:endParaRPr lang="en-US" sz="1500" b="0" i="0" dirty="0">
              <a:solidFill>
                <a:schemeClr val="accent1"/>
              </a:solidFill>
              <a:effectLst/>
            </a:endParaRPr>
          </a:p>
          <a:p>
            <a:pPr marL="457200" lvl="1" indent="0">
              <a:lnSpc>
                <a:spcPct val="114000"/>
              </a:lnSpc>
              <a:spcBef>
                <a:spcPts val="400"/>
              </a:spcBef>
              <a:spcAft>
                <a:spcPts val="1200"/>
              </a:spcAft>
              <a:buNone/>
            </a:pPr>
            <a:endParaRPr lang="en-US" sz="15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500" dirty="0">
              <a:solidFill>
                <a:schemeClr val="accent1"/>
              </a:solidFill>
            </a:endParaRPr>
          </a:p>
          <a:p>
            <a:pPr marL="0" indent="0">
              <a:buNone/>
            </a:pPr>
            <a:endParaRPr lang="en-US" sz="2200" dirty="0">
              <a:cs typeface="Times New Roman" panose="02020603050405020304" pitchFamily="18" charset="0"/>
            </a:endParaRPr>
          </a:p>
          <a:p>
            <a:pPr marL="0" indent="0">
              <a:buNone/>
            </a:pPr>
            <a:endParaRPr lang="en-US" sz="2200" dirty="0"/>
          </a:p>
          <a:p>
            <a:endParaRPr lang="en-US" sz="2200" dirty="0"/>
          </a:p>
          <a:p>
            <a:endParaRPr lang="en-US" sz="2200" dirty="0"/>
          </a:p>
          <a:p>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Ableism: Definition</a:t>
            </a:r>
            <a:endParaRPr lang="en-US" dirty="0"/>
          </a:p>
        </p:txBody>
      </p:sp>
    </p:spTree>
    <p:extLst>
      <p:ext uri="{BB962C8B-B14F-4D97-AF65-F5344CB8AC3E}">
        <p14:creationId xmlns:p14="http://schemas.microsoft.com/office/powerpoint/2010/main" val="205787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0999" y="1202724"/>
            <a:ext cx="6588211" cy="4931376"/>
          </a:xfrm>
        </p:spPr>
        <p:txBody>
          <a:bodyPr/>
          <a:lstStyle/>
          <a:p>
            <a:pPr marL="0" indent="0">
              <a:lnSpc>
                <a:spcPct val="114000"/>
              </a:lnSpc>
              <a:spcBef>
                <a:spcPts val="400"/>
              </a:spcBef>
              <a:spcAft>
                <a:spcPts val="1200"/>
              </a:spcAft>
              <a:buNone/>
            </a:pPr>
            <a:r>
              <a:rPr lang="en-US" sz="2000" dirty="0">
                <a:ea typeface="Calibri" panose="020F0502020204030204" pitchFamily="34" charset="0"/>
                <a:cs typeface="Times New Roman" panose="02020603050405020304" pitchFamily="18" charset="0"/>
              </a:rPr>
              <a:t>Data from the Health Affairs Special Issue on Disability and Health:</a:t>
            </a:r>
          </a:p>
          <a:p>
            <a:pPr marL="800100" lvl="1" indent="-342900">
              <a:lnSpc>
                <a:spcPct val="114000"/>
              </a:lnSpc>
              <a:spcBef>
                <a:spcPts val="400"/>
              </a:spcBef>
              <a:spcAft>
                <a:spcPts val="1200"/>
              </a:spcAft>
              <a:buClr>
                <a:schemeClr val="accent3"/>
              </a:buClr>
              <a:buFont typeface="Arial" panose="020B0604020202020204" pitchFamily="34" charset="0"/>
              <a:buChar char="•"/>
            </a:pPr>
            <a:r>
              <a:rPr lang="en-US" sz="2000" dirty="0">
                <a:ea typeface="Calibri" panose="020F0502020204030204" pitchFamily="34" charset="0"/>
                <a:cs typeface="Times New Roman" panose="02020603050405020304" pitchFamily="18" charset="0"/>
              </a:rPr>
              <a:t>82.4% of 714 surveyed physicians assumed that people with significant disability have worse quality of life than nondisabled people (</a:t>
            </a:r>
            <a:r>
              <a:rPr lang="en-US" sz="2000" dirty="0" err="1">
                <a:ea typeface="Calibri" panose="020F0502020204030204" pitchFamily="34" charset="0"/>
                <a:cs typeface="Times New Roman" panose="02020603050405020304" pitchFamily="18" charset="0"/>
              </a:rPr>
              <a:t>Iezzoni</a:t>
            </a:r>
            <a:r>
              <a:rPr lang="en-US" sz="2000" dirty="0">
                <a:ea typeface="Calibri" panose="020F0502020204030204" pitchFamily="34" charset="0"/>
                <a:cs typeface="Times New Roman" panose="02020603050405020304" pitchFamily="18" charset="0"/>
              </a:rPr>
              <a:t> et al.; </a:t>
            </a:r>
            <a:r>
              <a:rPr lang="en-US" sz="2000" b="0" i="0" dirty="0">
                <a:solidFill>
                  <a:schemeClr val="accent1"/>
                </a:solidFill>
                <a:effectLst/>
                <a:hlinkClick r:id="rId3">
                  <a:extLst>
                    <a:ext uri="{A12FA001-AC4F-418D-AE19-62706E023703}">
                      <ahyp:hlinkClr xmlns:ahyp="http://schemas.microsoft.com/office/drawing/2018/hyperlinkcolor" val="tx"/>
                    </a:ext>
                  </a:extLst>
                </a:hlinkClick>
              </a:rPr>
              <a:t>https://www.healthaffairs.org/doi/full/10.1377/hlthaff.2020.01452</a:t>
            </a:r>
            <a:r>
              <a:rPr lang="en-US" sz="2000" dirty="0">
                <a:solidFill>
                  <a:schemeClr val="accent1"/>
                </a:solidFill>
              </a:rPr>
              <a:t> </a:t>
            </a:r>
            <a:r>
              <a:rPr lang="en-US" sz="2000" dirty="0">
                <a:solidFill>
                  <a:srgbClr val="3C3C3B"/>
                </a:solidFill>
              </a:rPr>
              <a:t>).</a:t>
            </a:r>
            <a:endParaRPr lang="en-US" sz="2000" dirty="0">
              <a:solidFill>
                <a:srgbClr val="3C3C3B"/>
              </a:solidFill>
              <a:cs typeface="Times New Roman" panose="02020603050405020304" pitchFamily="18" charset="0"/>
            </a:endParaRPr>
          </a:p>
          <a:p>
            <a:pPr marL="800100" lvl="1" indent="-342900">
              <a:lnSpc>
                <a:spcPct val="114000"/>
              </a:lnSpc>
              <a:spcBef>
                <a:spcPts val="400"/>
              </a:spcBef>
              <a:spcAft>
                <a:spcPts val="1200"/>
              </a:spcAft>
              <a:buClr>
                <a:schemeClr val="accent3"/>
              </a:buClr>
              <a:buFont typeface="Arial" panose="020B0604020202020204" pitchFamily="34" charset="0"/>
              <a:buChar char="•"/>
            </a:pPr>
            <a:r>
              <a:rPr lang="en-US" sz="2000" dirty="0">
                <a:ea typeface="Calibri" panose="020F0502020204030204" pitchFamily="34" charset="0"/>
                <a:cs typeface="Times New Roman" panose="02020603050405020304" pitchFamily="18" charset="0"/>
              </a:rPr>
              <a:t>‘I am not the doctor for you’ (</a:t>
            </a:r>
            <a:r>
              <a:rPr lang="en-US" sz="2000" dirty="0" err="1">
                <a:ea typeface="Calibri" panose="020F0502020204030204" pitchFamily="34" charset="0"/>
                <a:cs typeface="Times New Roman" panose="02020603050405020304" pitchFamily="18" charset="0"/>
              </a:rPr>
              <a:t>Legu</a:t>
            </a:r>
            <a:r>
              <a:rPr lang="en-US" sz="2000" dirty="0">
                <a:ea typeface="Calibri" panose="020F0502020204030204" pitchFamily="34" charset="0"/>
                <a:cs typeface="Times New Roman" panose="02020603050405020304" pitchFamily="18" charset="0"/>
              </a:rPr>
              <a:t> et al.; </a:t>
            </a:r>
            <a:r>
              <a:rPr lang="en-US" sz="2000" b="0" i="0" dirty="0">
                <a:solidFill>
                  <a:schemeClr val="accent1"/>
                </a:solidFill>
                <a:effectLst/>
                <a:hlinkClick r:id="rId4">
                  <a:extLst>
                    <a:ext uri="{A12FA001-AC4F-418D-AE19-62706E023703}">
                      <ahyp:hlinkClr xmlns:ahyp="http://schemas.microsoft.com/office/drawing/2018/hyperlinkcolor" val="tx"/>
                    </a:ext>
                  </a:extLst>
                </a:hlinkClick>
              </a:rPr>
              <a:t>https://www.healthaffairs.org/doi/10.1377/hlthaff.2022.00475</a:t>
            </a:r>
            <a:r>
              <a:rPr lang="en-US" sz="2000" b="0" i="0" dirty="0">
                <a:solidFill>
                  <a:schemeClr val="accent1"/>
                </a:solidFill>
                <a:effectLst/>
              </a:rPr>
              <a:t> </a:t>
            </a:r>
            <a:r>
              <a:rPr lang="en-US" sz="2000" dirty="0">
                <a:ea typeface="Calibri" panose="020F0502020204030204" pitchFamily="34" charset="0"/>
                <a:cs typeface="Times New Roman" panose="02020603050405020304" pitchFamily="18" charset="0"/>
              </a:rPr>
              <a:t>).</a:t>
            </a:r>
          </a:p>
          <a:p>
            <a:pPr lvl="1">
              <a:spcBef>
                <a:spcPts val="0"/>
              </a:spcBef>
              <a:spcAft>
                <a:spcPts val="0"/>
              </a:spcAft>
            </a:pPr>
            <a:endParaRPr lang="en-US" sz="2200" dirty="0">
              <a:ea typeface="Calibri" panose="020F0502020204030204" pitchFamily="34" charset="0"/>
              <a:cs typeface="Times New Roman" panose="02020603050405020304" pitchFamily="18" charset="0"/>
            </a:endParaRPr>
          </a:p>
          <a:p>
            <a:endParaRPr lang="en-US" sz="22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Ableism by clinical providers</a:t>
            </a:r>
            <a:endParaRPr lang="en-US" dirty="0"/>
          </a:p>
        </p:txBody>
      </p:sp>
      <p:pic>
        <p:nvPicPr>
          <p:cNvPr id="3" name="Picture 2" descr="Illustration of a group of doctors and nurses, none of whom have a visible disability.">
            <a:extLst>
              <a:ext uri="{FF2B5EF4-FFF2-40B4-BE49-F238E27FC236}">
                <a16:creationId xmlns:a16="http://schemas.microsoft.com/office/drawing/2014/main" id="{7014B5A2-41BA-2EDC-F1BE-EFB10A96FE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43278" y="1219200"/>
            <a:ext cx="4367722" cy="2943836"/>
          </a:xfrm>
          <a:prstGeom prst="rect">
            <a:avLst/>
          </a:prstGeom>
        </p:spPr>
      </p:pic>
    </p:spTree>
    <p:extLst>
      <p:ext uri="{BB962C8B-B14F-4D97-AF65-F5344CB8AC3E}">
        <p14:creationId xmlns:p14="http://schemas.microsoft.com/office/powerpoint/2010/main" val="226406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3930473"/>
            <a:ext cx="10325100" cy="2088293"/>
          </a:xfrm>
        </p:spPr>
        <p:txBody>
          <a:bodyPr/>
          <a:lstStyle/>
          <a:p>
            <a:pPr marL="0" indent="0">
              <a:lnSpc>
                <a:spcPct val="114000"/>
              </a:lnSpc>
              <a:spcBef>
                <a:spcPts val="400"/>
              </a:spcBef>
              <a:spcAft>
                <a:spcPts val="1200"/>
              </a:spcAft>
              <a:buNone/>
            </a:pPr>
            <a:r>
              <a:rPr lang="en-US" sz="2000" dirty="0">
                <a:ea typeface="Calibri" panose="020F0502020204030204" pitchFamily="34" charset="0"/>
                <a:cs typeface="Times New Roman" panose="02020603050405020304" pitchFamily="18" charset="0"/>
              </a:rPr>
              <a:t>3.1% of surveyed physicians self-identified as having a disability (178 of 6000). Only 9% </a:t>
            </a:r>
            <a:r>
              <a:rPr lang="en-US" sz="2000" i="1" dirty="0">
                <a:ea typeface="Calibri" panose="020F0502020204030204" pitchFamily="34" charset="0"/>
                <a:cs typeface="Times New Roman" panose="02020603050405020304" pitchFamily="18" charset="0"/>
              </a:rPr>
              <a:t>of those </a:t>
            </a:r>
            <a:r>
              <a:rPr lang="en-US" sz="2000" dirty="0">
                <a:ea typeface="Calibri" panose="020F0502020204030204" pitchFamily="34" charset="0"/>
                <a:cs typeface="Times New Roman" panose="02020603050405020304" pitchFamily="18" charset="0"/>
              </a:rPr>
              <a:t>(16 of 6000) identified as members of underrepresented racial groups </a:t>
            </a:r>
          </a:p>
          <a:p>
            <a:pPr marL="0" indent="0">
              <a:lnSpc>
                <a:spcPct val="114000"/>
              </a:lnSpc>
              <a:spcBef>
                <a:spcPts val="400"/>
              </a:spcBef>
              <a:spcAft>
                <a:spcPts val="1200"/>
              </a:spcAft>
              <a:buNone/>
            </a:pPr>
            <a:r>
              <a:rPr lang="en-US" sz="2000" dirty="0">
                <a:ea typeface="Calibri" panose="020F0502020204030204" pitchFamily="34" charset="0"/>
                <a:cs typeface="Times New Roman" panose="02020603050405020304" pitchFamily="18" charset="0"/>
              </a:rPr>
              <a:t>(Nouri et al., </a:t>
            </a:r>
            <a:r>
              <a:rPr lang="en-US" sz="2000" dirty="0">
                <a:solidFill>
                  <a:schemeClr val="accent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https://www.ncbi.nlm.nih.gov/pmc/articles/PMC7955270/</a:t>
            </a:r>
            <a:r>
              <a:rPr lang="en-US" sz="2000" dirty="0">
                <a:ea typeface="Calibri" panose="020F0502020204030204" pitchFamily="34" charset="0"/>
                <a:cs typeface="Times New Roman" panose="02020603050405020304" pitchFamily="18" charset="0"/>
              </a:rPr>
              <a:t>). </a:t>
            </a:r>
          </a:p>
          <a:p>
            <a:pPr marL="0" indent="0">
              <a:lnSpc>
                <a:spcPct val="114000"/>
              </a:lnSpc>
              <a:spcBef>
                <a:spcPts val="400"/>
              </a:spcBef>
              <a:spcAft>
                <a:spcPts val="1200"/>
              </a:spcAft>
              <a:buNone/>
            </a:pPr>
            <a:r>
              <a:rPr lang="en-US" sz="2000" dirty="0">
                <a:ea typeface="Calibri" panose="020F0502020204030204" pitchFamily="34" charset="0"/>
                <a:cs typeface="Times New Roman" panose="02020603050405020304" pitchFamily="18" charset="0"/>
              </a:rPr>
              <a:t>Docs with Disabilities Initiative (led by Lisa Meeks) has helpful and practical data and tools: </a:t>
            </a:r>
            <a:r>
              <a:rPr lang="en-US" sz="2000" dirty="0">
                <a:solidFill>
                  <a:schemeClr val="accent1"/>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https://www.docswithdisabilities.org/</a:t>
            </a:r>
            <a:r>
              <a:rPr lang="en-US" sz="2000" dirty="0">
                <a:solidFill>
                  <a:schemeClr val="accent1"/>
                </a:solidFill>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t>
            </a:r>
            <a:endParaRPr lang="en-US"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Ableism in becoming a clinical provider</a:t>
            </a:r>
            <a:endParaRPr lang="en-US" dirty="0"/>
          </a:p>
        </p:txBody>
      </p:sp>
      <p:pic>
        <p:nvPicPr>
          <p:cNvPr id="5" name="Picture 4" descr="A person using a wheelchair who is trying to open a door.&#10;&#10;">
            <a:extLst>
              <a:ext uri="{FF2B5EF4-FFF2-40B4-BE49-F238E27FC236}">
                <a16:creationId xmlns:a16="http://schemas.microsoft.com/office/drawing/2014/main" id="{692E850F-EE57-0C22-ECA5-C6F567A8DF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1490" y="1228877"/>
            <a:ext cx="3638975" cy="2425983"/>
          </a:xfrm>
          <a:prstGeom prst="rect">
            <a:avLst/>
          </a:prstGeom>
        </p:spPr>
      </p:pic>
      <p:pic>
        <p:nvPicPr>
          <p:cNvPr id="6" name="Picture 5" descr="A person putting up a sign that says &quot;closed&quot; on a door.">
            <a:extLst>
              <a:ext uri="{FF2B5EF4-FFF2-40B4-BE49-F238E27FC236}">
                <a16:creationId xmlns:a16="http://schemas.microsoft.com/office/drawing/2014/main" id="{E55873B4-09BB-0DD4-B3C0-DA733D1E2F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5907" y="1226409"/>
            <a:ext cx="3638973" cy="2428271"/>
          </a:xfrm>
          <a:prstGeom prst="rect">
            <a:avLst/>
          </a:prstGeom>
        </p:spPr>
      </p:pic>
    </p:spTree>
    <p:extLst>
      <p:ext uri="{BB962C8B-B14F-4D97-AF65-F5344CB8AC3E}">
        <p14:creationId xmlns:p14="http://schemas.microsoft.com/office/powerpoint/2010/main" val="108458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299" y="1219200"/>
            <a:ext cx="2793657" cy="3550508"/>
          </a:xfrm>
        </p:spPr>
        <p:txBody>
          <a:bodyPr/>
          <a:lstStyle/>
          <a:p>
            <a:pPr marL="0" indent="0">
              <a:lnSpc>
                <a:spcPct val="114000"/>
              </a:lnSpc>
              <a:spcBef>
                <a:spcPts val="400"/>
              </a:spcBef>
              <a:spcAft>
                <a:spcPts val="1200"/>
              </a:spcAft>
              <a:buNone/>
            </a:pPr>
            <a:r>
              <a:rPr lang="en-US" sz="2000" b="0" i="0" dirty="0">
                <a:solidFill>
                  <a:srgbClr val="202020"/>
                </a:solidFill>
                <a:effectLst/>
              </a:rPr>
              <a:t>NIH grant applicants with PIs reporting a disability </a:t>
            </a:r>
            <a:r>
              <a:rPr lang="en-US" sz="2000" b="1" i="0" dirty="0">
                <a:solidFill>
                  <a:srgbClr val="202020"/>
                </a:solidFill>
                <a:effectLst/>
              </a:rPr>
              <a:t>declined</a:t>
            </a:r>
            <a:r>
              <a:rPr lang="en-US" sz="2000" b="0" i="0" dirty="0">
                <a:solidFill>
                  <a:srgbClr val="202020"/>
                </a:solidFill>
                <a:effectLst/>
              </a:rPr>
              <a:t> from 1.9% in 2008, to 1.2% in 2018 </a:t>
            </a:r>
          </a:p>
          <a:p>
            <a:pPr marL="0" indent="0">
              <a:lnSpc>
                <a:spcPct val="114000"/>
              </a:lnSpc>
              <a:spcBef>
                <a:spcPts val="400"/>
              </a:spcBef>
              <a:spcAft>
                <a:spcPts val="1200"/>
              </a:spcAft>
              <a:buNone/>
            </a:pPr>
            <a:r>
              <a:rPr lang="en-US" sz="2000" b="0" i="0" dirty="0">
                <a:solidFill>
                  <a:srgbClr val="202020"/>
                </a:solidFill>
                <a:effectLst/>
              </a:rPr>
              <a:t>(Swenor, Munoz, and Meeks</a:t>
            </a:r>
            <a:r>
              <a:rPr lang="en-US" sz="2000" dirty="0">
                <a:solidFill>
                  <a:srgbClr val="202020"/>
                </a:solidFill>
              </a:rPr>
              <a:t>; </a:t>
            </a:r>
            <a:r>
              <a:rPr lang="en-US" sz="2000" dirty="0">
                <a:solidFill>
                  <a:schemeClr val="accent1"/>
                </a:solidFill>
                <a:hlinkClick r:id="rId3">
                  <a:extLst>
                    <a:ext uri="{A12FA001-AC4F-418D-AE19-62706E023703}">
                      <ahyp:hlinkClr xmlns:ahyp="http://schemas.microsoft.com/office/drawing/2018/hyperlinkcolor" val="tx"/>
                    </a:ext>
                  </a:extLst>
                </a:hlinkClick>
              </a:rPr>
              <a:t>https://journals.plos.org/plosone/article?id=10.1371/journal.pone.0228686</a:t>
            </a:r>
            <a:r>
              <a:rPr lang="en-US" sz="2000" dirty="0">
                <a:solidFill>
                  <a:srgbClr val="202020"/>
                </a:solidFill>
              </a:rPr>
              <a:t>).</a:t>
            </a:r>
            <a:endParaRPr lang="en-US" sz="2000" dirty="0">
              <a:cs typeface="Times New Roman" panose="02020603050405020304" pitchFamily="18" charset="0"/>
            </a:endParaRPr>
          </a:p>
          <a:p>
            <a:pPr marL="0" indent="0">
              <a:buNone/>
            </a:pPr>
            <a:endParaRPr lang="en-US" sz="1800" dirty="0"/>
          </a:p>
          <a:p>
            <a:endParaRPr lang="en-US" sz="1800" dirty="0"/>
          </a:p>
          <a:p>
            <a:pPr marL="0" indent="0">
              <a:buNone/>
            </a:pPr>
            <a:endParaRPr lang="en-US" sz="1800" dirty="0"/>
          </a:p>
          <a:p>
            <a:endParaRPr lang="en-US" sz="16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Ableism in becoming a clinical provider</a:t>
            </a:r>
            <a:endParaRPr lang="en-US" dirty="0"/>
          </a:p>
        </p:txBody>
      </p:sp>
      <p:pic>
        <p:nvPicPr>
          <p:cNvPr id="3" name="Picture 2" descr="Graph showing a decline in NIH applications with PIs reporting a disability from 1.9% in 2008 to 1.2% in 2018. The graph also shows the same decline for % NIH awards with PIs reporting a disability. ">
            <a:extLst>
              <a:ext uri="{FF2B5EF4-FFF2-40B4-BE49-F238E27FC236}">
                <a16:creationId xmlns:a16="http://schemas.microsoft.com/office/drawing/2014/main" id="{5F6C6C6D-8CC6-118D-61EE-CD7DA0C78F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0892" y="1281398"/>
            <a:ext cx="7826931" cy="45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83703"/>
      </p:ext>
    </p:extLst>
  </p:cSld>
  <p:clrMapOvr>
    <a:masterClrMapping/>
  </p:clrMapOvr>
</p:sld>
</file>

<file path=ppt/theme/theme1.xml><?xml version="1.0" encoding="utf-8"?>
<a:theme xmlns:a="http://schemas.openxmlformats.org/drawingml/2006/main" name="1_Office Theme">
  <a:themeElements>
    <a:clrScheme name="New MRCT Colors">
      <a:dk1>
        <a:srgbClr val="000000"/>
      </a:dk1>
      <a:lt1>
        <a:srgbClr val="FFFFFF"/>
      </a:lt1>
      <a:dk2>
        <a:srgbClr val="033348"/>
      </a:dk2>
      <a:lt2>
        <a:srgbClr val="B0C2CD"/>
      </a:lt2>
      <a:accent1>
        <a:srgbClr val="028BA1"/>
      </a:accent1>
      <a:accent2>
        <a:srgbClr val="006578"/>
      </a:accent2>
      <a:accent3>
        <a:srgbClr val="A80430"/>
      </a:accent3>
      <a:accent4>
        <a:srgbClr val="6D0015"/>
      </a:accent4>
      <a:accent5>
        <a:srgbClr val="001E46"/>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7-2024_MRCT_Presentation_Template_Final_NC" id="{DCFDFD70-E03B-BA49-9FD7-4D7686B5D0E4}" vid="{320A2849-8A11-EA4F-913F-78D1B3086A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D9120ACFE234B96B7728ECAD1A33B" ma:contentTypeVersion="13" ma:contentTypeDescription="Create a new document." ma:contentTypeScope="" ma:versionID="9006d6f071fa4953d363fb505a8e1dc9">
  <xsd:schema xmlns:xsd="http://www.w3.org/2001/XMLSchema" xmlns:xs="http://www.w3.org/2001/XMLSchema" xmlns:p="http://schemas.microsoft.com/office/2006/metadata/properties" xmlns:ns3="b06d0cfa-da23-46ad-88eb-6a0c77950d8c" xmlns:ns4="c33ab606-d963-40c5-bb5b-491e7bc9e566" targetNamespace="http://schemas.microsoft.com/office/2006/metadata/properties" ma:root="true" ma:fieldsID="09e06a8b439c6f21faf1debd0d92b180" ns3:_="" ns4:_="">
    <xsd:import namespace="b06d0cfa-da23-46ad-88eb-6a0c77950d8c"/>
    <xsd:import namespace="c33ab606-d963-40c5-bb5b-491e7bc9e5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0cfa-da23-46ad-88eb-6a0c77950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3ab606-d963-40c5-bb5b-491e7bc9e56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62637-0644-4C5C-8102-28CC213C2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d0cfa-da23-46ad-88eb-6a0c77950d8c"/>
    <ds:schemaRef ds:uri="c33ab606-d963-40c5-bb5b-491e7bc9e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8F8B02-3D27-410E-9254-009A5E889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26895</TotalTime>
  <Words>2585</Words>
  <Application>Microsoft Office PowerPoint</Application>
  <PresentationFormat>Widescreen</PresentationFormat>
  <Paragraphs>192</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Avenir Book</vt:lpstr>
      <vt:lpstr>Avenir Next LT Pro</vt:lpstr>
      <vt:lpstr>Avenir Next LT Pro Demi</vt:lpstr>
      <vt:lpstr>Calibri</vt:lpstr>
      <vt:lpstr>Cambria Math</vt:lpstr>
      <vt:lpstr>1_Office Theme</vt:lpstr>
      <vt:lpstr>Learning About Disability Inclusion</vt:lpstr>
      <vt:lpstr>Disclaimer</vt:lpstr>
      <vt:lpstr>About Us</vt:lpstr>
      <vt:lpstr>Accessibility 101 Training Modules</vt:lpstr>
      <vt:lpstr>Disability Data</vt:lpstr>
      <vt:lpstr>Ableism: Definition</vt:lpstr>
      <vt:lpstr>Ableism by clinical providers</vt:lpstr>
      <vt:lpstr>Ableism in becoming a clinical provider</vt:lpstr>
      <vt:lpstr>Ableism in becoming a clinical provider</vt:lpstr>
      <vt:lpstr>Moving from equality to equity</vt:lpstr>
      <vt:lpstr>Accessibility and non-discrimination are legally mandated</vt:lpstr>
      <vt:lpstr>Accessibility and non-discrimination in clinical research is supported by medical ethics guidance</vt:lpstr>
      <vt:lpstr>Accessibility and non-discrimination is good for business</vt:lpstr>
      <vt:lpstr>The MRCT Center Accessibility by Design (AbD) Toolkit</vt:lpstr>
      <vt:lpstr>The AbD Toolkit: Themes</vt:lpstr>
      <vt:lpstr>The AbD Toolkit: Key Points</vt:lpstr>
      <vt:lpstr>Example tool in the AbD Toolkit: Eligibility Criteria</vt:lpstr>
      <vt:lpstr>AbD tools respond to identified issues in clinical research practice</vt:lpstr>
      <vt:lpstr>Current areas of discussion: Capacity assessment</vt:lpstr>
      <vt:lpstr>Current areas of discussion: Decentralized trials</vt:lpstr>
      <vt:lpstr>Current areas of discussion: Data</vt:lpstr>
      <vt:lpstr>Current areas of discussion: Financial Neutrality</vt:lpstr>
      <vt:lpstr>MRCT Center Resources for Representation in Research</vt:lpstr>
      <vt:lpstr>MRCT Center Resources for Inclusion of People with Disabilities in Clinical Research</vt:lpstr>
      <vt:lpstr>Accessibility 101 Webinars that Complement the Training Modules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and Steering Committee Meeting</dc:title>
  <dc:creator>Aldinger, Carmen</dc:creator>
  <cp:lastModifiedBy>Decormier Plosky, Willyanne</cp:lastModifiedBy>
  <cp:revision>588</cp:revision>
  <dcterms:created xsi:type="dcterms:W3CDTF">2021-09-22T20:09:15Z</dcterms:created>
  <dcterms:modified xsi:type="dcterms:W3CDTF">2024-10-21T19:03:50Z</dcterms:modified>
</cp:coreProperties>
</file>