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7" r:id="rId1"/>
  </p:sldMasterIdLst>
  <p:notesMasterIdLst>
    <p:notesMasterId r:id="rId19"/>
  </p:notesMasterIdLst>
  <p:sldIdLst>
    <p:sldId id="718" r:id="rId2"/>
    <p:sldId id="2145705737" r:id="rId3"/>
    <p:sldId id="720" r:id="rId4"/>
    <p:sldId id="721" r:id="rId5"/>
    <p:sldId id="259" r:id="rId6"/>
    <p:sldId id="2145705735" r:id="rId7"/>
    <p:sldId id="260" r:id="rId8"/>
    <p:sldId id="722" r:id="rId9"/>
    <p:sldId id="262" r:id="rId10"/>
    <p:sldId id="263" r:id="rId11"/>
    <p:sldId id="710" r:id="rId12"/>
    <p:sldId id="2145705738" r:id="rId13"/>
    <p:sldId id="712" r:id="rId14"/>
    <p:sldId id="708" r:id="rId15"/>
    <p:sldId id="713" r:id="rId16"/>
    <p:sldId id="2145705736" r:id="rId17"/>
    <p:sldId id="714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527BF06-6653-545E-EAF2-6B214842A775}" name="Chloe de Campos" initials="Cd" userId="095c6b23f6dc735d" providerId="Windows Live"/>
  <p188:author id="{2390986E-673E-715C-132B-F40127939AF5}" name="Nannie Clough" initials="NC" userId="eAx+NRoXig+QWZjwVA+1gU6GC/LvnARXZiY+VSx5wDk=" providerId="None"/>
  <p188:author id="{53748895-7579-1A3B-B104-887392464E85}" name="Clough, Nannie Wright" initials="NC" userId="S::nclough@mgb.org::46fc44f2-c99c-4c01-bea8-c3ab44bbb1d6" providerId="AD"/>
  <p188:author id="{952895EB-120A-688D-A72A-68E0E5133D4E}" name="Bierer, Barbara E.,MD" initials="" userId="S::bbierer@bwh.harvard.edu::082d91ee-80b5-4fc7-8f4d-59fcd6ebac81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28BA2"/>
    <a:srgbClr val="BD8B07"/>
    <a:srgbClr val="AE8009"/>
    <a:srgbClr val="FF0028"/>
    <a:srgbClr val="00BAD9"/>
    <a:srgbClr val="840D58"/>
    <a:srgbClr val="FFBB00"/>
    <a:srgbClr val="A73395"/>
    <a:srgbClr val="FAA223"/>
    <a:srgbClr val="003D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A9AE2D3-B615-42C8-8049-5C6AA700DE9E}" v="9" dt="2025-11-21T21:11:22.723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932"/>
    <p:restoredTop sz="94629"/>
  </p:normalViewPr>
  <p:slideViewPr>
    <p:cSldViewPr snapToGrid="0">
      <p:cViewPr varScale="1">
        <p:scale>
          <a:sx n="69" d="100"/>
          <a:sy n="69" d="100"/>
        </p:scale>
        <p:origin x="48" y="8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8/10/relationships/authors" Target="authors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rmen Aldinger" userId="462550339_tp_dropbox_plus" providerId="OAuth2" clId="{AA9AE2D3-B615-42C8-8049-5C6AA700DE9E}"/>
    <pc:docChg chg="custSel modSld">
      <pc:chgData name="Carmen Aldinger" userId="462550339_tp_dropbox_plus" providerId="OAuth2" clId="{AA9AE2D3-B615-42C8-8049-5C6AA700DE9E}" dt="2025-11-21T21:11:22.723" v="18"/>
      <pc:docMkLst>
        <pc:docMk/>
      </pc:docMkLst>
      <pc:sldChg chg="addSp delSp modSp mod">
        <pc:chgData name="Carmen Aldinger" userId="462550339_tp_dropbox_plus" providerId="OAuth2" clId="{AA9AE2D3-B615-42C8-8049-5C6AA700DE9E}" dt="2025-11-21T21:11:22.723" v="18"/>
        <pc:sldMkLst>
          <pc:docMk/>
          <pc:sldMk cId="1427273549" sldId="260"/>
        </pc:sldMkLst>
        <pc:picChg chg="del">
          <ac:chgData name="Carmen Aldinger" userId="462550339_tp_dropbox_plus" providerId="OAuth2" clId="{AA9AE2D3-B615-42C8-8049-5C6AA700DE9E}" dt="2025-11-21T21:09:54.907" v="0" actId="478"/>
          <ac:picMkLst>
            <pc:docMk/>
            <pc:sldMk cId="1427273549" sldId="260"/>
            <ac:picMk id="3" creationId="{4D2561BD-743C-CA63-CAEC-47E7D260F46B}"/>
          </ac:picMkLst>
        </pc:picChg>
        <pc:picChg chg="add mod">
          <ac:chgData name="Carmen Aldinger" userId="462550339_tp_dropbox_plus" providerId="OAuth2" clId="{AA9AE2D3-B615-42C8-8049-5C6AA700DE9E}" dt="2025-11-21T21:09:55.949" v="1"/>
          <ac:picMkLst>
            <pc:docMk/>
            <pc:sldMk cId="1427273549" sldId="260"/>
            <ac:picMk id="5" creationId="{88DF25F7-CA60-9491-A568-625B1AB77E3D}"/>
          </ac:picMkLst>
        </pc:picChg>
        <pc:picChg chg="del">
          <ac:chgData name="Carmen Aldinger" userId="462550339_tp_dropbox_plus" providerId="OAuth2" clId="{AA9AE2D3-B615-42C8-8049-5C6AA700DE9E}" dt="2025-11-21T21:10:17.005" v="5" actId="478"/>
          <ac:picMkLst>
            <pc:docMk/>
            <pc:sldMk cId="1427273549" sldId="260"/>
            <ac:picMk id="6" creationId="{34DA3C92-E975-3836-8D26-9378F81BD5E0}"/>
          </ac:picMkLst>
        </pc:picChg>
        <pc:picChg chg="del">
          <ac:chgData name="Carmen Aldinger" userId="462550339_tp_dropbox_plus" providerId="OAuth2" clId="{AA9AE2D3-B615-42C8-8049-5C6AA700DE9E}" dt="2025-11-21T21:10:05.656" v="2" actId="478"/>
          <ac:picMkLst>
            <pc:docMk/>
            <pc:sldMk cId="1427273549" sldId="260"/>
            <ac:picMk id="7" creationId="{A48AC62D-4166-F91A-F5A6-51A5B0075BF4}"/>
          </ac:picMkLst>
        </pc:picChg>
        <pc:picChg chg="del">
          <ac:chgData name="Carmen Aldinger" userId="462550339_tp_dropbox_plus" providerId="OAuth2" clId="{AA9AE2D3-B615-42C8-8049-5C6AA700DE9E}" dt="2025-11-21T21:10:14.496" v="4" actId="478"/>
          <ac:picMkLst>
            <pc:docMk/>
            <pc:sldMk cId="1427273549" sldId="260"/>
            <ac:picMk id="8" creationId="{9E890E6E-6D7A-16F9-3853-838DF277E3C0}"/>
          </ac:picMkLst>
        </pc:picChg>
        <pc:picChg chg="del">
          <ac:chgData name="Carmen Aldinger" userId="462550339_tp_dropbox_plus" providerId="OAuth2" clId="{AA9AE2D3-B615-42C8-8049-5C6AA700DE9E}" dt="2025-11-21T21:10:26.222" v="7" actId="478"/>
          <ac:picMkLst>
            <pc:docMk/>
            <pc:sldMk cId="1427273549" sldId="260"/>
            <ac:picMk id="9" creationId="{3994389B-82E8-B439-367F-8C065CD0326D}"/>
          </ac:picMkLst>
        </pc:picChg>
        <pc:picChg chg="add mod">
          <ac:chgData name="Carmen Aldinger" userId="462550339_tp_dropbox_plus" providerId="OAuth2" clId="{AA9AE2D3-B615-42C8-8049-5C6AA700DE9E}" dt="2025-11-21T21:10:06.471" v="3"/>
          <ac:picMkLst>
            <pc:docMk/>
            <pc:sldMk cId="1427273549" sldId="260"/>
            <ac:picMk id="10" creationId="{11FA203B-E3FC-C076-5C28-16E50BF56E75}"/>
          </ac:picMkLst>
        </pc:picChg>
        <pc:picChg chg="del">
          <ac:chgData name="Carmen Aldinger" userId="462550339_tp_dropbox_plus" providerId="OAuth2" clId="{AA9AE2D3-B615-42C8-8049-5C6AA700DE9E}" dt="2025-11-21T21:10:37.098" v="9" actId="478"/>
          <ac:picMkLst>
            <pc:docMk/>
            <pc:sldMk cId="1427273549" sldId="260"/>
            <ac:picMk id="11" creationId="{FA8A6F5A-EB74-5F0F-D21B-3760B71D81C6}"/>
          </ac:picMkLst>
        </pc:picChg>
        <pc:picChg chg="del">
          <ac:chgData name="Carmen Aldinger" userId="462550339_tp_dropbox_plus" providerId="OAuth2" clId="{AA9AE2D3-B615-42C8-8049-5C6AA700DE9E}" dt="2025-11-21T21:10:46.915" v="11" actId="478"/>
          <ac:picMkLst>
            <pc:docMk/>
            <pc:sldMk cId="1427273549" sldId="260"/>
            <ac:picMk id="13" creationId="{F7ADD67F-9944-6E6A-6EE7-C8A8F89DB30A}"/>
          </ac:picMkLst>
        </pc:picChg>
        <pc:picChg chg="del">
          <ac:chgData name="Carmen Aldinger" userId="462550339_tp_dropbox_plus" providerId="OAuth2" clId="{AA9AE2D3-B615-42C8-8049-5C6AA700DE9E}" dt="2025-11-21T21:10:56.881" v="13" actId="478"/>
          <ac:picMkLst>
            <pc:docMk/>
            <pc:sldMk cId="1427273549" sldId="260"/>
            <ac:picMk id="14" creationId="{249D2ACC-8F73-B5B9-2E6F-2081B7C4BAD7}"/>
          </ac:picMkLst>
        </pc:picChg>
        <pc:picChg chg="del">
          <ac:chgData name="Carmen Aldinger" userId="462550339_tp_dropbox_plus" providerId="OAuth2" clId="{AA9AE2D3-B615-42C8-8049-5C6AA700DE9E}" dt="2025-11-21T21:11:06.011" v="15" actId="478"/>
          <ac:picMkLst>
            <pc:docMk/>
            <pc:sldMk cId="1427273549" sldId="260"/>
            <ac:picMk id="16" creationId="{F8D85CF4-1162-26DA-064D-D72186116FE6}"/>
          </ac:picMkLst>
        </pc:picChg>
        <pc:picChg chg="add mod">
          <ac:chgData name="Carmen Aldinger" userId="462550339_tp_dropbox_plus" providerId="OAuth2" clId="{AA9AE2D3-B615-42C8-8049-5C6AA700DE9E}" dt="2025-11-21T21:10:17.801" v="6"/>
          <ac:picMkLst>
            <pc:docMk/>
            <pc:sldMk cId="1427273549" sldId="260"/>
            <ac:picMk id="23" creationId="{BB88BED8-FF95-9CA2-6A9E-BC04C2A1906E}"/>
          </ac:picMkLst>
        </pc:picChg>
        <pc:picChg chg="add mod">
          <ac:chgData name="Carmen Aldinger" userId="462550339_tp_dropbox_plus" providerId="OAuth2" clId="{AA9AE2D3-B615-42C8-8049-5C6AA700DE9E}" dt="2025-11-21T21:10:27.059" v="8"/>
          <ac:picMkLst>
            <pc:docMk/>
            <pc:sldMk cId="1427273549" sldId="260"/>
            <ac:picMk id="40" creationId="{FDF9083F-C0D1-9C45-8ACC-A980B2D842B7}"/>
          </ac:picMkLst>
        </pc:picChg>
        <pc:picChg chg="add mod">
          <ac:chgData name="Carmen Aldinger" userId="462550339_tp_dropbox_plus" providerId="OAuth2" clId="{AA9AE2D3-B615-42C8-8049-5C6AA700DE9E}" dt="2025-11-21T21:10:37.866" v="10"/>
          <ac:picMkLst>
            <pc:docMk/>
            <pc:sldMk cId="1427273549" sldId="260"/>
            <ac:picMk id="42" creationId="{8FAFEAAC-CF9C-700F-7B4D-1C183E3594B9}"/>
          </ac:picMkLst>
        </pc:picChg>
        <pc:picChg chg="add mod">
          <ac:chgData name="Carmen Aldinger" userId="462550339_tp_dropbox_plus" providerId="OAuth2" clId="{AA9AE2D3-B615-42C8-8049-5C6AA700DE9E}" dt="2025-11-21T21:10:47.719" v="12"/>
          <ac:picMkLst>
            <pc:docMk/>
            <pc:sldMk cId="1427273549" sldId="260"/>
            <ac:picMk id="46" creationId="{2CACC1D2-6D80-BE68-2F0C-19CAD44D9CE9}"/>
          </ac:picMkLst>
        </pc:picChg>
        <pc:picChg chg="add mod">
          <ac:chgData name="Carmen Aldinger" userId="462550339_tp_dropbox_plus" providerId="OAuth2" clId="{AA9AE2D3-B615-42C8-8049-5C6AA700DE9E}" dt="2025-11-21T21:10:57.424" v="14"/>
          <ac:picMkLst>
            <pc:docMk/>
            <pc:sldMk cId="1427273549" sldId="260"/>
            <ac:picMk id="47" creationId="{E72D6B59-D1DE-41F4-5D40-D3F18F3B7E67}"/>
          </ac:picMkLst>
        </pc:picChg>
        <pc:picChg chg="add del mod">
          <ac:chgData name="Carmen Aldinger" userId="462550339_tp_dropbox_plus" providerId="OAuth2" clId="{AA9AE2D3-B615-42C8-8049-5C6AA700DE9E}" dt="2025-11-21T21:11:11.138" v="17" actId="478"/>
          <ac:picMkLst>
            <pc:docMk/>
            <pc:sldMk cId="1427273549" sldId="260"/>
            <ac:picMk id="48" creationId="{4B68703B-2093-6DAF-108B-8ECDABFD72C6}"/>
          </ac:picMkLst>
        </pc:picChg>
        <pc:picChg chg="add del mod">
          <ac:chgData name="Carmen Aldinger" userId="462550339_tp_dropbox_plus" providerId="OAuth2" clId="{AA9AE2D3-B615-42C8-8049-5C6AA700DE9E}" dt="2025-11-21T21:11:11.138" v="17" actId="478"/>
          <ac:picMkLst>
            <pc:docMk/>
            <pc:sldMk cId="1427273549" sldId="260"/>
            <ac:picMk id="49" creationId="{5A6DAB8E-4304-E906-CE63-692CC9E28398}"/>
          </ac:picMkLst>
        </pc:picChg>
        <pc:picChg chg="add mod">
          <ac:chgData name="Carmen Aldinger" userId="462550339_tp_dropbox_plus" providerId="OAuth2" clId="{AA9AE2D3-B615-42C8-8049-5C6AA700DE9E}" dt="2025-11-21T21:11:22.723" v="18"/>
          <ac:picMkLst>
            <pc:docMk/>
            <pc:sldMk cId="1427273549" sldId="260"/>
            <ac:picMk id="50" creationId="{967EBF26-4032-68D0-2AA8-54ACC0DC36B0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2EF5BEE-E354-DE47-91E6-732B82BAEE56}" type="doc">
      <dgm:prSet loTypeId="urn:microsoft.com/office/officeart/2005/8/layout/hProcess11" loCatId="" qsTypeId="urn:microsoft.com/office/officeart/2005/8/quickstyle/simple1" qsCatId="simple" csTypeId="urn:microsoft.com/office/officeart/2005/8/colors/accent1_2" csCatId="accent1" phldr="1"/>
      <dgm:spPr/>
    </dgm:pt>
    <dgm:pt modelId="{E52A58DA-0A35-C748-880D-F39EB07DB957}">
      <dgm:prSet phldrT="[Text]"/>
      <dgm:spPr/>
      <dgm:t>
        <a:bodyPr/>
        <a:lstStyle/>
        <a:p>
          <a:r>
            <a:rPr lang="en-US" dirty="0">
              <a:solidFill>
                <a:schemeClr val="accent5"/>
              </a:solidFill>
              <a:latin typeface="Gotham" pitchFamily="2" charset="0"/>
              <a:cs typeface="Gotham" pitchFamily="2" charset="0"/>
            </a:rPr>
            <a:t>2013</a:t>
          </a:r>
        </a:p>
      </dgm:t>
    </dgm:pt>
    <dgm:pt modelId="{0142BDDC-13DA-5242-B3B9-9253C703397E}" type="parTrans" cxnId="{B3106981-82A2-DF40-AE0C-D3A45CF54A58}">
      <dgm:prSet/>
      <dgm:spPr/>
      <dgm:t>
        <a:bodyPr/>
        <a:lstStyle/>
        <a:p>
          <a:endParaRPr lang="en-US">
            <a:solidFill>
              <a:schemeClr val="accent5"/>
            </a:solidFill>
            <a:latin typeface="Gotham" pitchFamily="2" charset="0"/>
            <a:cs typeface="Gotham" pitchFamily="2" charset="0"/>
          </a:endParaRPr>
        </a:p>
      </dgm:t>
    </dgm:pt>
    <dgm:pt modelId="{11047289-5F49-F34C-A3A3-0F69C0DF5E4B}" type="sibTrans" cxnId="{B3106981-82A2-DF40-AE0C-D3A45CF54A58}">
      <dgm:prSet/>
      <dgm:spPr/>
      <dgm:t>
        <a:bodyPr/>
        <a:lstStyle/>
        <a:p>
          <a:endParaRPr lang="en-US">
            <a:solidFill>
              <a:schemeClr val="accent5"/>
            </a:solidFill>
            <a:latin typeface="Gotham" pitchFamily="2" charset="0"/>
            <a:cs typeface="Gotham" pitchFamily="2" charset="0"/>
          </a:endParaRPr>
        </a:p>
      </dgm:t>
    </dgm:pt>
    <dgm:pt modelId="{9B412D53-8844-2449-907D-CE4939BD5B48}">
      <dgm:prSet phldrT="[Text]"/>
      <dgm:spPr/>
      <dgm:t>
        <a:bodyPr/>
        <a:lstStyle/>
        <a:p>
          <a:r>
            <a:rPr lang="en-US" dirty="0">
              <a:solidFill>
                <a:schemeClr val="accent5"/>
              </a:solidFill>
              <a:latin typeface="Gotham" pitchFamily="2" charset="0"/>
              <a:cs typeface="Gotham" pitchFamily="2" charset="0"/>
            </a:rPr>
            <a:t>2018</a:t>
          </a:r>
        </a:p>
      </dgm:t>
    </dgm:pt>
    <dgm:pt modelId="{9C6CEF4B-FE59-CB42-A7FA-9D1E47ABC94D}" type="parTrans" cxnId="{E35C6270-3079-5441-A6E6-769E09D5D17B}">
      <dgm:prSet/>
      <dgm:spPr/>
      <dgm:t>
        <a:bodyPr/>
        <a:lstStyle/>
        <a:p>
          <a:endParaRPr lang="en-US">
            <a:solidFill>
              <a:schemeClr val="accent5"/>
            </a:solidFill>
            <a:latin typeface="Gotham" pitchFamily="2" charset="0"/>
            <a:cs typeface="Gotham" pitchFamily="2" charset="0"/>
          </a:endParaRPr>
        </a:p>
      </dgm:t>
    </dgm:pt>
    <dgm:pt modelId="{DD35AE76-CC7A-1B49-877E-FD5CDF7E247D}" type="sibTrans" cxnId="{E35C6270-3079-5441-A6E6-769E09D5D17B}">
      <dgm:prSet/>
      <dgm:spPr/>
      <dgm:t>
        <a:bodyPr/>
        <a:lstStyle/>
        <a:p>
          <a:endParaRPr lang="en-US">
            <a:solidFill>
              <a:schemeClr val="accent5"/>
            </a:solidFill>
            <a:latin typeface="Gotham" pitchFamily="2" charset="0"/>
            <a:cs typeface="Gotham" pitchFamily="2" charset="0"/>
          </a:endParaRPr>
        </a:p>
      </dgm:t>
    </dgm:pt>
    <dgm:pt modelId="{D553A84B-A8DE-2648-AA3F-7F36913F6658}">
      <dgm:prSet phldrT="[Text]"/>
      <dgm:spPr/>
      <dgm:t>
        <a:bodyPr/>
        <a:lstStyle/>
        <a:p>
          <a:r>
            <a:rPr lang="en-US" dirty="0">
              <a:solidFill>
                <a:schemeClr val="accent5"/>
              </a:solidFill>
              <a:latin typeface="Gotham" pitchFamily="2" charset="0"/>
              <a:cs typeface="Gotham" pitchFamily="2" charset="0"/>
            </a:rPr>
            <a:t>2019</a:t>
          </a:r>
        </a:p>
      </dgm:t>
    </dgm:pt>
    <dgm:pt modelId="{8548FECD-BA29-B148-AFB2-1941F405EBB1}" type="parTrans" cxnId="{295BD204-6092-3D4D-99FB-210AAA598887}">
      <dgm:prSet/>
      <dgm:spPr/>
      <dgm:t>
        <a:bodyPr/>
        <a:lstStyle/>
        <a:p>
          <a:endParaRPr lang="en-US">
            <a:solidFill>
              <a:schemeClr val="accent5"/>
            </a:solidFill>
            <a:latin typeface="Gotham" pitchFamily="2" charset="0"/>
            <a:cs typeface="Gotham" pitchFamily="2" charset="0"/>
          </a:endParaRPr>
        </a:p>
      </dgm:t>
    </dgm:pt>
    <dgm:pt modelId="{A7E81437-D8F9-F54E-8CFA-F027A4546827}" type="sibTrans" cxnId="{295BD204-6092-3D4D-99FB-210AAA598887}">
      <dgm:prSet/>
      <dgm:spPr/>
      <dgm:t>
        <a:bodyPr/>
        <a:lstStyle/>
        <a:p>
          <a:endParaRPr lang="en-US">
            <a:solidFill>
              <a:schemeClr val="accent5"/>
            </a:solidFill>
            <a:latin typeface="Gotham" pitchFamily="2" charset="0"/>
            <a:cs typeface="Gotham" pitchFamily="2" charset="0"/>
          </a:endParaRPr>
        </a:p>
      </dgm:t>
    </dgm:pt>
    <dgm:pt modelId="{8DCCB1D4-5055-9B45-829F-7C68441EE607}">
      <dgm:prSet phldrT="[Text]"/>
      <dgm:spPr/>
      <dgm:t>
        <a:bodyPr/>
        <a:lstStyle/>
        <a:p>
          <a:r>
            <a:rPr lang="en-US" dirty="0">
              <a:solidFill>
                <a:schemeClr val="accent5"/>
              </a:solidFill>
              <a:latin typeface="Gotham" pitchFamily="2" charset="0"/>
              <a:cs typeface="Gotham" pitchFamily="2" charset="0"/>
            </a:rPr>
            <a:t>2014</a:t>
          </a:r>
        </a:p>
      </dgm:t>
    </dgm:pt>
    <dgm:pt modelId="{D3C4CFA2-7058-414F-B38B-5E3117D27A1E}" type="parTrans" cxnId="{F76407E4-74B2-654A-A162-7CD22396BC89}">
      <dgm:prSet/>
      <dgm:spPr/>
      <dgm:t>
        <a:bodyPr/>
        <a:lstStyle/>
        <a:p>
          <a:endParaRPr lang="en-US">
            <a:solidFill>
              <a:schemeClr val="accent5"/>
            </a:solidFill>
            <a:latin typeface="Gotham" pitchFamily="2" charset="0"/>
            <a:cs typeface="Gotham" pitchFamily="2" charset="0"/>
          </a:endParaRPr>
        </a:p>
      </dgm:t>
    </dgm:pt>
    <dgm:pt modelId="{92B00A0C-4415-A148-BDF9-18CBA9E9DC60}" type="sibTrans" cxnId="{F76407E4-74B2-654A-A162-7CD22396BC89}">
      <dgm:prSet/>
      <dgm:spPr/>
      <dgm:t>
        <a:bodyPr/>
        <a:lstStyle/>
        <a:p>
          <a:endParaRPr lang="en-US">
            <a:solidFill>
              <a:schemeClr val="accent5"/>
            </a:solidFill>
            <a:latin typeface="Gotham" pitchFamily="2" charset="0"/>
            <a:cs typeface="Gotham" pitchFamily="2" charset="0"/>
          </a:endParaRPr>
        </a:p>
      </dgm:t>
    </dgm:pt>
    <dgm:pt modelId="{3F129659-8522-2D42-A82B-893A965B74C2}">
      <dgm:prSet phldrT="[Text]"/>
      <dgm:spPr/>
      <dgm:t>
        <a:bodyPr/>
        <a:lstStyle/>
        <a:p>
          <a:r>
            <a:rPr lang="en-US" dirty="0">
              <a:solidFill>
                <a:schemeClr val="accent5"/>
              </a:solidFill>
              <a:latin typeface="Gotham" pitchFamily="2" charset="0"/>
              <a:cs typeface="Gotham" pitchFamily="2" charset="0"/>
            </a:rPr>
            <a:t>2015</a:t>
          </a:r>
        </a:p>
      </dgm:t>
    </dgm:pt>
    <dgm:pt modelId="{2E49DCF3-5BFB-AB4F-B371-86470FADD499}" type="parTrans" cxnId="{D5CD1AA5-E3C3-694C-9542-BA4E8794005A}">
      <dgm:prSet/>
      <dgm:spPr/>
      <dgm:t>
        <a:bodyPr/>
        <a:lstStyle/>
        <a:p>
          <a:endParaRPr lang="en-US">
            <a:solidFill>
              <a:schemeClr val="accent5"/>
            </a:solidFill>
            <a:latin typeface="Gotham" pitchFamily="2" charset="0"/>
            <a:cs typeface="Gotham" pitchFamily="2" charset="0"/>
          </a:endParaRPr>
        </a:p>
      </dgm:t>
    </dgm:pt>
    <dgm:pt modelId="{A98357B5-4BA7-B449-9C66-3D16591CEFB2}" type="sibTrans" cxnId="{D5CD1AA5-E3C3-694C-9542-BA4E8794005A}">
      <dgm:prSet/>
      <dgm:spPr/>
      <dgm:t>
        <a:bodyPr/>
        <a:lstStyle/>
        <a:p>
          <a:endParaRPr lang="en-US">
            <a:solidFill>
              <a:schemeClr val="accent5"/>
            </a:solidFill>
            <a:latin typeface="Gotham" pitchFamily="2" charset="0"/>
            <a:cs typeface="Gotham" pitchFamily="2" charset="0"/>
          </a:endParaRPr>
        </a:p>
      </dgm:t>
    </dgm:pt>
    <dgm:pt modelId="{79D0AA5B-00FB-324F-B768-84A1AE9E4DDD}">
      <dgm:prSet phldrT="[Text]"/>
      <dgm:spPr/>
      <dgm:t>
        <a:bodyPr/>
        <a:lstStyle/>
        <a:p>
          <a:r>
            <a:rPr lang="en-US" dirty="0">
              <a:solidFill>
                <a:schemeClr val="accent5"/>
              </a:solidFill>
              <a:latin typeface="Gotham" pitchFamily="2" charset="0"/>
              <a:cs typeface="Gotham" pitchFamily="2" charset="0"/>
            </a:rPr>
            <a:t>2016</a:t>
          </a:r>
        </a:p>
      </dgm:t>
    </dgm:pt>
    <dgm:pt modelId="{B8E1CEAD-69AB-E446-80FA-8D21B5FE4F24}" type="parTrans" cxnId="{E7794075-A8FB-2B40-8B90-BC20B9C124D8}">
      <dgm:prSet/>
      <dgm:spPr/>
      <dgm:t>
        <a:bodyPr/>
        <a:lstStyle/>
        <a:p>
          <a:endParaRPr lang="en-US">
            <a:solidFill>
              <a:schemeClr val="accent5"/>
            </a:solidFill>
            <a:latin typeface="Gotham" pitchFamily="2" charset="0"/>
            <a:cs typeface="Gotham" pitchFamily="2" charset="0"/>
          </a:endParaRPr>
        </a:p>
      </dgm:t>
    </dgm:pt>
    <dgm:pt modelId="{A3119ED6-7064-A149-82B7-86C0BDD4ABA8}" type="sibTrans" cxnId="{E7794075-A8FB-2B40-8B90-BC20B9C124D8}">
      <dgm:prSet/>
      <dgm:spPr/>
      <dgm:t>
        <a:bodyPr/>
        <a:lstStyle/>
        <a:p>
          <a:endParaRPr lang="en-US">
            <a:solidFill>
              <a:schemeClr val="accent5"/>
            </a:solidFill>
            <a:latin typeface="Gotham" pitchFamily="2" charset="0"/>
            <a:cs typeface="Gotham" pitchFamily="2" charset="0"/>
          </a:endParaRPr>
        </a:p>
      </dgm:t>
    </dgm:pt>
    <dgm:pt modelId="{13B291AF-763F-3A41-A1FA-E2CC19F754E2}">
      <dgm:prSet phldrT="[Text]"/>
      <dgm:spPr/>
      <dgm:t>
        <a:bodyPr/>
        <a:lstStyle/>
        <a:p>
          <a:r>
            <a:rPr lang="en-US" dirty="0">
              <a:solidFill>
                <a:schemeClr val="accent5"/>
              </a:solidFill>
              <a:latin typeface="Gotham" pitchFamily="2" charset="0"/>
              <a:cs typeface="Gotham" pitchFamily="2" charset="0"/>
            </a:rPr>
            <a:t>2017</a:t>
          </a:r>
        </a:p>
      </dgm:t>
    </dgm:pt>
    <dgm:pt modelId="{58D5EECD-DE7F-5F47-8207-DFA4AE67F789}" type="parTrans" cxnId="{523862D7-CDEA-534C-9281-184C8586317B}">
      <dgm:prSet/>
      <dgm:spPr/>
      <dgm:t>
        <a:bodyPr/>
        <a:lstStyle/>
        <a:p>
          <a:endParaRPr lang="en-US">
            <a:solidFill>
              <a:schemeClr val="accent5"/>
            </a:solidFill>
            <a:latin typeface="Gotham" pitchFamily="2" charset="0"/>
            <a:cs typeface="Gotham" pitchFamily="2" charset="0"/>
          </a:endParaRPr>
        </a:p>
      </dgm:t>
    </dgm:pt>
    <dgm:pt modelId="{373048D4-2839-F949-A45B-AC746FCD2710}" type="sibTrans" cxnId="{523862D7-CDEA-534C-9281-184C8586317B}">
      <dgm:prSet/>
      <dgm:spPr/>
      <dgm:t>
        <a:bodyPr/>
        <a:lstStyle/>
        <a:p>
          <a:endParaRPr lang="en-US">
            <a:solidFill>
              <a:schemeClr val="accent5"/>
            </a:solidFill>
            <a:latin typeface="Gotham" pitchFamily="2" charset="0"/>
            <a:cs typeface="Gotham" pitchFamily="2" charset="0"/>
          </a:endParaRPr>
        </a:p>
      </dgm:t>
    </dgm:pt>
    <dgm:pt modelId="{4BAF350F-5533-2B42-9F67-3FFE22671C30}">
      <dgm:prSet phldrT="[Text]"/>
      <dgm:spPr/>
      <dgm:t>
        <a:bodyPr/>
        <a:lstStyle/>
        <a:p>
          <a:r>
            <a:rPr lang="en-US" dirty="0">
              <a:solidFill>
                <a:schemeClr val="accent5"/>
              </a:solidFill>
              <a:latin typeface="Gotham" pitchFamily="2" charset="0"/>
              <a:cs typeface="Gotham" pitchFamily="2" charset="0"/>
            </a:rPr>
            <a:t>2021</a:t>
          </a:r>
        </a:p>
      </dgm:t>
    </dgm:pt>
    <dgm:pt modelId="{9C44783B-6441-0D49-BC07-2F4CAD1AD627}" type="parTrans" cxnId="{EDFDC00E-E956-974B-9FE9-73BB2CC58E29}">
      <dgm:prSet/>
      <dgm:spPr/>
      <dgm:t>
        <a:bodyPr/>
        <a:lstStyle/>
        <a:p>
          <a:endParaRPr lang="en-US">
            <a:solidFill>
              <a:schemeClr val="accent5"/>
            </a:solidFill>
            <a:latin typeface="Gotham" pitchFamily="2" charset="0"/>
            <a:cs typeface="Gotham" pitchFamily="2" charset="0"/>
          </a:endParaRPr>
        </a:p>
      </dgm:t>
    </dgm:pt>
    <dgm:pt modelId="{F006560E-1CA2-E745-A374-DC9F68F49A72}" type="sibTrans" cxnId="{EDFDC00E-E956-974B-9FE9-73BB2CC58E29}">
      <dgm:prSet/>
      <dgm:spPr/>
      <dgm:t>
        <a:bodyPr/>
        <a:lstStyle/>
        <a:p>
          <a:endParaRPr lang="en-US">
            <a:solidFill>
              <a:schemeClr val="accent5"/>
            </a:solidFill>
            <a:latin typeface="Gotham" pitchFamily="2" charset="0"/>
            <a:cs typeface="Gotham" pitchFamily="2" charset="0"/>
          </a:endParaRPr>
        </a:p>
      </dgm:t>
    </dgm:pt>
    <dgm:pt modelId="{8CA65773-6800-6949-849B-9E9F2EBC1814}">
      <dgm:prSet phldrT="[Text]"/>
      <dgm:spPr/>
      <dgm:t>
        <a:bodyPr/>
        <a:lstStyle/>
        <a:p>
          <a:r>
            <a:rPr lang="en-US" dirty="0">
              <a:solidFill>
                <a:schemeClr val="accent5"/>
              </a:solidFill>
              <a:latin typeface="Gotham" pitchFamily="2" charset="0"/>
              <a:cs typeface="Gotham" pitchFamily="2" charset="0"/>
            </a:rPr>
            <a:t>2020</a:t>
          </a:r>
        </a:p>
      </dgm:t>
    </dgm:pt>
    <dgm:pt modelId="{E20EA9B3-CE8F-9648-A853-FABC61FD466E}" type="parTrans" cxnId="{26537FC0-434C-1F47-AA27-CEE011C937F0}">
      <dgm:prSet/>
      <dgm:spPr/>
      <dgm:t>
        <a:bodyPr/>
        <a:lstStyle/>
        <a:p>
          <a:endParaRPr lang="en-US">
            <a:solidFill>
              <a:schemeClr val="accent5"/>
            </a:solidFill>
            <a:latin typeface="Gotham" pitchFamily="2" charset="0"/>
            <a:cs typeface="Gotham" pitchFamily="2" charset="0"/>
          </a:endParaRPr>
        </a:p>
      </dgm:t>
    </dgm:pt>
    <dgm:pt modelId="{A2BD9B02-7D81-4144-AD76-19529E00A55B}" type="sibTrans" cxnId="{26537FC0-434C-1F47-AA27-CEE011C937F0}">
      <dgm:prSet/>
      <dgm:spPr/>
      <dgm:t>
        <a:bodyPr/>
        <a:lstStyle/>
        <a:p>
          <a:endParaRPr lang="en-US">
            <a:solidFill>
              <a:schemeClr val="accent5"/>
            </a:solidFill>
            <a:latin typeface="Gotham" pitchFamily="2" charset="0"/>
            <a:cs typeface="Gotham" pitchFamily="2" charset="0"/>
          </a:endParaRPr>
        </a:p>
      </dgm:t>
    </dgm:pt>
    <dgm:pt modelId="{5F510173-2FF4-C04E-8395-442C8C330F81}">
      <dgm:prSet phldrT="[Text]"/>
      <dgm:spPr/>
      <dgm:t>
        <a:bodyPr/>
        <a:lstStyle/>
        <a:p>
          <a:r>
            <a:rPr lang="en-US" dirty="0">
              <a:solidFill>
                <a:schemeClr val="accent5"/>
              </a:solidFill>
              <a:latin typeface="Gotham" pitchFamily="2" charset="0"/>
              <a:cs typeface="Gotham" pitchFamily="2" charset="0"/>
            </a:rPr>
            <a:t>2022</a:t>
          </a:r>
        </a:p>
      </dgm:t>
    </dgm:pt>
    <dgm:pt modelId="{A88D4958-A953-694B-ACFD-B953F64ACAFA}" type="parTrans" cxnId="{6F2C709E-C7EE-8B46-BBFC-AFC044C4F57A}">
      <dgm:prSet/>
      <dgm:spPr/>
      <dgm:t>
        <a:bodyPr/>
        <a:lstStyle/>
        <a:p>
          <a:endParaRPr lang="en-US"/>
        </a:p>
      </dgm:t>
    </dgm:pt>
    <dgm:pt modelId="{00ACBD85-5CFF-C14F-B1A4-E8F8EF721B05}" type="sibTrans" cxnId="{6F2C709E-C7EE-8B46-BBFC-AFC044C4F57A}">
      <dgm:prSet/>
      <dgm:spPr/>
      <dgm:t>
        <a:bodyPr/>
        <a:lstStyle/>
        <a:p>
          <a:endParaRPr lang="en-US"/>
        </a:p>
      </dgm:t>
    </dgm:pt>
    <dgm:pt modelId="{60613B8B-3908-694B-A489-5D1B2916CB58}">
      <dgm:prSet phldrT="[Text]"/>
      <dgm:spPr/>
      <dgm:t>
        <a:bodyPr/>
        <a:lstStyle/>
        <a:p>
          <a:r>
            <a:rPr lang="en-US" dirty="0">
              <a:solidFill>
                <a:schemeClr val="accent5"/>
              </a:solidFill>
              <a:latin typeface="Gotham" pitchFamily="2" charset="0"/>
              <a:cs typeface="Gotham" pitchFamily="2" charset="0"/>
            </a:rPr>
            <a:t>2023</a:t>
          </a:r>
        </a:p>
      </dgm:t>
    </dgm:pt>
    <dgm:pt modelId="{1DE275BF-9D89-0343-A253-350648E09198}" type="parTrans" cxnId="{FC10A082-8ABB-2A46-9C43-E44BD290D82D}">
      <dgm:prSet/>
      <dgm:spPr/>
      <dgm:t>
        <a:bodyPr/>
        <a:lstStyle/>
        <a:p>
          <a:endParaRPr lang="en-US"/>
        </a:p>
      </dgm:t>
    </dgm:pt>
    <dgm:pt modelId="{A0DE6020-99A8-484F-9101-0A764C3418A0}" type="sibTrans" cxnId="{FC10A082-8ABB-2A46-9C43-E44BD290D82D}">
      <dgm:prSet/>
      <dgm:spPr/>
      <dgm:t>
        <a:bodyPr/>
        <a:lstStyle/>
        <a:p>
          <a:endParaRPr lang="en-US"/>
        </a:p>
      </dgm:t>
    </dgm:pt>
    <dgm:pt modelId="{88122630-C918-A243-97D9-0D3DDF7AF8A4}">
      <dgm:prSet phldrT="[Text]"/>
      <dgm:spPr/>
      <dgm:t>
        <a:bodyPr/>
        <a:lstStyle/>
        <a:p>
          <a:r>
            <a:rPr lang="en-US" dirty="0">
              <a:solidFill>
                <a:schemeClr val="accent5"/>
              </a:solidFill>
              <a:latin typeface="Gotham" pitchFamily="2" charset="0"/>
              <a:cs typeface="Gotham" pitchFamily="2" charset="0"/>
            </a:rPr>
            <a:t>2024</a:t>
          </a:r>
        </a:p>
      </dgm:t>
    </dgm:pt>
    <dgm:pt modelId="{8E99A035-660C-7E42-A40D-6180419D0828}" type="parTrans" cxnId="{066BA311-BC69-E442-8FC1-7F4AFECCEF72}">
      <dgm:prSet/>
      <dgm:spPr/>
      <dgm:t>
        <a:bodyPr/>
        <a:lstStyle/>
        <a:p>
          <a:endParaRPr lang="en-US"/>
        </a:p>
      </dgm:t>
    </dgm:pt>
    <dgm:pt modelId="{E3826787-2FEC-E943-8E35-86F8647D5E25}" type="sibTrans" cxnId="{066BA311-BC69-E442-8FC1-7F4AFECCEF72}">
      <dgm:prSet/>
      <dgm:spPr/>
      <dgm:t>
        <a:bodyPr/>
        <a:lstStyle/>
        <a:p>
          <a:endParaRPr lang="en-US"/>
        </a:p>
      </dgm:t>
    </dgm:pt>
    <dgm:pt modelId="{BBBECAC7-386B-B748-B6B5-81332D9949B8}" type="pres">
      <dgm:prSet presAssocID="{42EF5BEE-E354-DE47-91E6-732B82BAEE56}" presName="Name0" presStyleCnt="0">
        <dgm:presLayoutVars>
          <dgm:dir/>
          <dgm:resizeHandles val="exact"/>
        </dgm:presLayoutVars>
      </dgm:prSet>
      <dgm:spPr/>
    </dgm:pt>
    <dgm:pt modelId="{53F2CABC-27EB-FB44-BBFE-E24C69990221}" type="pres">
      <dgm:prSet presAssocID="{42EF5BEE-E354-DE47-91E6-732B82BAEE56}" presName="arrow" presStyleLbl="bgShp" presStyleIdx="0" presStyleCnt="1"/>
      <dgm:spPr/>
    </dgm:pt>
    <dgm:pt modelId="{735BCAF0-46C9-CB42-9143-0E8CB838EEE7}" type="pres">
      <dgm:prSet presAssocID="{42EF5BEE-E354-DE47-91E6-732B82BAEE56}" presName="points" presStyleCnt="0"/>
      <dgm:spPr/>
    </dgm:pt>
    <dgm:pt modelId="{8ABCBDAD-A562-674D-A065-C52101792361}" type="pres">
      <dgm:prSet presAssocID="{E52A58DA-0A35-C748-880D-F39EB07DB957}" presName="compositeA" presStyleCnt="0"/>
      <dgm:spPr/>
    </dgm:pt>
    <dgm:pt modelId="{F2DBA091-7243-9944-8F7A-5FD8EFEDA120}" type="pres">
      <dgm:prSet presAssocID="{E52A58DA-0A35-C748-880D-F39EB07DB957}" presName="textA" presStyleLbl="revTx" presStyleIdx="0" presStyleCnt="12">
        <dgm:presLayoutVars>
          <dgm:bulletEnabled val="1"/>
        </dgm:presLayoutVars>
      </dgm:prSet>
      <dgm:spPr/>
    </dgm:pt>
    <dgm:pt modelId="{92E7FDC4-A597-B74E-993E-4C1AA14A4CE8}" type="pres">
      <dgm:prSet presAssocID="{E52A58DA-0A35-C748-880D-F39EB07DB957}" presName="circleA" presStyleLbl="node1" presStyleIdx="0" presStyleCnt="12"/>
      <dgm:spPr>
        <a:ln>
          <a:noFill/>
        </a:ln>
      </dgm:spPr>
    </dgm:pt>
    <dgm:pt modelId="{8E46B998-1D8B-FE4D-BB0A-4BB3FE4448B7}" type="pres">
      <dgm:prSet presAssocID="{E52A58DA-0A35-C748-880D-F39EB07DB957}" presName="spaceA" presStyleCnt="0"/>
      <dgm:spPr/>
    </dgm:pt>
    <dgm:pt modelId="{07D7D9E7-9C17-6745-8CDA-EAD0C6C4C8DC}" type="pres">
      <dgm:prSet presAssocID="{11047289-5F49-F34C-A3A3-0F69C0DF5E4B}" presName="space" presStyleCnt="0"/>
      <dgm:spPr/>
    </dgm:pt>
    <dgm:pt modelId="{9D783C7A-76D4-F14E-8CA2-6A639C6D0D96}" type="pres">
      <dgm:prSet presAssocID="{8DCCB1D4-5055-9B45-829F-7C68441EE607}" presName="compositeB" presStyleCnt="0"/>
      <dgm:spPr/>
    </dgm:pt>
    <dgm:pt modelId="{9F96F85E-6503-1B49-8A2E-127329A1D4AC}" type="pres">
      <dgm:prSet presAssocID="{8DCCB1D4-5055-9B45-829F-7C68441EE607}" presName="textB" presStyleLbl="revTx" presStyleIdx="1" presStyleCnt="12">
        <dgm:presLayoutVars>
          <dgm:bulletEnabled val="1"/>
        </dgm:presLayoutVars>
      </dgm:prSet>
      <dgm:spPr/>
    </dgm:pt>
    <dgm:pt modelId="{650FF7B7-18E6-1C45-9615-B31684D51928}" type="pres">
      <dgm:prSet presAssocID="{8DCCB1D4-5055-9B45-829F-7C68441EE607}" presName="circleB" presStyleLbl="node1" presStyleIdx="1" presStyleCnt="12"/>
      <dgm:spPr>
        <a:ln>
          <a:noFill/>
        </a:ln>
      </dgm:spPr>
    </dgm:pt>
    <dgm:pt modelId="{F1B6F89C-BA5E-8142-B71D-ED3AAD019F36}" type="pres">
      <dgm:prSet presAssocID="{8DCCB1D4-5055-9B45-829F-7C68441EE607}" presName="spaceB" presStyleCnt="0"/>
      <dgm:spPr/>
    </dgm:pt>
    <dgm:pt modelId="{5369F6A0-0A7B-C148-BEC3-8B3D41FAB9DE}" type="pres">
      <dgm:prSet presAssocID="{92B00A0C-4415-A148-BDF9-18CBA9E9DC60}" presName="space" presStyleCnt="0"/>
      <dgm:spPr/>
    </dgm:pt>
    <dgm:pt modelId="{F2878A80-650F-014A-8EBF-F12804A0BD47}" type="pres">
      <dgm:prSet presAssocID="{3F129659-8522-2D42-A82B-893A965B74C2}" presName="compositeA" presStyleCnt="0"/>
      <dgm:spPr/>
    </dgm:pt>
    <dgm:pt modelId="{0436B266-C6C6-4949-A857-24A9F0C08DCA}" type="pres">
      <dgm:prSet presAssocID="{3F129659-8522-2D42-A82B-893A965B74C2}" presName="textA" presStyleLbl="revTx" presStyleIdx="2" presStyleCnt="12">
        <dgm:presLayoutVars>
          <dgm:bulletEnabled val="1"/>
        </dgm:presLayoutVars>
      </dgm:prSet>
      <dgm:spPr/>
    </dgm:pt>
    <dgm:pt modelId="{A013C41F-CA05-2A44-BE5D-1B06BE991632}" type="pres">
      <dgm:prSet presAssocID="{3F129659-8522-2D42-A82B-893A965B74C2}" presName="circleA" presStyleLbl="node1" presStyleIdx="2" presStyleCnt="12"/>
      <dgm:spPr>
        <a:ln>
          <a:noFill/>
        </a:ln>
      </dgm:spPr>
    </dgm:pt>
    <dgm:pt modelId="{45F83A53-7842-BC43-BB76-7A34E1D5D9A7}" type="pres">
      <dgm:prSet presAssocID="{3F129659-8522-2D42-A82B-893A965B74C2}" presName="spaceA" presStyleCnt="0"/>
      <dgm:spPr/>
    </dgm:pt>
    <dgm:pt modelId="{0023AE46-F3F4-E147-87D3-D5A8FB265A86}" type="pres">
      <dgm:prSet presAssocID="{A98357B5-4BA7-B449-9C66-3D16591CEFB2}" presName="space" presStyleCnt="0"/>
      <dgm:spPr/>
    </dgm:pt>
    <dgm:pt modelId="{584CFC10-BD62-8146-A011-53910B13619E}" type="pres">
      <dgm:prSet presAssocID="{79D0AA5B-00FB-324F-B768-84A1AE9E4DDD}" presName="compositeB" presStyleCnt="0"/>
      <dgm:spPr/>
    </dgm:pt>
    <dgm:pt modelId="{92AFD803-4F98-6F43-B256-C74C1AF4A210}" type="pres">
      <dgm:prSet presAssocID="{79D0AA5B-00FB-324F-B768-84A1AE9E4DDD}" presName="textB" presStyleLbl="revTx" presStyleIdx="3" presStyleCnt="12">
        <dgm:presLayoutVars>
          <dgm:bulletEnabled val="1"/>
        </dgm:presLayoutVars>
      </dgm:prSet>
      <dgm:spPr/>
    </dgm:pt>
    <dgm:pt modelId="{12E28EF1-A913-F74F-AD86-F1F05ECABA96}" type="pres">
      <dgm:prSet presAssocID="{79D0AA5B-00FB-324F-B768-84A1AE9E4DDD}" presName="circleB" presStyleLbl="node1" presStyleIdx="3" presStyleCnt="12"/>
      <dgm:spPr>
        <a:ln>
          <a:noFill/>
        </a:ln>
      </dgm:spPr>
    </dgm:pt>
    <dgm:pt modelId="{D8486B46-0523-8246-9338-EBD47B1E3B95}" type="pres">
      <dgm:prSet presAssocID="{79D0AA5B-00FB-324F-B768-84A1AE9E4DDD}" presName="spaceB" presStyleCnt="0"/>
      <dgm:spPr/>
    </dgm:pt>
    <dgm:pt modelId="{EF6CE81D-DEF5-3248-A692-FFF56B623485}" type="pres">
      <dgm:prSet presAssocID="{A3119ED6-7064-A149-82B7-86C0BDD4ABA8}" presName="space" presStyleCnt="0"/>
      <dgm:spPr/>
    </dgm:pt>
    <dgm:pt modelId="{9FF8F30D-C87A-CF41-9829-BB5DC5483E24}" type="pres">
      <dgm:prSet presAssocID="{13B291AF-763F-3A41-A1FA-E2CC19F754E2}" presName="compositeA" presStyleCnt="0"/>
      <dgm:spPr/>
    </dgm:pt>
    <dgm:pt modelId="{171158E9-8AE4-0140-A355-1B3D23CBB49D}" type="pres">
      <dgm:prSet presAssocID="{13B291AF-763F-3A41-A1FA-E2CC19F754E2}" presName="textA" presStyleLbl="revTx" presStyleIdx="4" presStyleCnt="12">
        <dgm:presLayoutVars>
          <dgm:bulletEnabled val="1"/>
        </dgm:presLayoutVars>
      </dgm:prSet>
      <dgm:spPr/>
    </dgm:pt>
    <dgm:pt modelId="{9659DE14-5CB6-A14F-91A2-68858D6C7F9A}" type="pres">
      <dgm:prSet presAssocID="{13B291AF-763F-3A41-A1FA-E2CC19F754E2}" presName="circleA" presStyleLbl="node1" presStyleIdx="4" presStyleCnt="12"/>
      <dgm:spPr>
        <a:ln>
          <a:noFill/>
        </a:ln>
      </dgm:spPr>
    </dgm:pt>
    <dgm:pt modelId="{25120457-A251-0B45-9BB8-044DF9A51925}" type="pres">
      <dgm:prSet presAssocID="{13B291AF-763F-3A41-A1FA-E2CC19F754E2}" presName="spaceA" presStyleCnt="0"/>
      <dgm:spPr/>
    </dgm:pt>
    <dgm:pt modelId="{8290D69E-23D9-364B-9F0B-26D3D02799AD}" type="pres">
      <dgm:prSet presAssocID="{373048D4-2839-F949-A45B-AC746FCD2710}" presName="space" presStyleCnt="0"/>
      <dgm:spPr/>
    </dgm:pt>
    <dgm:pt modelId="{C315D069-E8AB-5743-9906-8A7CCBEEAC13}" type="pres">
      <dgm:prSet presAssocID="{9B412D53-8844-2449-907D-CE4939BD5B48}" presName="compositeB" presStyleCnt="0"/>
      <dgm:spPr/>
    </dgm:pt>
    <dgm:pt modelId="{C1165E06-E75F-2B40-BE8B-419666E4AA6A}" type="pres">
      <dgm:prSet presAssocID="{9B412D53-8844-2449-907D-CE4939BD5B48}" presName="textB" presStyleLbl="revTx" presStyleIdx="5" presStyleCnt="12">
        <dgm:presLayoutVars>
          <dgm:bulletEnabled val="1"/>
        </dgm:presLayoutVars>
      </dgm:prSet>
      <dgm:spPr/>
    </dgm:pt>
    <dgm:pt modelId="{C7C75453-0397-F742-9398-50D83D6494B0}" type="pres">
      <dgm:prSet presAssocID="{9B412D53-8844-2449-907D-CE4939BD5B48}" presName="circleB" presStyleLbl="node1" presStyleIdx="5" presStyleCnt="12"/>
      <dgm:spPr>
        <a:ln>
          <a:noFill/>
        </a:ln>
      </dgm:spPr>
    </dgm:pt>
    <dgm:pt modelId="{E87AA802-4C2C-734E-B541-7499C98D53F4}" type="pres">
      <dgm:prSet presAssocID="{9B412D53-8844-2449-907D-CE4939BD5B48}" presName="spaceB" presStyleCnt="0"/>
      <dgm:spPr/>
    </dgm:pt>
    <dgm:pt modelId="{350DA45E-FA1C-5B40-AB3E-D21D289240CE}" type="pres">
      <dgm:prSet presAssocID="{DD35AE76-CC7A-1B49-877E-FD5CDF7E247D}" presName="space" presStyleCnt="0"/>
      <dgm:spPr/>
    </dgm:pt>
    <dgm:pt modelId="{86CD2348-D3F1-FA4B-B845-77016060F4FC}" type="pres">
      <dgm:prSet presAssocID="{D553A84B-A8DE-2648-AA3F-7F36913F6658}" presName="compositeA" presStyleCnt="0"/>
      <dgm:spPr/>
    </dgm:pt>
    <dgm:pt modelId="{5D93E74F-D19D-C84D-920C-05BC2AB85645}" type="pres">
      <dgm:prSet presAssocID="{D553A84B-A8DE-2648-AA3F-7F36913F6658}" presName="textA" presStyleLbl="revTx" presStyleIdx="6" presStyleCnt="12">
        <dgm:presLayoutVars>
          <dgm:bulletEnabled val="1"/>
        </dgm:presLayoutVars>
      </dgm:prSet>
      <dgm:spPr/>
    </dgm:pt>
    <dgm:pt modelId="{D21983F5-2E79-CB46-A0ED-08ED4C4618A4}" type="pres">
      <dgm:prSet presAssocID="{D553A84B-A8DE-2648-AA3F-7F36913F6658}" presName="circleA" presStyleLbl="node1" presStyleIdx="6" presStyleCnt="12"/>
      <dgm:spPr>
        <a:ln>
          <a:noFill/>
        </a:ln>
      </dgm:spPr>
    </dgm:pt>
    <dgm:pt modelId="{AF199567-1AD5-044D-A80F-68B0BF60DEFD}" type="pres">
      <dgm:prSet presAssocID="{D553A84B-A8DE-2648-AA3F-7F36913F6658}" presName="spaceA" presStyleCnt="0"/>
      <dgm:spPr/>
    </dgm:pt>
    <dgm:pt modelId="{DAE1C2D4-5E85-CE44-93F3-405A344D57F2}" type="pres">
      <dgm:prSet presAssocID="{A7E81437-D8F9-F54E-8CFA-F027A4546827}" presName="space" presStyleCnt="0"/>
      <dgm:spPr/>
    </dgm:pt>
    <dgm:pt modelId="{40145C07-7035-C842-B617-FD9A6F8CE4D7}" type="pres">
      <dgm:prSet presAssocID="{8CA65773-6800-6949-849B-9E9F2EBC1814}" presName="compositeB" presStyleCnt="0"/>
      <dgm:spPr/>
    </dgm:pt>
    <dgm:pt modelId="{16D3D96E-7AB0-E443-847E-5B2A4B961B9E}" type="pres">
      <dgm:prSet presAssocID="{8CA65773-6800-6949-849B-9E9F2EBC1814}" presName="textB" presStyleLbl="revTx" presStyleIdx="7" presStyleCnt="12">
        <dgm:presLayoutVars>
          <dgm:bulletEnabled val="1"/>
        </dgm:presLayoutVars>
      </dgm:prSet>
      <dgm:spPr/>
    </dgm:pt>
    <dgm:pt modelId="{9BD1F0A5-A3C7-B243-85CF-189A919547F3}" type="pres">
      <dgm:prSet presAssocID="{8CA65773-6800-6949-849B-9E9F2EBC1814}" presName="circleB" presStyleLbl="node1" presStyleIdx="7" presStyleCnt="12"/>
      <dgm:spPr>
        <a:ln>
          <a:noFill/>
        </a:ln>
      </dgm:spPr>
    </dgm:pt>
    <dgm:pt modelId="{EB894DA0-5CAE-1F48-A2C3-B109D4E31DA5}" type="pres">
      <dgm:prSet presAssocID="{8CA65773-6800-6949-849B-9E9F2EBC1814}" presName="spaceB" presStyleCnt="0"/>
      <dgm:spPr/>
    </dgm:pt>
    <dgm:pt modelId="{B41977AF-EFD3-634A-8C7D-70FF70033E41}" type="pres">
      <dgm:prSet presAssocID="{A2BD9B02-7D81-4144-AD76-19529E00A55B}" presName="space" presStyleCnt="0"/>
      <dgm:spPr/>
    </dgm:pt>
    <dgm:pt modelId="{FE08CA9C-B5C5-334B-89AC-8D2D111358EA}" type="pres">
      <dgm:prSet presAssocID="{4BAF350F-5533-2B42-9F67-3FFE22671C30}" presName="compositeA" presStyleCnt="0"/>
      <dgm:spPr/>
    </dgm:pt>
    <dgm:pt modelId="{5EF7157B-370E-7847-86CA-535AC51F4C7C}" type="pres">
      <dgm:prSet presAssocID="{4BAF350F-5533-2B42-9F67-3FFE22671C30}" presName="textA" presStyleLbl="revTx" presStyleIdx="8" presStyleCnt="12">
        <dgm:presLayoutVars>
          <dgm:bulletEnabled val="1"/>
        </dgm:presLayoutVars>
      </dgm:prSet>
      <dgm:spPr/>
    </dgm:pt>
    <dgm:pt modelId="{3664D86E-BE46-4F4B-8947-6EC8B5780740}" type="pres">
      <dgm:prSet presAssocID="{4BAF350F-5533-2B42-9F67-3FFE22671C30}" presName="circleA" presStyleLbl="node1" presStyleIdx="8" presStyleCnt="12"/>
      <dgm:spPr>
        <a:ln>
          <a:noFill/>
        </a:ln>
      </dgm:spPr>
    </dgm:pt>
    <dgm:pt modelId="{808DEA83-4376-6A4F-A724-76250B0BB942}" type="pres">
      <dgm:prSet presAssocID="{4BAF350F-5533-2B42-9F67-3FFE22671C30}" presName="spaceA" presStyleCnt="0"/>
      <dgm:spPr/>
    </dgm:pt>
    <dgm:pt modelId="{71376D47-013D-CA4B-95F1-465FC15509E9}" type="pres">
      <dgm:prSet presAssocID="{F006560E-1CA2-E745-A374-DC9F68F49A72}" presName="space" presStyleCnt="0"/>
      <dgm:spPr/>
    </dgm:pt>
    <dgm:pt modelId="{5AC1412C-BD55-B040-9389-AA4FEC198E92}" type="pres">
      <dgm:prSet presAssocID="{5F510173-2FF4-C04E-8395-442C8C330F81}" presName="compositeB" presStyleCnt="0"/>
      <dgm:spPr/>
    </dgm:pt>
    <dgm:pt modelId="{4EFBEE55-8D95-8441-B6FF-9D19ABCBA219}" type="pres">
      <dgm:prSet presAssocID="{5F510173-2FF4-C04E-8395-442C8C330F81}" presName="textB" presStyleLbl="revTx" presStyleIdx="9" presStyleCnt="12">
        <dgm:presLayoutVars>
          <dgm:bulletEnabled val="1"/>
        </dgm:presLayoutVars>
      </dgm:prSet>
      <dgm:spPr/>
    </dgm:pt>
    <dgm:pt modelId="{9EF35255-5B31-B548-B69F-615804AEEA30}" type="pres">
      <dgm:prSet presAssocID="{5F510173-2FF4-C04E-8395-442C8C330F81}" presName="circleB" presStyleLbl="node1" presStyleIdx="9" presStyleCnt="12"/>
      <dgm:spPr/>
    </dgm:pt>
    <dgm:pt modelId="{666E3378-C08E-6343-81AA-29523191DF40}" type="pres">
      <dgm:prSet presAssocID="{5F510173-2FF4-C04E-8395-442C8C330F81}" presName="spaceB" presStyleCnt="0"/>
      <dgm:spPr/>
    </dgm:pt>
    <dgm:pt modelId="{BAE6363B-92B2-CD40-8948-4098E191D6DA}" type="pres">
      <dgm:prSet presAssocID="{00ACBD85-5CFF-C14F-B1A4-E8F8EF721B05}" presName="space" presStyleCnt="0"/>
      <dgm:spPr/>
    </dgm:pt>
    <dgm:pt modelId="{669BBEB9-73C3-D144-8B5E-F26848767759}" type="pres">
      <dgm:prSet presAssocID="{60613B8B-3908-694B-A489-5D1B2916CB58}" presName="compositeA" presStyleCnt="0"/>
      <dgm:spPr/>
    </dgm:pt>
    <dgm:pt modelId="{9FE9B359-49AA-B242-AFC4-BAA8CBCFDB33}" type="pres">
      <dgm:prSet presAssocID="{60613B8B-3908-694B-A489-5D1B2916CB58}" presName="textA" presStyleLbl="revTx" presStyleIdx="10" presStyleCnt="12">
        <dgm:presLayoutVars>
          <dgm:bulletEnabled val="1"/>
        </dgm:presLayoutVars>
      </dgm:prSet>
      <dgm:spPr/>
    </dgm:pt>
    <dgm:pt modelId="{0C06DB78-25C4-9B4A-AEB4-D844CDAE79FB}" type="pres">
      <dgm:prSet presAssocID="{60613B8B-3908-694B-A489-5D1B2916CB58}" presName="circleA" presStyleLbl="node1" presStyleIdx="10" presStyleCnt="12"/>
      <dgm:spPr/>
    </dgm:pt>
    <dgm:pt modelId="{ECED525C-2F40-7140-BCB1-6BC255958EB5}" type="pres">
      <dgm:prSet presAssocID="{60613B8B-3908-694B-A489-5D1B2916CB58}" presName="spaceA" presStyleCnt="0"/>
      <dgm:spPr/>
    </dgm:pt>
    <dgm:pt modelId="{30A361B7-BB8D-C640-B022-01B81A4208C6}" type="pres">
      <dgm:prSet presAssocID="{A0DE6020-99A8-484F-9101-0A764C3418A0}" presName="space" presStyleCnt="0"/>
      <dgm:spPr/>
    </dgm:pt>
    <dgm:pt modelId="{780C4359-9D69-D841-A492-71133521702B}" type="pres">
      <dgm:prSet presAssocID="{88122630-C918-A243-97D9-0D3DDF7AF8A4}" presName="compositeB" presStyleCnt="0"/>
      <dgm:spPr/>
    </dgm:pt>
    <dgm:pt modelId="{1DD23066-0E59-4B4A-98BF-23A5A94DED04}" type="pres">
      <dgm:prSet presAssocID="{88122630-C918-A243-97D9-0D3DDF7AF8A4}" presName="textB" presStyleLbl="revTx" presStyleIdx="11" presStyleCnt="12">
        <dgm:presLayoutVars>
          <dgm:bulletEnabled val="1"/>
        </dgm:presLayoutVars>
      </dgm:prSet>
      <dgm:spPr/>
    </dgm:pt>
    <dgm:pt modelId="{B41E6825-F396-F44D-994F-F1FB269F46B2}" type="pres">
      <dgm:prSet presAssocID="{88122630-C918-A243-97D9-0D3DDF7AF8A4}" presName="circleB" presStyleLbl="node1" presStyleIdx="11" presStyleCnt="12"/>
      <dgm:spPr/>
    </dgm:pt>
    <dgm:pt modelId="{2725559D-7CC2-024F-899D-474BE44F3368}" type="pres">
      <dgm:prSet presAssocID="{88122630-C918-A243-97D9-0D3DDF7AF8A4}" presName="spaceB" presStyleCnt="0"/>
      <dgm:spPr/>
    </dgm:pt>
  </dgm:ptLst>
  <dgm:cxnLst>
    <dgm:cxn modelId="{295BD204-6092-3D4D-99FB-210AAA598887}" srcId="{42EF5BEE-E354-DE47-91E6-732B82BAEE56}" destId="{D553A84B-A8DE-2648-AA3F-7F36913F6658}" srcOrd="6" destOrd="0" parTransId="{8548FECD-BA29-B148-AFB2-1941F405EBB1}" sibTransId="{A7E81437-D8F9-F54E-8CFA-F027A4546827}"/>
    <dgm:cxn modelId="{5B78FE0D-03BE-7E4B-91D3-0C76027553A2}" type="presOf" srcId="{4BAF350F-5533-2B42-9F67-3FFE22671C30}" destId="{5EF7157B-370E-7847-86CA-535AC51F4C7C}" srcOrd="0" destOrd="0" presId="urn:microsoft.com/office/officeart/2005/8/layout/hProcess11"/>
    <dgm:cxn modelId="{EDFDC00E-E956-974B-9FE9-73BB2CC58E29}" srcId="{42EF5BEE-E354-DE47-91E6-732B82BAEE56}" destId="{4BAF350F-5533-2B42-9F67-3FFE22671C30}" srcOrd="8" destOrd="0" parTransId="{9C44783B-6441-0D49-BC07-2F4CAD1AD627}" sibTransId="{F006560E-1CA2-E745-A374-DC9F68F49A72}"/>
    <dgm:cxn modelId="{066BA311-BC69-E442-8FC1-7F4AFECCEF72}" srcId="{42EF5BEE-E354-DE47-91E6-732B82BAEE56}" destId="{88122630-C918-A243-97D9-0D3DDF7AF8A4}" srcOrd="11" destOrd="0" parTransId="{8E99A035-660C-7E42-A40D-6180419D0828}" sibTransId="{E3826787-2FEC-E943-8E35-86F8647D5E25}"/>
    <dgm:cxn modelId="{EAF51B21-BE29-F644-B9C7-280ABEB2581C}" type="presOf" srcId="{8DCCB1D4-5055-9B45-829F-7C68441EE607}" destId="{9F96F85E-6503-1B49-8A2E-127329A1D4AC}" srcOrd="0" destOrd="0" presId="urn:microsoft.com/office/officeart/2005/8/layout/hProcess11"/>
    <dgm:cxn modelId="{4078F22E-A648-CF43-A062-6554BF3BA57E}" type="presOf" srcId="{D553A84B-A8DE-2648-AA3F-7F36913F6658}" destId="{5D93E74F-D19D-C84D-920C-05BC2AB85645}" srcOrd="0" destOrd="0" presId="urn:microsoft.com/office/officeart/2005/8/layout/hProcess11"/>
    <dgm:cxn modelId="{3657623E-46B3-B84A-884C-7519555B3B26}" type="presOf" srcId="{88122630-C918-A243-97D9-0D3DDF7AF8A4}" destId="{1DD23066-0E59-4B4A-98BF-23A5A94DED04}" srcOrd="0" destOrd="0" presId="urn:microsoft.com/office/officeart/2005/8/layout/hProcess11"/>
    <dgm:cxn modelId="{A0C6935C-BB73-EF49-A84F-B4D3587D938F}" type="presOf" srcId="{E52A58DA-0A35-C748-880D-F39EB07DB957}" destId="{F2DBA091-7243-9944-8F7A-5FD8EFEDA120}" srcOrd="0" destOrd="0" presId="urn:microsoft.com/office/officeart/2005/8/layout/hProcess11"/>
    <dgm:cxn modelId="{0FE7DA63-5FED-D34D-B58B-4D9FBC064DC7}" type="presOf" srcId="{60613B8B-3908-694B-A489-5D1B2916CB58}" destId="{9FE9B359-49AA-B242-AFC4-BAA8CBCFDB33}" srcOrd="0" destOrd="0" presId="urn:microsoft.com/office/officeart/2005/8/layout/hProcess11"/>
    <dgm:cxn modelId="{B92EFB44-40C0-8A4D-8B40-F663B18A3525}" type="presOf" srcId="{5F510173-2FF4-C04E-8395-442C8C330F81}" destId="{4EFBEE55-8D95-8441-B6FF-9D19ABCBA219}" srcOrd="0" destOrd="0" presId="urn:microsoft.com/office/officeart/2005/8/layout/hProcess11"/>
    <dgm:cxn modelId="{DEBA7D49-B3EE-F740-853E-55D01DBCC587}" type="presOf" srcId="{3F129659-8522-2D42-A82B-893A965B74C2}" destId="{0436B266-C6C6-4949-A857-24A9F0C08DCA}" srcOrd="0" destOrd="0" presId="urn:microsoft.com/office/officeart/2005/8/layout/hProcess11"/>
    <dgm:cxn modelId="{61EFFD49-8320-4E49-BEB2-21A3261392B0}" type="presOf" srcId="{8CA65773-6800-6949-849B-9E9F2EBC1814}" destId="{16D3D96E-7AB0-E443-847E-5B2A4B961B9E}" srcOrd="0" destOrd="0" presId="urn:microsoft.com/office/officeart/2005/8/layout/hProcess11"/>
    <dgm:cxn modelId="{A7FF474A-E6D2-1044-A536-6B4DDD1997D2}" type="presOf" srcId="{79D0AA5B-00FB-324F-B768-84A1AE9E4DDD}" destId="{92AFD803-4F98-6F43-B256-C74C1AF4A210}" srcOrd="0" destOrd="0" presId="urn:microsoft.com/office/officeart/2005/8/layout/hProcess11"/>
    <dgm:cxn modelId="{E35C6270-3079-5441-A6E6-769E09D5D17B}" srcId="{42EF5BEE-E354-DE47-91E6-732B82BAEE56}" destId="{9B412D53-8844-2449-907D-CE4939BD5B48}" srcOrd="5" destOrd="0" parTransId="{9C6CEF4B-FE59-CB42-A7FA-9D1E47ABC94D}" sibTransId="{DD35AE76-CC7A-1B49-877E-FD5CDF7E247D}"/>
    <dgm:cxn modelId="{E7794075-A8FB-2B40-8B90-BC20B9C124D8}" srcId="{42EF5BEE-E354-DE47-91E6-732B82BAEE56}" destId="{79D0AA5B-00FB-324F-B768-84A1AE9E4DDD}" srcOrd="3" destOrd="0" parTransId="{B8E1CEAD-69AB-E446-80FA-8D21B5FE4F24}" sibTransId="{A3119ED6-7064-A149-82B7-86C0BDD4ABA8}"/>
    <dgm:cxn modelId="{B3106981-82A2-DF40-AE0C-D3A45CF54A58}" srcId="{42EF5BEE-E354-DE47-91E6-732B82BAEE56}" destId="{E52A58DA-0A35-C748-880D-F39EB07DB957}" srcOrd="0" destOrd="0" parTransId="{0142BDDC-13DA-5242-B3B9-9253C703397E}" sibTransId="{11047289-5F49-F34C-A3A3-0F69C0DF5E4B}"/>
    <dgm:cxn modelId="{FC10A082-8ABB-2A46-9C43-E44BD290D82D}" srcId="{42EF5BEE-E354-DE47-91E6-732B82BAEE56}" destId="{60613B8B-3908-694B-A489-5D1B2916CB58}" srcOrd="10" destOrd="0" parTransId="{1DE275BF-9D89-0343-A253-350648E09198}" sibTransId="{A0DE6020-99A8-484F-9101-0A764C3418A0}"/>
    <dgm:cxn modelId="{3BE56399-4F4A-594A-AAC5-53F62D03933D}" type="presOf" srcId="{9B412D53-8844-2449-907D-CE4939BD5B48}" destId="{C1165E06-E75F-2B40-BE8B-419666E4AA6A}" srcOrd="0" destOrd="0" presId="urn:microsoft.com/office/officeart/2005/8/layout/hProcess11"/>
    <dgm:cxn modelId="{6F2C709E-C7EE-8B46-BBFC-AFC044C4F57A}" srcId="{42EF5BEE-E354-DE47-91E6-732B82BAEE56}" destId="{5F510173-2FF4-C04E-8395-442C8C330F81}" srcOrd="9" destOrd="0" parTransId="{A88D4958-A953-694B-ACFD-B953F64ACAFA}" sibTransId="{00ACBD85-5CFF-C14F-B1A4-E8F8EF721B05}"/>
    <dgm:cxn modelId="{D5CD1AA5-E3C3-694C-9542-BA4E8794005A}" srcId="{42EF5BEE-E354-DE47-91E6-732B82BAEE56}" destId="{3F129659-8522-2D42-A82B-893A965B74C2}" srcOrd="2" destOrd="0" parTransId="{2E49DCF3-5BFB-AB4F-B371-86470FADD499}" sibTransId="{A98357B5-4BA7-B449-9C66-3D16591CEFB2}"/>
    <dgm:cxn modelId="{2ACE84B2-9A39-4C49-8B24-61CA0DDE46C3}" type="presOf" srcId="{42EF5BEE-E354-DE47-91E6-732B82BAEE56}" destId="{BBBECAC7-386B-B748-B6B5-81332D9949B8}" srcOrd="0" destOrd="0" presId="urn:microsoft.com/office/officeart/2005/8/layout/hProcess11"/>
    <dgm:cxn modelId="{26537FC0-434C-1F47-AA27-CEE011C937F0}" srcId="{42EF5BEE-E354-DE47-91E6-732B82BAEE56}" destId="{8CA65773-6800-6949-849B-9E9F2EBC1814}" srcOrd="7" destOrd="0" parTransId="{E20EA9B3-CE8F-9648-A853-FABC61FD466E}" sibTransId="{A2BD9B02-7D81-4144-AD76-19529E00A55B}"/>
    <dgm:cxn modelId="{523862D7-CDEA-534C-9281-184C8586317B}" srcId="{42EF5BEE-E354-DE47-91E6-732B82BAEE56}" destId="{13B291AF-763F-3A41-A1FA-E2CC19F754E2}" srcOrd="4" destOrd="0" parTransId="{58D5EECD-DE7F-5F47-8207-DFA4AE67F789}" sibTransId="{373048D4-2839-F949-A45B-AC746FCD2710}"/>
    <dgm:cxn modelId="{F76407E4-74B2-654A-A162-7CD22396BC89}" srcId="{42EF5BEE-E354-DE47-91E6-732B82BAEE56}" destId="{8DCCB1D4-5055-9B45-829F-7C68441EE607}" srcOrd="1" destOrd="0" parTransId="{D3C4CFA2-7058-414F-B38B-5E3117D27A1E}" sibTransId="{92B00A0C-4415-A148-BDF9-18CBA9E9DC60}"/>
    <dgm:cxn modelId="{BCA3EBFD-DED1-AE46-B966-FBD12DE3EC13}" type="presOf" srcId="{13B291AF-763F-3A41-A1FA-E2CC19F754E2}" destId="{171158E9-8AE4-0140-A355-1B3D23CBB49D}" srcOrd="0" destOrd="0" presId="urn:microsoft.com/office/officeart/2005/8/layout/hProcess11"/>
    <dgm:cxn modelId="{0FDA55F0-0B95-E747-A34D-B1B208C2FE1D}" type="presParOf" srcId="{BBBECAC7-386B-B748-B6B5-81332D9949B8}" destId="{53F2CABC-27EB-FB44-BBFE-E24C69990221}" srcOrd="0" destOrd="0" presId="urn:microsoft.com/office/officeart/2005/8/layout/hProcess11"/>
    <dgm:cxn modelId="{3C87C1E4-D6AA-B949-9076-7F82E616F7EA}" type="presParOf" srcId="{BBBECAC7-386B-B748-B6B5-81332D9949B8}" destId="{735BCAF0-46C9-CB42-9143-0E8CB838EEE7}" srcOrd="1" destOrd="0" presId="urn:microsoft.com/office/officeart/2005/8/layout/hProcess11"/>
    <dgm:cxn modelId="{6FA407BF-B78B-114E-B73B-1E95AB23D541}" type="presParOf" srcId="{735BCAF0-46C9-CB42-9143-0E8CB838EEE7}" destId="{8ABCBDAD-A562-674D-A065-C52101792361}" srcOrd="0" destOrd="0" presId="urn:microsoft.com/office/officeart/2005/8/layout/hProcess11"/>
    <dgm:cxn modelId="{6CEBB307-8492-0E48-8F35-ABEE89B724B7}" type="presParOf" srcId="{8ABCBDAD-A562-674D-A065-C52101792361}" destId="{F2DBA091-7243-9944-8F7A-5FD8EFEDA120}" srcOrd="0" destOrd="0" presId="urn:microsoft.com/office/officeart/2005/8/layout/hProcess11"/>
    <dgm:cxn modelId="{E225E5F2-D346-8C42-8E41-C14E3FE5C588}" type="presParOf" srcId="{8ABCBDAD-A562-674D-A065-C52101792361}" destId="{92E7FDC4-A597-B74E-993E-4C1AA14A4CE8}" srcOrd="1" destOrd="0" presId="urn:microsoft.com/office/officeart/2005/8/layout/hProcess11"/>
    <dgm:cxn modelId="{2A374292-1D36-B04E-BA11-1C870BF19EF2}" type="presParOf" srcId="{8ABCBDAD-A562-674D-A065-C52101792361}" destId="{8E46B998-1D8B-FE4D-BB0A-4BB3FE4448B7}" srcOrd="2" destOrd="0" presId="urn:microsoft.com/office/officeart/2005/8/layout/hProcess11"/>
    <dgm:cxn modelId="{7432E6AA-EABD-7344-85A8-7D3001F586DF}" type="presParOf" srcId="{735BCAF0-46C9-CB42-9143-0E8CB838EEE7}" destId="{07D7D9E7-9C17-6745-8CDA-EAD0C6C4C8DC}" srcOrd="1" destOrd="0" presId="urn:microsoft.com/office/officeart/2005/8/layout/hProcess11"/>
    <dgm:cxn modelId="{FFA7B5E3-BAF7-0440-A380-E62EB1F784D5}" type="presParOf" srcId="{735BCAF0-46C9-CB42-9143-0E8CB838EEE7}" destId="{9D783C7A-76D4-F14E-8CA2-6A639C6D0D96}" srcOrd="2" destOrd="0" presId="urn:microsoft.com/office/officeart/2005/8/layout/hProcess11"/>
    <dgm:cxn modelId="{AE979F0E-9E45-7943-AA3E-7419AE938728}" type="presParOf" srcId="{9D783C7A-76D4-F14E-8CA2-6A639C6D0D96}" destId="{9F96F85E-6503-1B49-8A2E-127329A1D4AC}" srcOrd="0" destOrd="0" presId="urn:microsoft.com/office/officeart/2005/8/layout/hProcess11"/>
    <dgm:cxn modelId="{331FC600-BF68-8642-8EDC-20E98B1C8EE4}" type="presParOf" srcId="{9D783C7A-76D4-F14E-8CA2-6A639C6D0D96}" destId="{650FF7B7-18E6-1C45-9615-B31684D51928}" srcOrd="1" destOrd="0" presId="urn:microsoft.com/office/officeart/2005/8/layout/hProcess11"/>
    <dgm:cxn modelId="{1FF0CF3F-F144-6241-9662-F3E5DFF3740E}" type="presParOf" srcId="{9D783C7A-76D4-F14E-8CA2-6A639C6D0D96}" destId="{F1B6F89C-BA5E-8142-B71D-ED3AAD019F36}" srcOrd="2" destOrd="0" presId="urn:microsoft.com/office/officeart/2005/8/layout/hProcess11"/>
    <dgm:cxn modelId="{021FA2A3-262E-864E-A53D-0229297648C4}" type="presParOf" srcId="{735BCAF0-46C9-CB42-9143-0E8CB838EEE7}" destId="{5369F6A0-0A7B-C148-BEC3-8B3D41FAB9DE}" srcOrd="3" destOrd="0" presId="urn:microsoft.com/office/officeart/2005/8/layout/hProcess11"/>
    <dgm:cxn modelId="{5F8F4278-569A-9946-A1CA-3E8E449ED3EC}" type="presParOf" srcId="{735BCAF0-46C9-CB42-9143-0E8CB838EEE7}" destId="{F2878A80-650F-014A-8EBF-F12804A0BD47}" srcOrd="4" destOrd="0" presId="urn:microsoft.com/office/officeart/2005/8/layout/hProcess11"/>
    <dgm:cxn modelId="{E44070AF-2970-FF4A-AED0-8F0EA7751E3F}" type="presParOf" srcId="{F2878A80-650F-014A-8EBF-F12804A0BD47}" destId="{0436B266-C6C6-4949-A857-24A9F0C08DCA}" srcOrd="0" destOrd="0" presId="urn:microsoft.com/office/officeart/2005/8/layout/hProcess11"/>
    <dgm:cxn modelId="{0F417CCF-0C9D-2C4E-9F75-42173184ACF7}" type="presParOf" srcId="{F2878A80-650F-014A-8EBF-F12804A0BD47}" destId="{A013C41F-CA05-2A44-BE5D-1B06BE991632}" srcOrd="1" destOrd="0" presId="urn:microsoft.com/office/officeart/2005/8/layout/hProcess11"/>
    <dgm:cxn modelId="{BB83287A-1BF0-9740-80BC-51D11302491F}" type="presParOf" srcId="{F2878A80-650F-014A-8EBF-F12804A0BD47}" destId="{45F83A53-7842-BC43-BB76-7A34E1D5D9A7}" srcOrd="2" destOrd="0" presId="urn:microsoft.com/office/officeart/2005/8/layout/hProcess11"/>
    <dgm:cxn modelId="{422F425B-77AC-FE49-837C-DC85EDE4AB22}" type="presParOf" srcId="{735BCAF0-46C9-CB42-9143-0E8CB838EEE7}" destId="{0023AE46-F3F4-E147-87D3-D5A8FB265A86}" srcOrd="5" destOrd="0" presId="urn:microsoft.com/office/officeart/2005/8/layout/hProcess11"/>
    <dgm:cxn modelId="{051E75A5-FE10-F94D-86F2-5C6BCAADD1FD}" type="presParOf" srcId="{735BCAF0-46C9-CB42-9143-0E8CB838EEE7}" destId="{584CFC10-BD62-8146-A011-53910B13619E}" srcOrd="6" destOrd="0" presId="urn:microsoft.com/office/officeart/2005/8/layout/hProcess11"/>
    <dgm:cxn modelId="{E149745D-7B3C-EA44-9B89-12B162E335D4}" type="presParOf" srcId="{584CFC10-BD62-8146-A011-53910B13619E}" destId="{92AFD803-4F98-6F43-B256-C74C1AF4A210}" srcOrd="0" destOrd="0" presId="urn:microsoft.com/office/officeart/2005/8/layout/hProcess11"/>
    <dgm:cxn modelId="{8C33EAAE-3B2C-114A-BAD5-B5718ADC9B4F}" type="presParOf" srcId="{584CFC10-BD62-8146-A011-53910B13619E}" destId="{12E28EF1-A913-F74F-AD86-F1F05ECABA96}" srcOrd="1" destOrd="0" presId="urn:microsoft.com/office/officeart/2005/8/layout/hProcess11"/>
    <dgm:cxn modelId="{B590273B-873E-2B4D-B0F9-E893ECD81276}" type="presParOf" srcId="{584CFC10-BD62-8146-A011-53910B13619E}" destId="{D8486B46-0523-8246-9338-EBD47B1E3B95}" srcOrd="2" destOrd="0" presId="urn:microsoft.com/office/officeart/2005/8/layout/hProcess11"/>
    <dgm:cxn modelId="{7F9088B1-88F3-5645-BF15-3738B216858F}" type="presParOf" srcId="{735BCAF0-46C9-CB42-9143-0E8CB838EEE7}" destId="{EF6CE81D-DEF5-3248-A692-FFF56B623485}" srcOrd="7" destOrd="0" presId="urn:microsoft.com/office/officeart/2005/8/layout/hProcess11"/>
    <dgm:cxn modelId="{30BD0466-B80B-294C-B226-AA9EFADDC9D7}" type="presParOf" srcId="{735BCAF0-46C9-CB42-9143-0E8CB838EEE7}" destId="{9FF8F30D-C87A-CF41-9829-BB5DC5483E24}" srcOrd="8" destOrd="0" presId="urn:microsoft.com/office/officeart/2005/8/layout/hProcess11"/>
    <dgm:cxn modelId="{83633B67-D9CB-BB4C-AD84-2B8EDD3920D4}" type="presParOf" srcId="{9FF8F30D-C87A-CF41-9829-BB5DC5483E24}" destId="{171158E9-8AE4-0140-A355-1B3D23CBB49D}" srcOrd="0" destOrd="0" presId="urn:microsoft.com/office/officeart/2005/8/layout/hProcess11"/>
    <dgm:cxn modelId="{61AB37FE-DDC8-E747-8D5F-E350046863FF}" type="presParOf" srcId="{9FF8F30D-C87A-CF41-9829-BB5DC5483E24}" destId="{9659DE14-5CB6-A14F-91A2-68858D6C7F9A}" srcOrd="1" destOrd="0" presId="urn:microsoft.com/office/officeart/2005/8/layout/hProcess11"/>
    <dgm:cxn modelId="{EAE46236-51FF-D141-B9B1-F4C015BD7E38}" type="presParOf" srcId="{9FF8F30D-C87A-CF41-9829-BB5DC5483E24}" destId="{25120457-A251-0B45-9BB8-044DF9A51925}" srcOrd="2" destOrd="0" presId="urn:microsoft.com/office/officeart/2005/8/layout/hProcess11"/>
    <dgm:cxn modelId="{CABAF3A7-6781-6F4E-BE51-478F68CD3727}" type="presParOf" srcId="{735BCAF0-46C9-CB42-9143-0E8CB838EEE7}" destId="{8290D69E-23D9-364B-9F0B-26D3D02799AD}" srcOrd="9" destOrd="0" presId="urn:microsoft.com/office/officeart/2005/8/layout/hProcess11"/>
    <dgm:cxn modelId="{F3886029-2871-A641-A242-BEF42811305D}" type="presParOf" srcId="{735BCAF0-46C9-CB42-9143-0E8CB838EEE7}" destId="{C315D069-E8AB-5743-9906-8A7CCBEEAC13}" srcOrd="10" destOrd="0" presId="urn:microsoft.com/office/officeart/2005/8/layout/hProcess11"/>
    <dgm:cxn modelId="{09E56187-7AE9-B74C-8313-7929F5575600}" type="presParOf" srcId="{C315D069-E8AB-5743-9906-8A7CCBEEAC13}" destId="{C1165E06-E75F-2B40-BE8B-419666E4AA6A}" srcOrd="0" destOrd="0" presId="urn:microsoft.com/office/officeart/2005/8/layout/hProcess11"/>
    <dgm:cxn modelId="{5F976963-2B33-E042-A663-CC93E397758E}" type="presParOf" srcId="{C315D069-E8AB-5743-9906-8A7CCBEEAC13}" destId="{C7C75453-0397-F742-9398-50D83D6494B0}" srcOrd="1" destOrd="0" presId="urn:microsoft.com/office/officeart/2005/8/layout/hProcess11"/>
    <dgm:cxn modelId="{4B0BACA1-61DF-4944-BCC5-740043457918}" type="presParOf" srcId="{C315D069-E8AB-5743-9906-8A7CCBEEAC13}" destId="{E87AA802-4C2C-734E-B541-7499C98D53F4}" srcOrd="2" destOrd="0" presId="urn:microsoft.com/office/officeart/2005/8/layout/hProcess11"/>
    <dgm:cxn modelId="{E02B860C-685B-904A-8652-4ECA8BAB2D90}" type="presParOf" srcId="{735BCAF0-46C9-CB42-9143-0E8CB838EEE7}" destId="{350DA45E-FA1C-5B40-AB3E-D21D289240CE}" srcOrd="11" destOrd="0" presId="urn:microsoft.com/office/officeart/2005/8/layout/hProcess11"/>
    <dgm:cxn modelId="{9AE9F0F8-384F-2345-9141-81B367DE85CF}" type="presParOf" srcId="{735BCAF0-46C9-CB42-9143-0E8CB838EEE7}" destId="{86CD2348-D3F1-FA4B-B845-77016060F4FC}" srcOrd="12" destOrd="0" presId="urn:microsoft.com/office/officeart/2005/8/layout/hProcess11"/>
    <dgm:cxn modelId="{95CD5C52-8111-AF49-B405-8972EAA03303}" type="presParOf" srcId="{86CD2348-D3F1-FA4B-B845-77016060F4FC}" destId="{5D93E74F-D19D-C84D-920C-05BC2AB85645}" srcOrd="0" destOrd="0" presId="urn:microsoft.com/office/officeart/2005/8/layout/hProcess11"/>
    <dgm:cxn modelId="{6A9D292C-8E06-7344-B90B-7C7EEDB21F85}" type="presParOf" srcId="{86CD2348-D3F1-FA4B-B845-77016060F4FC}" destId="{D21983F5-2E79-CB46-A0ED-08ED4C4618A4}" srcOrd="1" destOrd="0" presId="urn:microsoft.com/office/officeart/2005/8/layout/hProcess11"/>
    <dgm:cxn modelId="{226DF9BD-B1EF-9543-BCD5-6473C93F3BE9}" type="presParOf" srcId="{86CD2348-D3F1-FA4B-B845-77016060F4FC}" destId="{AF199567-1AD5-044D-A80F-68B0BF60DEFD}" srcOrd="2" destOrd="0" presId="urn:microsoft.com/office/officeart/2005/8/layout/hProcess11"/>
    <dgm:cxn modelId="{E0300D91-408E-0645-B255-4366C5F5D693}" type="presParOf" srcId="{735BCAF0-46C9-CB42-9143-0E8CB838EEE7}" destId="{DAE1C2D4-5E85-CE44-93F3-405A344D57F2}" srcOrd="13" destOrd="0" presId="urn:microsoft.com/office/officeart/2005/8/layout/hProcess11"/>
    <dgm:cxn modelId="{4DD65ABB-B2B7-0741-A776-74AEF99E6461}" type="presParOf" srcId="{735BCAF0-46C9-CB42-9143-0E8CB838EEE7}" destId="{40145C07-7035-C842-B617-FD9A6F8CE4D7}" srcOrd="14" destOrd="0" presId="urn:microsoft.com/office/officeart/2005/8/layout/hProcess11"/>
    <dgm:cxn modelId="{5C144507-D083-1843-AB6B-03104F953570}" type="presParOf" srcId="{40145C07-7035-C842-B617-FD9A6F8CE4D7}" destId="{16D3D96E-7AB0-E443-847E-5B2A4B961B9E}" srcOrd="0" destOrd="0" presId="urn:microsoft.com/office/officeart/2005/8/layout/hProcess11"/>
    <dgm:cxn modelId="{42270F54-6A54-9D48-BDD9-49C548556A89}" type="presParOf" srcId="{40145C07-7035-C842-B617-FD9A6F8CE4D7}" destId="{9BD1F0A5-A3C7-B243-85CF-189A919547F3}" srcOrd="1" destOrd="0" presId="urn:microsoft.com/office/officeart/2005/8/layout/hProcess11"/>
    <dgm:cxn modelId="{60427A62-86AE-4F46-8819-8687FECEEDC7}" type="presParOf" srcId="{40145C07-7035-C842-B617-FD9A6F8CE4D7}" destId="{EB894DA0-5CAE-1F48-A2C3-B109D4E31DA5}" srcOrd="2" destOrd="0" presId="urn:microsoft.com/office/officeart/2005/8/layout/hProcess11"/>
    <dgm:cxn modelId="{BBF786C1-23EC-404C-969C-E577D4C33890}" type="presParOf" srcId="{735BCAF0-46C9-CB42-9143-0E8CB838EEE7}" destId="{B41977AF-EFD3-634A-8C7D-70FF70033E41}" srcOrd="15" destOrd="0" presId="urn:microsoft.com/office/officeart/2005/8/layout/hProcess11"/>
    <dgm:cxn modelId="{5BE2C2BE-AB03-6440-AB89-FCBC31032FD7}" type="presParOf" srcId="{735BCAF0-46C9-CB42-9143-0E8CB838EEE7}" destId="{FE08CA9C-B5C5-334B-89AC-8D2D111358EA}" srcOrd="16" destOrd="0" presId="urn:microsoft.com/office/officeart/2005/8/layout/hProcess11"/>
    <dgm:cxn modelId="{85EA2BE4-2EB6-874F-AFD1-DD4CF3FB8F8E}" type="presParOf" srcId="{FE08CA9C-B5C5-334B-89AC-8D2D111358EA}" destId="{5EF7157B-370E-7847-86CA-535AC51F4C7C}" srcOrd="0" destOrd="0" presId="urn:microsoft.com/office/officeart/2005/8/layout/hProcess11"/>
    <dgm:cxn modelId="{F546CB55-4AC6-7546-ACE5-BA20F8A86747}" type="presParOf" srcId="{FE08CA9C-B5C5-334B-89AC-8D2D111358EA}" destId="{3664D86E-BE46-4F4B-8947-6EC8B5780740}" srcOrd="1" destOrd="0" presId="urn:microsoft.com/office/officeart/2005/8/layout/hProcess11"/>
    <dgm:cxn modelId="{A94D2EB5-82CE-3845-A94B-9481CF535D5A}" type="presParOf" srcId="{FE08CA9C-B5C5-334B-89AC-8D2D111358EA}" destId="{808DEA83-4376-6A4F-A724-76250B0BB942}" srcOrd="2" destOrd="0" presId="urn:microsoft.com/office/officeart/2005/8/layout/hProcess11"/>
    <dgm:cxn modelId="{5A00D71F-4CFD-5945-9F05-D5FA8EED985A}" type="presParOf" srcId="{735BCAF0-46C9-CB42-9143-0E8CB838EEE7}" destId="{71376D47-013D-CA4B-95F1-465FC15509E9}" srcOrd="17" destOrd="0" presId="urn:microsoft.com/office/officeart/2005/8/layout/hProcess11"/>
    <dgm:cxn modelId="{2F8E51E1-2F1A-CE4D-A8BB-F87E512E853C}" type="presParOf" srcId="{735BCAF0-46C9-CB42-9143-0E8CB838EEE7}" destId="{5AC1412C-BD55-B040-9389-AA4FEC198E92}" srcOrd="18" destOrd="0" presId="urn:microsoft.com/office/officeart/2005/8/layout/hProcess11"/>
    <dgm:cxn modelId="{944E6C27-2C4F-1145-A0FF-7FD8C3413FEC}" type="presParOf" srcId="{5AC1412C-BD55-B040-9389-AA4FEC198E92}" destId="{4EFBEE55-8D95-8441-B6FF-9D19ABCBA219}" srcOrd="0" destOrd="0" presId="urn:microsoft.com/office/officeart/2005/8/layout/hProcess11"/>
    <dgm:cxn modelId="{8CA986D6-03CE-064C-998D-DF7909B720A6}" type="presParOf" srcId="{5AC1412C-BD55-B040-9389-AA4FEC198E92}" destId="{9EF35255-5B31-B548-B69F-615804AEEA30}" srcOrd="1" destOrd="0" presId="urn:microsoft.com/office/officeart/2005/8/layout/hProcess11"/>
    <dgm:cxn modelId="{3C9CCCDE-30C8-2149-A392-25AB0154C389}" type="presParOf" srcId="{5AC1412C-BD55-B040-9389-AA4FEC198E92}" destId="{666E3378-C08E-6343-81AA-29523191DF40}" srcOrd="2" destOrd="0" presId="urn:microsoft.com/office/officeart/2005/8/layout/hProcess11"/>
    <dgm:cxn modelId="{8FE05A19-AB8F-C74A-9660-0260C361474B}" type="presParOf" srcId="{735BCAF0-46C9-CB42-9143-0E8CB838EEE7}" destId="{BAE6363B-92B2-CD40-8948-4098E191D6DA}" srcOrd="19" destOrd="0" presId="urn:microsoft.com/office/officeart/2005/8/layout/hProcess11"/>
    <dgm:cxn modelId="{F772AE79-386A-7043-B5BA-22B35C9345C4}" type="presParOf" srcId="{735BCAF0-46C9-CB42-9143-0E8CB838EEE7}" destId="{669BBEB9-73C3-D144-8B5E-F26848767759}" srcOrd="20" destOrd="0" presId="urn:microsoft.com/office/officeart/2005/8/layout/hProcess11"/>
    <dgm:cxn modelId="{B9AA55E7-B25E-F84E-97D8-DD03F78C9E0C}" type="presParOf" srcId="{669BBEB9-73C3-D144-8B5E-F26848767759}" destId="{9FE9B359-49AA-B242-AFC4-BAA8CBCFDB33}" srcOrd="0" destOrd="0" presId="urn:microsoft.com/office/officeart/2005/8/layout/hProcess11"/>
    <dgm:cxn modelId="{46BDFD72-BCBA-CD4D-BE66-7536E362592B}" type="presParOf" srcId="{669BBEB9-73C3-D144-8B5E-F26848767759}" destId="{0C06DB78-25C4-9B4A-AEB4-D844CDAE79FB}" srcOrd="1" destOrd="0" presId="urn:microsoft.com/office/officeart/2005/8/layout/hProcess11"/>
    <dgm:cxn modelId="{BF0D9292-F58A-0F49-9DF2-C9AFA1F778AC}" type="presParOf" srcId="{669BBEB9-73C3-D144-8B5E-F26848767759}" destId="{ECED525C-2F40-7140-BCB1-6BC255958EB5}" srcOrd="2" destOrd="0" presId="urn:microsoft.com/office/officeart/2005/8/layout/hProcess11"/>
    <dgm:cxn modelId="{9D9910C9-FFED-EE4E-8038-48BF13DFE7D6}" type="presParOf" srcId="{735BCAF0-46C9-CB42-9143-0E8CB838EEE7}" destId="{30A361B7-BB8D-C640-B022-01B81A4208C6}" srcOrd="21" destOrd="0" presId="urn:microsoft.com/office/officeart/2005/8/layout/hProcess11"/>
    <dgm:cxn modelId="{F22CD45B-30E9-9647-B726-8B291BFA0234}" type="presParOf" srcId="{735BCAF0-46C9-CB42-9143-0E8CB838EEE7}" destId="{780C4359-9D69-D841-A492-71133521702B}" srcOrd="22" destOrd="0" presId="urn:microsoft.com/office/officeart/2005/8/layout/hProcess11"/>
    <dgm:cxn modelId="{531E42B7-F43D-FA46-95AA-AA73A25F5273}" type="presParOf" srcId="{780C4359-9D69-D841-A492-71133521702B}" destId="{1DD23066-0E59-4B4A-98BF-23A5A94DED04}" srcOrd="0" destOrd="0" presId="urn:microsoft.com/office/officeart/2005/8/layout/hProcess11"/>
    <dgm:cxn modelId="{A74CADEA-9634-954C-99A7-3A0D0A2ED07E}" type="presParOf" srcId="{780C4359-9D69-D841-A492-71133521702B}" destId="{B41E6825-F396-F44D-994F-F1FB269F46B2}" srcOrd="1" destOrd="0" presId="urn:microsoft.com/office/officeart/2005/8/layout/hProcess11"/>
    <dgm:cxn modelId="{E4583A13-174E-0D47-933E-933C3D9F287C}" type="presParOf" srcId="{780C4359-9D69-D841-A492-71133521702B}" destId="{2725559D-7CC2-024F-899D-474BE44F3368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F2CABC-27EB-FB44-BBFE-E24C69990221}">
      <dsp:nvSpPr>
        <dsp:cNvPr id="0" name=""/>
        <dsp:cNvSpPr/>
      </dsp:nvSpPr>
      <dsp:spPr>
        <a:xfrm>
          <a:off x="0" y="519097"/>
          <a:ext cx="11569699" cy="692130"/>
        </a:xfrm>
        <a:prstGeom prst="notched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2DBA091-7243-9944-8F7A-5FD8EFEDA120}">
      <dsp:nvSpPr>
        <dsp:cNvPr id="0" name=""/>
        <dsp:cNvSpPr/>
      </dsp:nvSpPr>
      <dsp:spPr>
        <a:xfrm>
          <a:off x="5974" y="0"/>
          <a:ext cx="828747" cy="6921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b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accent5"/>
              </a:solidFill>
              <a:latin typeface="Gotham" pitchFamily="2" charset="0"/>
              <a:cs typeface="Gotham" pitchFamily="2" charset="0"/>
            </a:rPr>
            <a:t>2013</a:t>
          </a:r>
        </a:p>
      </dsp:txBody>
      <dsp:txXfrm>
        <a:off x="5974" y="0"/>
        <a:ext cx="828747" cy="692130"/>
      </dsp:txXfrm>
    </dsp:sp>
    <dsp:sp modelId="{92E7FDC4-A597-B74E-993E-4C1AA14A4CE8}">
      <dsp:nvSpPr>
        <dsp:cNvPr id="0" name=""/>
        <dsp:cNvSpPr/>
      </dsp:nvSpPr>
      <dsp:spPr>
        <a:xfrm>
          <a:off x="333831" y="778646"/>
          <a:ext cx="173032" cy="17303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F96F85E-6503-1B49-8A2E-127329A1D4AC}">
      <dsp:nvSpPr>
        <dsp:cNvPr id="0" name=""/>
        <dsp:cNvSpPr/>
      </dsp:nvSpPr>
      <dsp:spPr>
        <a:xfrm>
          <a:off x="876159" y="1038195"/>
          <a:ext cx="828747" cy="6921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accent5"/>
              </a:solidFill>
              <a:latin typeface="Gotham" pitchFamily="2" charset="0"/>
              <a:cs typeface="Gotham" pitchFamily="2" charset="0"/>
            </a:rPr>
            <a:t>2014</a:t>
          </a:r>
        </a:p>
      </dsp:txBody>
      <dsp:txXfrm>
        <a:off x="876159" y="1038195"/>
        <a:ext cx="828747" cy="692130"/>
      </dsp:txXfrm>
    </dsp:sp>
    <dsp:sp modelId="{650FF7B7-18E6-1C45-9615-B31684D51928}">
      <dsp:nvSpPr>
        <dsp:cNvPr id="0" name=""/>
        <dsp:cNvSpPr/>
      </dsp:nvSpPr>
      <dsp:spPr>
        <a:xfrm>
          <a:off x="1204016" y="778646"/>
          <a:ext cx="173032" cy="17303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436B266-C6C6-4949-A857-24A9F0C08DCA}">
      <dsp:nvSpPr>
        <dsp:cNvPr id="0" name=""/>
        <dsp:cNvSpPr/>
      </dsp:nvSpPr>
      <dsp:spPr>
        <a:xfrm>
          <a:off x="1746343" y="0"/>
          <a:ext cx="828747" cy="6921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b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accent5"/>
              </a:solidFill>
              <a:latin typeface="Gotham" pitchFamily="2" charset="0"/>
              <a:cs typeface="Gotham" pitchFamily="2" charset="0"/>
            </a:rPr>
            <a:t>2015</a:t>
          </a:r>
        </a:p>
      </dsp:txBody>
      <dsp:txXfrm>
        <a:off x="1746343" y="0"/>
        <a:ext cx="828747" cy="692130"/>
      </dsp:txXfrm>
    </dsp:sp>
    <dsp:sp modelId="{A013C41F-CA05-2A44-BE5D-1B06BE991632}">
      <dsp:nvSpPr>
        <dsp:cNvPr id="0" name=""/>
        <dsp:cNvSpPr/>
      </dsp:nvSpPr>
      <dsp:spPr>
        <a:xfrm>
          <a:off x="2074201" y="778646"/>
          <a:ext cx="173032" cy="17303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2AFD803-4F98-6F43-B256-C74C1AF4A210}">
      <dsp:nvSpPr>
        <dsp:cNvPr id="0" name=""/>
        <dsp:cNvSpPr/>
      </dsp:nvSpPr>
      <dsp:spPr>
        <a:xfrm>
          <a:off x="2616528" y="1038195"/>
          <a:ext cx="828747" cy="6921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accent5"/>
              </a:solidFill>
              <a:latin typeface="Gotham" pitchFamily="2" charset="0"/>
              <a:cs typeface="Gotham" pitchFamily="2" charset="0"/>
            </a:rPr>
            <a:t>2016</a:t>
          </a:r>
        </a:p>
      </dsp:txBody>
      <dsp:txXfrm>
        <a:off x="2616528" y="1038195"/>
        <a:ext cx="828747" cy="692130"/>
      </dsp:txXfrm>
    </dsp:sp>
    <dsp:sp modelId="{12E28EF1-A913-F74F-AD86-F1F05ECABA96}">
      <dsp:nvSpPr>
        <dsp:cNvPr id="0" name=""/>
        <dsp:cNvSpPr/>
      </dsp:nvSpPr>
      <dsp:spPr>
        <a:xfrm>
          <a:off x="2944386" y="778646"/>
          <a:ext cx="173032" cy="17303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71158E9-8AE4-0140-A355-1B3D23CBB49D}">
      <dsp:nvSpPr>
        <dsp:cNvPr id="0" name=""/>
        <dsp:cNvSpPr/>
      </dsp:nvSpPr>
      <dsp:spPr>
        <a:xfrm>
          <a:off x="3486713" y="0"/>
          <a:ext cx="828747" cy="6921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b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accent5"/>
              </a:solidFill>
              <a:latin typeface="Gotham" pitchFamily="2" charset="0"/>
              <a:cs typeface="Gotham" pitchFamily="2" charset="0"/>
            </a:rPr>
            <a:t>2017</a:t>
          </a:r>
        </a:p>
      </dsp:txBody>
      <dsp:txXfrm>
        <a:off x="3486713" y="0"/>
        <a:ext cx="828747" cy="692130"/>
      </dsp:txXfrm>
    </dsp:sp>
    <dsp:sp modelId="{9659DE14-5CB6-A14F-91A2-68858D6C7F9A}">
      <dsp:nvSpPr>
        <dsp:cNvPr id="0" name=""/>
        <dsp:cNvSpPr/>
      </dsp:nvSpPr>
      <dsp:spPr>
        <a:xfrm>
          <a:off x="3814571" y="778646"/>
          <a:ext cx="173032" cy="17303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1165E06-E75F-2B40-BE8B-419666E4AA6A}">
      <dsp:nvSpPr>
        <dsp:cNvPr id="0" name=""/>
        <dsp:cNvSpPr/>
      </dsp:nvSpPr>
      <dsp:spPr>
        <a:xfrm>
          <a:off x="4356898" y="1038195"/>
          <a:ext cx="828747" cy="6921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accent5"/>
              </a:solidFill>
              <a:latin typeface="Gotham" pitchFamily="2" charset="0"/>
              <a:cs typeface="Gotham" pitchFamily="2" charset="0"/>
            </a:rPr>
            <a:t>2018</a:t>
          </a:r>
        </a:p>
      </dsp:txBody>
      <dsp:txXfrm>
        <a:off x="4356898" y="1038195"/>
        <a:ext cx="828747" cy="692130"/>
      </dsp:txXfrm>
    </dsp:sp>
    <dsp:sp modelId="{C7C75453-0397-F742-9398-50D83D6494B0}">
      <dsp:nvSpPr>
        <dsp:cNvPr id="0" name=""/>
        <dsp:cNvSpPr/>
      </dsp:nvSpPr>
      <dsp:spPr>
        <a:xfrm>
          <a:off x="4684756" y="778646"/>
          <a:ext cx="173032" cy="17303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D93E74F-D19D-C84D-920C-05BC2AB85645}">
      <dsp:nvSpPr>
        <dsp:cNvPr id="0" name=""/>
        <dsp:cNvSpPr/>
      </dsp:nvSpPr>
      <dsp:spPr>
        <a:xfrm>
          <a:off x="5227083" y="0"/>
          <a:ext cx="828747" cy="6921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b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accent5"/>
              </a:solidFill>
              <a:latin typeface="Gotham" pitchFamily="2" charset="0"/>
              <a:cs typeface="Gotham" pitchFamily="2" charset="0"/>
            </a:rPr>
            <a:t>2019</a:t>
          </a:r>
        </a:p>
      </dsp:txBody>
      <dsp:txXfrm>
        <a:off x="5227083" y="0"/>
        <a:ext cx="828747" cy="692130"/>
      </dsp:txXfrm>
    </dsp:sp>
    <dsp:sp modelId="{D21983F5-2E79-CB46-A0ED-08ED4C4618A4}">
      <dsp:nvSpPr>
        <dsp:cNvPr id="0" name=""/>
        <dsp:cNvSpPr/>
      </dsp:nvSpPr>
      <dsp:spPr>
        <a:xfrm>
          <a:off x="5554941" y="778646"/>
          <a:ext cx="173032" cy="17303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6D3D96E-7AB0-E443-847E-5B2A4B961B9E}">
      <dsp:nvSpPr>
        <dsp:cNvPr id="0" name=""/>
        <dsp:cNvSpPr/>
      </dsp:nvSpPr>
      <dsp:spPr>
        <a:xfrm>
          <a:off x="6097268" y="1038195"/>
          <a:ext cx="828747" cy="6921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accent5"/>
              </a:solidFill>
              <a:latin typeface="Gotham" pitchFamily="2" charset="0"/>
              <a:cs typeface="Gotham" pitchFamily="2" charset="0"/>
            </a:rPr>
            <a:t>2020</a:t>
          </a:r>
        </a:p>
      </dsp:txBody>
      <dsp:txXfrm>
        <a:off x="6097268" y="1038195"/>
        <a:ext cx="828747" cy="692130"/>
      </dsp:txXfrm>
    </dsp:sp>
    <dsp:sp modelId="{9BD1F0A5-A3C7-B243-85CF-189A919547F3}">
      <dsp:nvSpPr>
        <dsp:cNvPr id="0" name=""/>
        <dsp:cNvSpPr/>
      </dsp:nvSpPr>
      <dsp:spPr>
        <a:xfrm>
          <a:off x="6425126" y="778646"/>
          <a:ext cx="173032" cy="17303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EF7157B-370E-7847-86CA-535AC51F4C7C}">
      <dsp:nvSpPr>
        <dsp:cNvPr id="0" name=""/>
        <dsp:cNvSpPr/>
      </dsp:nvSpPr>
      <dsp:spPr>
        <a:xfrm>
          <a:off x="6967453" y="0"/>
          <a:ext cx="828747" cy="6921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b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accent5"/>
              </a:solidFill>
              <a:latin typeface="Gotham" pitchFamily="2" charset="0"/>
              <a:cs typeface="Gotham" pitchFamily="2" charset="0"/>
            </a:rPr>
            <a:t>2021</a:t>
          </a:r>
        </a:p>
      </dsp:txBody>
      <dsp:txXfrm>
        <a:off x="6967453" y="0"/>
        <a:ext cx="828747" cy="692130"/>
      </dsp:txXfrm>
    </dsp:sp>
    <dsp:sp modelId="{3664D86E-BE46-4F4B-8947-6EC8B5780740}">
      <dsp:nvSpPr>
        <dsp:cNvPr id="0" name=""/>
        <dsp:cNvSpPr/>
      </dsp:nvSpPr>
      <dsp:spPr>
        <a:xfrm>
          <a:off x="7295311" y="778646"/>
          <a:ext cx="173032" cy="17303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FBEE55-8D95-8441-B6FF-9D19ABCBA219}">
      <dsp:nvSpPr>
        <dsp:cNvPr id="0" name=""/>
        <dsp:cNvSpPr/>
      </dsp:nvSpPr>
      <dsp:spPr>
        <a:xfrm>
          <a:off x="7837638" y="1038195"/>
          <a:ext cx="828747" cy="6921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accent5"/>
              </a:solidFill>
              <a:latin typeface="Gotham" pitchFamily="2" charset="0"/>
              <a:cs typeface="Gotham" pitchFamily="2" charset="0"/>
            </a:rPr>
            <a:t>2022</a:t>
          </a:r>
        </a:p>
      </dsp:txBody>
      <dsp:txXfrm>
        <a:off x="7837638" y="1038195"/>
        <a:ext cx="828747" cy="692130"/>
      </dsp:txXfrm>
    </dsp:sp>
    <dsp:sp modelId="{9EF35255-5B31-B548-B69F-615804AEEA30}">
      <dsp:nvSpPr>
        <dsp:cNvPr id="0" name=""/>
        <dsp:cNvSpPr/>
      </dsp:nvSpPr>
      <dsp:spPr>
        <a:xfrm>
          <a:off x="8165495" y="778646"/>
          <a:ext cx="173032" cy="17303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FE9B359-49AA-B242-AFC4-BAA8CBCFDB33}">
      <dsp:nvSpPr>
        <dsp:cNvPr id="0" name=""/>
        <dsp:cNvSpPr/>
      </dsp:nvSpPr>
      <dsp:spPr>
        <a:xfrm>
          <a:off x="8707823" y="0"/>
          <a:ext cx="828747" cy="6921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b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accent5"/>
              </a:solidFill>
              <a:latin typeface="Gotham" pitchFamily="2" charset="0"/>
              <a:cs typeface="Gotham" pitchFamily="2" charset="0"/>
            </a:rPr>
            <a:t>2023</a:t>
          </a:r>
        </a:p>
      </dsp:txBody>
      <dsp:txXfrm>
        <a:off x="8707823" y="0"/>
        <a:ext cx="828747" cy="692130"/>
      </dsp:txXfrm>
    </dsp:sp>
    <dsp:sp modelId="{0C06DB78-25C4-9B4A-AEB4-D844CDAE79FB}">
      <dsp:nvSpPr>
        <dsp:cNvPr id="0" name=""/>
        <dsp:cNvSpPr/>
      </dsp:nvSpPr>
      <dsp:spPr>
        <a:xfrm>
          <a:off x="9035680" y="778646"/>
          <a:ext cx="173032" cy="17303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DD23066-0E59-4B4A-98BF-23A5A94DED04}">
      <dsp:nvSpPr>
        <dsp:cNvPr id="0" name=""/>
        <dsp:cNvSpPr/>
      </dsp:nvSpPr>
      <dsp:spPr>
        <a:xfrm>
          <a:off x="9578008" y="1038195"/>
          <a:ext cx="828747" cy="6921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accent5"/>
              </a:solidFill>
              <a:latin typeface="Gotham" pitchFamily="2" charset="0"/>
              <a:cs typeface="Gotham" pitchFamily="2" charset="0"/>
            </a:rPr>
            <a:t>2024</a:t>
          </a:r>
        </a:p>
      </dsp:txBody>
      <dsp:txXfrm>
        <a:off x="9578008" y="1038195"/>
        <a:ext cx="828747" cy="692130"/>
      </dsp:txXfrm>
    </dsp:sp>
    <dsp:sp modelId="{B41E6825-F396-F44D-994F-F1FB269F46B2}">
      <dsp:nvSpPr>
        <dsp:cNvPr id="0" name=""/>
        <dsp:cNvSpPr/>
      </dsp:nvSpPr>
      <dsp:spPr>
        <a:xfrm>
          <a:off x="9905865" y="778646"/>
          <a:ext cx="173032" cy="17303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A5FB8E2-2C08-4A17-8A23-C14D7281182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11B145-B9C7-4DDD-A05B-AD1C1C3F28C4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DE1C6F-E3D7-45B5-966E-61457476B342}" type="datetimeFigureOut">
              <a:rPr lang="en-US" smtClean="0"/>
              <a:t>11/21/2025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314148B2-53CD-4B6F-83DC-5A4CBF9807D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64D82EDB-F24A-4355-824E-B9C8870BE1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F9E385-F5CF-49C5-ACBB-AF3ACB0E84B1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7B4ED7-EB22-4BAD-A30A-C65A6F3D3E1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039641-6AAD-44A6-AF42-30025D71B04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039641-6AAD-44A6-AF42-30025D71B04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979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07285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56D2AF-4710-0C4F-0553-B841471B3C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4A2DB401-3A4A-90D2-32CE-5520E5FC7C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39626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98318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/>
          <a:lstStyle/>
          <a:p>
            <a:fld id="{08B9EBBA-996F-894A-B54A-D6246ED52CEA}" type="datetimeFigureOut">
              <a:rPr lang="en-US" smtClean="0"/>
              <a:pPr/>
              <a:t>11/21/2025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9401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/>
          <a:lstStyle/>
          <a:p>
            <a:fld id="{C6C52C72-DE31-F449-A4ED-4C594FD91407}" type="datetimeFigureOut">
              <a:rPr lang="en-US" smtClean="0"/>
              <a:pPr/>
              <a:t>11/21/2025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6857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/>
          <a:lstStyle/>
          <a:p>
            <a:fld id="{ED62726E-379B-B349-9EED-81ED093FA806}" type="datetimeFigureOut">
              <a:rPr lang="en-US" smtClean="0"/>
              <a:pPr/>
              <a:t>11/21/2025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914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6317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/>
          <a:lstStyle/>
          <a:p>
            <a:fld id="{8DFA1846-DA80-1C48-A609-854EA85C59AD}" type="datetimeFigureOut">
              <a:rPr lang="en-US" smtClean="0"/>
              <a:pPr/>
              <a:t>11/21/2025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66127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/>
          <a:lstStyle/>
          <a:p>
            <a:fld id="{57302355-E14B-8545-A8F8-0FE83CC9D524}" type="datetimeFigureOut">
              <a:rPr lang="en-US" smtClean="0"/>
              <a:pPr/>
              <a:t>11/21/2025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2389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/>
          <a:lstStyle/>
          <a:p>
            <a:fld id="{02640F58-564D-2B4F-AE67-E407BA4FCF45}" type="datetimeFigureOut">
              <a:rPr lang="en-US" smtClean="0"/>
              <a:pPr/>
              <a:t>11/21/2025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5713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/>
          <a:lstStyle/>
          <a:p>
            <a:fld id="{F13A34C8-038E-2045-AF43-DF7DBB8E0E9E}" type="datetimeFigureOut">
              <a:rPr lang="en-US" smtClean="0"/>
              <a:pPr/>
              <a:t>11/21/2025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011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8DAD8FA-881B-B4E5-159F-BD288E6BDF84}"/>
              </a:ext>
            </a:extLst>
          </p:cNvPr>
          <p:cNvSpPr/>
          <p:nvPr userDrawn="1"/>
        </p:nvSpPr>
        <p:spPr>
          <a:xfrm>
            <a:off x="15240" y="6798535"/>
            <a:ext cx="12468860" cy="11893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EC1EA5F-F43F-C2A8-61BF-C8B070A9E935}"/>
              </a:ext>
            </a:extLst>
          </p:cNvPr>
          <p:cNvSpPr/>
          <p:nvPr userDrawn="1"/>
        </p:nvSpPr>
        <p:spPr>
          <a:xfrm>
            <a:off x="1" y="6650706"/>
            <a:ext cx="12396128" cy="79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6068105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fld id="{D0DF5E60-9974-AC48-9591-99C2BB44B7CF}" type="datetimeFigureOut">
              <a:rPr lang="en-US" smtClean="0"/>
              <a:pPr/>
              <a:t>11/21/2025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0478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/>
          <a:lstStyle/>
          <a:p>
            <a:fld id="{09B482E8-6E0E-1B4F-B1FD-C69DB9E858D9}" type="datetimeFigureOut">
              <a:rPr lang="en-US" smtClean="0"/>
              <a:pPr/>
              <a:t>11/21/2025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962533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783253"/>
            <a:ext cx="8814415" cy="11893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" y="6650706"/>
            <a:ext cx="8762999" cy="79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752037A-D200-DE06-22B3-473142949E5E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9053535" y="6169853"/>
            <a:ext cx="2179232" cy="573786"/>
          </a:xfrm>
          <a:prstGeom prst="rect">
            <a:avLst/>
          </a:prstGeom>
        </p:spPr>
      </p:pic>
      <p:pic>
        <p:nvPicPr>
          <p:cNvPr id="12" name="Picture 2" descr="Home - Joint Task Force for Clinical Trial Competency">
            <a:extLst>
              <a:ext uri="{FF2B5EF4-FFF2-40B4-BE49-F238E27FC236}">
                <a16:creationId xmlns:a16="http://schemas.microsoft.com/office/drawing/2014/main" id="{4CAA78E5-19FB-E1B9-E0D2-F70286D8259B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52" r="79935"/>
          <a:stretch/>
        </p:blipFill>
        <p:spPr bwMode="auto">
          <a:xfrm>
            <a:off x="11471883" y="6150287"/>
            <a:ext cx="605090" cy="612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6146E4E-6473-7506-3BA5-6C8D20FF947F}"/>
              </a:ext>
            </a:extLst>
          </p:cNvPr>
          <p:cNvSpPr/>
          <p:nvPr userDrawn="1"/>
        </p:nvSpPr>
        <p:spPr>
          <a:xfrm rot="5400000">
            <a:off x="8546730" y="6590315"/>
            <a:ext cx="449315" cy="8605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814850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3600" b="0" i="0" kern="1200" spc="-50" baseline="0">
          <a:solidFill>
            <a:srgbClr val="003D57"/>
          </a:solidFill>
          <a:latin typeface="Gotham Medium" pitchFamily="2" charset="0"/>
          <a:ea typeface="+mj-ea"/>
          <a:cs typeface="Gotham Medium" pitchFamily="2" charset="0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1600" b="0" i="0" kern="1200">
          <a:solidFill>
            <a:srgbClr val="003D57"/>
          </a:solidFill>
          <a:latin typeface="Gotham" pitchFamily="2" charset="0"/>
          <a:ea typeface="+mn-ea"/>
          <a:cs typeface="Gotham" pitchFamily="2" charset="0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600" b="0" i="0" kern="1200">
          <a:solidFill>
            <a:srgbClr val="003D57"/>
          </a:solidFill>
          <a:latin typeface="Gotham" pitchFamily="2" charset="0"/>
          <a:ea typeface="+mn-ea"/>
          <a:cs typeface="Gotham" pitchFamily="2" charset="0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600" b="0" i="0" kern="1200">
          <a:solidFill>
            <a:srgbClr val="003D57"/>
          </a:solidFill>
          <a:latin typeface="Gotham" pitchFamily="2" charset="0"/>
          <a:ea typeface="+mn-ea"/>
          <a:cs typeface="Gotham" pitchFamily="2" charset="0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600" b="0" i="0" kern="1200">
          <a:solidFill>
            <a:srgbClr val="003D57"/>
          </a:solidFill>
          <a:latin typeface="Gotham" pitchFamily="2" charset="0"/>
          <a:ea typeface="+mn-ea"/>
          <a:cs typeface="Gotham" pitchFamily="2" charset="0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600" b="0" i="0" kern="1200">
          <a:solidFill>
            <a:srgbClr val="003D57"/>
          </a:solidFill>
          <a:latin typeface="Gotham" pitchFamily="2" charset="0"/>
          <a:ea typeface="+mn-ea"/>
          <a:cs typeface="Gotham" pitchFamily="2" charset="0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pubmed.ncbi.nlm.nih.gov/38033703/doi:10.1017/cts.2023.672" TargetMode="Externa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ahep.org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emf"/><Relationship Id="rId3" Type="http://schemas.openxmlformats.org/officeDocument/2006/relationships/image" Target="../media/image22.emf"/><Relationship Id="rId7" Type="http://schemas.openxmlformats.org/officeDocument/2006/relationships/image" Target="../media/image26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emf"/><Relationship Id="rId5" Type="http://schemas.openxmlformats.org/officeDocument/2006/relationships/image" Target="../media/image24.emf"/><Relationship Id="rId4" Type="http://schemas.openxmlformats.org/officeDocument/2006/relationships/image" Target="../media/image23.emf"/><Relationship Id="rId9" Type="http://schemas.openxmlformats.org/officeDocument/2006/relationships/image" Target="../media/image28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mrctcenter.org/clinical-trial-competency/framework/domains/" TargetMode="Externa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mrctcenter.org/clinical-trial%20competency/framework/translations/" TargetMode="External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hyperlink" Target="https://mrctcenter.org/how_to_reference_the_jtf_core_competency_framework/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svg"/><Relationship Id="rId7" Type="http://schemas.openxmlformats.org/officeDocument/2006/relationships/image" Target="../media/image42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svg"/><Relationship Id="rId4" Type="http://schemas.openxmlformats.org/officeDocument/2006/relationships/image" Target="../media/image39.png"/><Relationship Id="rId9" Type="http://schemas.openxmlformats.org/officeDocument/2006/relationships/image" Target="../media/image44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mrctcenter.org/clinical-trial-competency/about/contact/" TargetMode="Externa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hyperlink" Target="https://mrctcenter.org/how_to_reference_the_jtf_core_competency_framework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7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rctcenter.org/clinical-trial-competency" TargetMode="External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image" Target="../media/image10.emf"/><Relationship Id="rId7" Type="http://schemas.openxmlformats.org/officeDocument/2006/relationships/image" Target="../media/image14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emf"/><Relationship Id="rId11" Type="http://schemas.openxmlformats.org/officeDocument/2006/relationships/image" Target="../media/image18.emf"/><Relationship Id="rId5" Type="http://schemas.openxmlformats.org/officeDocument/2006/relationships/image" Target="../media/image12.emf"/><Relationship Id="rId10" Type="http://schemas.openxmlformats.org/officeDocument/2006/relationships/image" Target="../media/image17.emf"/><Relationship Id="rId4" Type="http://schemas.openxmlformats.org/officeDocument/2006/relationships/image" Target="../media/image11.emf"/><Relationship Id="rId9" Type="http://schemas.openxmlformats.org/officeDocument/2006/relationships/image" Target="../media/image16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1A8AB9C-BBBA-F515-FD46-D25F90135619}"/>
              </a:ext>
            </a:extLst>
          </p:cNvPr>
          <p:cNvSpPr/>
          <p:nvPr/>
        </p:nvSpPr>
        <p:spPr>
          <a:xfrm>
            <a:off x="0" y="-1"/>
            <a:ext cx="12192000" cy="6873297"/>
          </a:xfrm>
          <a:prstGeom prst="rect">
            <a:avLst/>
          </a:prstGeom>
          <a:solidFill>
            <a:srgbClr val="003D5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77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D1442E-8913-9862-0EDF-85B309E089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512" y="638171"/>
            <a:ext cx="4469582" cy="1440232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228B5880-4301-F11C-83D6-D218CD4A1AA8}"/>
              </a:ext>
            </a:extLst>
          </p:cNvPr>
          <p:cNvSpPr txBox="1">
            <a:spLocks/>
          </p:cNvSpPr>
          <p:nvPr/>
        </p:nvSpPr>
        <p:spPr>
          <a:xfrm>
            <a:off x="483705" y="5149609"/>
            <a:ext cx="4704521" cy="1054083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600" b="0" i="0" kern="1200">
                <a:solidFill>
                  <a:srgbClr val="003D57"/>
                </a:solidFill>
                <a:latin typeface="Gotham" pitchFamily="2" charset="0"/>
                <a:ea typeface="+mn-ea"/>
                <a:cs typeface="Gotham" pitchFamily="2" charset="0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600" b="0" i="0" kern="1200">
                <a:solidFill>
                  <a:srgbClr val="003D57"/>
                </a:solidFill>
                <a:latin typeface="Gotham" pitchFamily="2" charset="0"/>
                <a:ea typeface="+mn-ea"/>
                <a:cs typeface="Gotham" pitchFamily="2" charset="0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600" b="0" i="0" kern="1200">
                <a:solidFill>
                  <a:srgbClr val="003D57"/>
                </a:solidFill>
                <a:latin typeface="Gotham" pitchFamily="2" charset="0"/>
                <a:ea typeface="+mn-ea"/>
                <a:cs typeface="Gotham" pitchFamily="2" charset="0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600" b="0" i="0" kern="1200">
                <a:solidFill>
                  <a:srgbClr val="003D57"/>
                </a:solidFill>
                <a:latin typeface="Gotham" pitchFamily="2" charset="0"/>
                <a:ea typeface="+mn-ea"/>
                <a:cs typeface="Gotham" pitchFamily="2" charset="0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600" b="0" i="0" kern="1200">
                <a:solidFill>
                  <a:srgbClr val="003D57"/>
                </a:solidFill>
                <a:latin typeface="Gotham" pitchFamily="2" charset="0"/>
                <a:ea typeface="+mn-ea"/>
                <a:cs typeface="Gotham" pitchFamily="2" charset="0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000" spc="120">
                <a:solidFill>
                  <a:schemeClr val="bg1"/>
                </a:solidFill>
                <a:latin typeface="Avenir Next LT Pro" panose="020B0504020202020204" pitchFamily="34" charset="77"/>
                <a:cs typeface="Gotham Light" pitchFamily="2" charset="0"/>
              </a:rPr>
              <a:t>The pathway to professional workforce development in clinical research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257DA41-0CBC-CBF9-D180-60A9940EB5F9}"/>
              </a:ext>
            </a:extLst>
          </p:cNvPr>
          <p:cNvSpPr txBox="1"/>
          <p:nvPr/>
        </p:nvSpPr>
        <p:spPr>
          <a:xfrm>
            <a:off x="460512" y="3395283"/>
            <a:ext cx="542676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Avenir Next LT Pro" panose="020B0504020202020204" pitchFamily="34" charset="77"/>
                <a:cs typeface="Gotham" pitchFamily="2" charset="0"/>
              </a:rPr>
              <a:t>Joint Task Force</a:t>
            </a:r>
          </a:p>
          <a:p>
            <a:r>
              <a:rPr lang="en-US" sz="3600" b="1" dirty="0">
                <a:solidFill>
                  <a:schemeClr val="bg1"/>
                </a:solidFill>
                <a:latin typeface="Avenir Next LT Pro" panose="020B0504020202020204" pitchFamily="34" charset="77"/>
                <a:cs typeface="Gotham" pitchFamily="2" charset="0"/>
              </a:rPr>
              <a:t>Core Competency Framework		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9A10DB8-1088-2F6E-6A2F-F420B5E81AA4}"/>
              </a:ext>
            </a:extLst>
          </p:cNvPr>
          <p:cNvSpPr/>
          <p:nvPr/>
        </p:nvSpPr>
        <p:spPr>
          <a:xfrm>
            <a:off x="483705" y="2844336"/>
            <a:ext cx="4111488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Avenir Next LT Pro" panose="020B0504020202020204" pitchFamily="34" charset="77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D2757D7-487F-CE40-F16D-72226317E0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7280" y="391511"/>
            <a:ext cx="6074978" cy="6074978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C526E1F3-D76B-1383-91BF-AEAC65F46883}"/>
              </a:ext>
            </a:extLst>
          </p:cNvPr>
          <p:cNvSpPr/>
          <p:nvPr/>
        </p:nvSpPr>
        <p:spPr>
          <a:xfrm rot="10800000" flipV="1">
            <a:off x="0" y="6791252"/>
            <a:ext cx="12202273" cy="164088"/>
          </a:xfrm>
          <a:prstGeom prst="rect">
            <a:avLst/>
          </a:prstGeom>
          <a:solidFill>
            <a:srgbClr val="B9002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venir Next LT Pro" panose="020B0504020202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3308328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E4DC3501-0024-5C61-6CA6-5F8A648F9B49}"/>
              </a:ext>
            </a:extLst>
          </p:cNvPr>
          <p:cNvSpPr/>
          <p:nvPr/>
        </p:nvSpPr>
        <p:spPr>
          <a:xfrm>
            <a:off x="6096000" y="4418685"/>
            <a:ext cx="4948613" cy="125848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Avenir Next LT Pro" panose="020B0504020202020204" pitchFamily="34" charset="77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6A103F1-61D8-1BDA-F0E5-EA43563E60CD}"/>
              </a:ext>
            </a:extLst>
          </p:cNvPr>
          <p:cNvSpPr/>
          <p:nvPr/>
        </p:nvSpPr>
        <p:spPr>
          <a:xfrm>
            <a:off x="6079605" y="2768637"/>
            <a:ext cx="4948613" cy="125848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Avenir Next LT Pro" panose="020B0504020202020204" pitchFamily="34" charset="77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80A5F2E-F4C4-B225-26CF-964547BBB8C7}"/>
              </a:ext>
            </a:extLst>
          </p:cNvPr>
          <p:cNvSpPr/>
          <p:nvPr/>
        </p:nvSpPr>
        <p:spPr>
          <a:xfrm>
            <a:off x="6073503" y="1172269"/>
            <a:ext cx="4954715" cy="125848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Avenir Next LT Pro" panose="020B0504020202020204" pitchFamily="34" charset="77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8A6BE19-77E0-478A-3C6C-2071EB4D0B2C}"/>
              </a:ext>
            </a:extLst>
          </p:cNvPr>
          <p:cNvSpPr/>
          <p:nvPr/>
        </p:nvSpPr>
        <p:spPr>
          <a:xfrm>
            <a:off x="737274" y="4417423"/>
            <a:ext cx="5068827" cy="125848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Avenir Next LT Pro" panose="020B0504020202020204" pitchFamily="34" charset="77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759FF3A-8BCD-2F16-AA69-477F17B0D49F}"/>
              </a:ext>
            </a:extLst>
          </p:cNvPr>
          <p:cNvSpPr/>
          <p:nvPr/>
        </p:nvSpPr>
        <p:spPr>
          <a:xfrm>
            <a:off x="737274" y="2761343"/>
            <a:ext cx="5068827" cy="125848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Avenir Next LT Pro" panose="020B0504020202020204" pitchFamily="34" charset="77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CA170D1-4C6E-4CC2-BF54-0CF09F7AB320}"/>
              </a:ext>
            </a:extLst>
          </p:cNvPr>
          <p:cNvSpPr/>
          <p:nvPr/>
        </p:nvSpPr>
        <p:spPr>
          <a:xfrm>
            <a:off x="737275" y="1180939"/>
            <a:ext cx="5068827" cy="125848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Avenir Next LT Pro" panose="020B0504020202020204" pitchFamily="34" charset="77"/>
            </a:endParaRPr>
          </a:p>
        </p:txBody>
      </p:sp>
      <p:sp>
        <p:nvSpPr>
          <p:cNvPr id="13" name="Off-page Connector 12">
            <a:extLst>
              <a:ext uri="{FF2B5EF4-FFF2-40B4-BE49-F238E27FC236}">
                <a16:creationId xmlns:a16="http://schemas.microsoft.com/office/drawing/2014/main" id="{77AF5D35-C61B-165B-2A07-EB1E9DF735C8}"/>
              </a:ext>
            </a:extLst>
          </p:cNvPr>
          <p:cNvSpPr/>
          <p:nvPr/>
        </p:nvSpPr>
        <p:spPr>
          <a:xfrm rot="16200000">
            <a:off x="6547498" y="686637"/>
            <a:ext cx="1258478" cy="2229747"/>
          </a:xfrm>
          <a:prstGeom prst="flowChartOffpageConnector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Avenir Next LT Pro" panose="020B0504020202020204" pitchFamily="34" charset="77"/>
            </a:endParaRPr>
          </a:p>
        </p:txBody>
      </p:sp>
      <p:sp>
        <p:nvSpPr>
          <p:cNvPr id="14" name="Off-page Connector 13">
            <a:extLst>
              <a:ext uri="{FF2B5EF4-FFF2-40B4-BE49-F238E27FC236}">
                <a16:creationId xmlns:a16="http://schemas.microsoft.com/office/drawing/2014/main" id="{A0E7E8EB-1EB1-2600-B090-01CB1FD79F2A}"/>
              </a:ext>
            </a:extLst>
          </p:cNvPr>
          <p:cNvSpPr/>
          <p:nvPr/>
        </p:nvSpPr>
        <p:spPr>
          <a:xfrm rot="16200000">
            <a:off x="6568762" y="2281742"/>
            <a:ext cx="1258480" cy="2229748"/>
          </a:xfrm>
          <a:prstGeom prst="flowChartOffpageConnector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Avenir Next LT Pro" panose="020B0504020202020204" pitchFamily="34" charset="77"/>
            </a:endParaRPr>
          </a:p>
        </p:txBody>
      </p:sp>
      <p:sp>
        <p:nvSpPr>
          <p:cNvPr id="15" name="Off-page Connector 14">
            <a:extLst>
              <a:ext uri="{FF2B5EF4-FFF2-40B4-BE49-F238E27FC236}">
                <a16:creationId xmlns:a16="http://schemas.microsoft.com/office/drawing/2014/main" id="{02B26865-D0AE-D18E-19B4-26B895365CFB}"/>
              </a:ext>
            </a:extLst>
          </p:cNvPr>
          <p:cNvSpPr/>
          <p:nvPr/>
        </p:nvSpPr>
        <p:spPr>
          <a:xfrm rot="16200000">
            <a:off x="6568135" y="3931790"/>
            <a:ext cx="1258480" cy="2229748"/>
          </a:xfrm>
          <a:prstGeom prst="flowChartOffpageConnector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Avenir Next LT Pro" panose="020B0504020202020204" pitchFamily="34" charset="77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4AA8EBB-9DE5-43F5-8AAD-85CF45CA85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268" y="-6786512"/>
            <a:ext cx="9667464" cy="483235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93F33D3F-8BCE-79A0-C069-5DA119AEAE8E}"/>
              </a:ext>
            </a:extLst>
          </p:cNvPr>
          <p:cNvSpPr txBox="1">
            <a:spLocks/>
          </p:cNvSpPr>
          <p:nvPr/>
        </p:nvSpPr>
        <p:spPr>
          <a:xfrm>
            <a:off x="427914" y="377058"/>
            <a:ext cx="10185975" cy="102496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chemeClr val="accent5"/>
                </a:solidFill>
                <a:latin typeface="Avenir Next LT Pro Demi" panose="020B0504020202020204" pitchFamily="34" charset="77"/>
                <a:cs typeface="Gotham Medium" pitchFamily="2" charset="0"/>
              </a:rPr>
              <a:t>How can the Competency Framework be utilized?</a:t>
            </a:r>
          </a:p>
        </p:txBody>
      </p:sp>
      <p:sp>
        <p:nvSpPr>
          <p:cNvPr id="10" name="Off-page Connector 9">
            <a:extLst>
              <a:ext uri="{FF2B5EF4-FFF2-40B4-BE49-F238E27FC236}">
                <a16:creationId xmlns:a16="http://schemas.microsoft.com/office/drawing/2014/main" id="{910F52A4-F1FE-9154-9354-AE55261B64E6}"/>
              </a:ext>
            </a:extLst>
          </p:cNvPr>
          <p:cNvSpPr/>
          <p:nvPr/>
        </p:nvSpPr>
        <p:spPr>
          <a:xfrm rot="16200000">
            <a:off x="1222907" y="695307"/>
            <a:ext cx="1258480" cy="2229746"/>
          </a:xfrm>
          <a:prstGeom prst="flowChartOffpageConnector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latin typeface="Avenir Next LT Pro" panose="020B0504020202020204" pitchFamily="34" charset="77"/>
            </a:endParaRPr>
          </a:p>
        </p:txBody>
      </p:sp>
      <p:sp>
        <p:nvSpPr>
          <p:cNvPr id="11" name="Off-page Connector 10">
            <a:extLst>
              <a:ext uri="{FF2B5EF4-FFF2-40B4-BE49-F238E27FC236}">
                <a16:creationId xmlns:a16="http://schemas.microsoft.com/office/drawing/2014/main" id="{70E558F6-4054-08D9-239F-F21C50078FD4}"/>
              </a:ext>
            </a:extLst>
          </p:cNvPr>
          <p:cNvSpPr/>
          <p:nvPr/>
        </p:nvSpPr>
        <p:spPr>
          <a:xfrm rot="16200000">
            <a:off x="1211502" y="2273444"/>
            <a:ext cx="1258480" cy="2229746"/>
          </a:xfrm>
          <a:prstGeom prst="flowChartOffpageConnector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Avenir Next LT Pro" panose="020B0504020202020204" pitchFamily="34" charset="77"/>
            </a:endParaRPr>
          </a:p>
        </p:txBody>
      </p:sp>
      <p:sp>
        <p:nvSpPr>
          <p:cNvPr id="12" name="Off-page Connector 11">
            <a:extLst>
              <a:ext uri="{FF2B5EF4-FFF2-40B4-BE49-F238E27FC236}">
                <a16:creationId xmlns:a16="http://schemas.microsoft.com/office/drawing/2014/main" id="{BEC61C1E-F472-A3A6-5A37-83362F904778}"/>
              </a:ext>
            </a:extLst>
          </p:cNvPr>
          <p:cNvSpPr/>
          <p:nvPr/>
        </p:nvSpPr>
        <p:spPr>
          <a:xfrm rot="16200000">
            <a:off x="1211502" y="3929250"/>
            <a:ext cx="1258480" cy="2229746"/>
          </a:xfrm>
          <a:prstGeom prst="flowChartOffpageConnector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Avenir Next LT Pro" panose="020B0504020202020204" pitchFamily="34" charset="7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704E3BB-9E67-EF6A-94CC-11B1C5D6DED5}"/>
              </a:ext>
            </a:extLst>
          </p:cNvPr>
          <p:cNvSpPr txBox="1"/>
          <p:nvPr/>
        </p:nvSpPr>
        <p:spPr>
          <a:xfrm>
            <a:off x="825805" y="1623111"/>
            <a:ext cx="1595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venir Next LT Pro" panose="020B0504020202020204" pitchFamily="34" charset="77"/>
                <a:cs typeface="Gotham Medium" pitchFamily="2" charset="0"/>
              </a:rPr>
              <a:t>Education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F5202CB-050A-0E8C-F15E-0E5231AD2B6B}"/>
              </a:ext>
            </a:extLst>
          </p:cNvPr>
          <p:cNvSpPr txBox="1"/>
          <p:nvPr/>
        </p:nvSpPr>
        <p:spPr>
          <a:xfrm>
            <a:off x="887088" y="3198639"/>
            <a:ext cx="17185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venir Next LT Pro" panose="020B0504020202020204" pitchFamily="34" charset="77"/>
                <a:cs typeface="Gotham Medium" pitchFamily="2" charset="0"/>
              </a:rPr>
              <a:t>Job Descriptions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08751C0-55A8-4BA5-E2CD-14BB0AAFD5C9}"/>
              </a:ext>
            </a:extLst>
          </p:cNvPr>
          <p:cNvSpPr txBox="1"/>
          <p:nvPr/>
        </p:nvSpPr>
        <p:spPr>
          <a:xfrm>
            <a:off x="764523" y="4705137"/>
            <a:ext cx="17185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venir Next LT Pro" panose="020B0504020202020204" pitchFamily="34" charset="77"/>
                <a:cs typeface="Gotham Medium" pitchFamily="2" charset="0"/>
              </a:rPr>
              <a:t>Site Qualification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56A212-8781-99C8-85DE-EFC8EC52D365}"/>
              </a:ext>
            </a:extLst>
          </p:cNvPr>
          <p:cNvSpPr txBox="1"/>
          <p:nvPr/>
        </p:nvSpPr>
        <p:spPr>
          <a:xfrm>
            <a:off x="6004828" y="1444820"/>
            <a:ext cx="1937307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venir Next LT Pro" panose="020B0504020202020204" pitchFamily="34" charset="77"/>
                <a:cs typeface="Gotham Medium" pitchFamily="2" charset="0"/>
              </a:rPr>
              <a:t>Investigator Selection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4D8DE9E-FF4C-579F-4894-AF5C841E283C}"/>
              </a:ext>
            </a:extLst>
          </p:cNvPr>
          <p:cNvSpPr txBox="1"/>
          <p:nvPr/>
        </p:nvSpPr>
        <p:spPr>
          <a:xfrm>
            <a:off x="6093965" y="2962423"/>
            <a:ext cx="1940670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venir Next LT Pro" panose="020B0504020202020204" pitchFamily="34" charset="77"/>
                <a:cs typeface="Gotham Medium" pitchFamily="2" charset="0"/>
              </a:rPr>
              <a:t>Development of Accreditation standards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46CAF1F-25E7-A482-0320-F7DF16BCA4B7}"/>
              </a:ext>
            </a:extLst>
          </p:cNvPr>
          <p:cNvSpPr txBox="1"/>
          <p:nvPr/>
        </p:nvSpPr>
        <p:spPr>
          <a:xfrm>
            <a:off x="6093966" y="4720065"/>
            <a:ext cx="1940670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venir Next LT Pro" panose="020B0504020202020204" pitchFamily="34" charset="77"/>
                <a:cs typeface="Gotham Medium" pitchFamily="2" charset="0"/>
              </a:rPr>
              <a:t>Training Requirements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0385D26-7E3D-72F8-0F69-6100FA46D1D6}"/>
              </a:ext>
            </a:extLst>
          </p:cNvPr>
          <p:cNvSpPr txBox="1"/>
          <p:nvPr/>
        </p:nvSpPr>
        <p:spPr>
          <a:xfrm>
            <a:off x="3182167" y="1370742"/>
            <a:ext cx="26457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  <a:latin typeface="Avenir Next LT Pro" panose="020B0504020202020204" pitchFamily="34" charset="77"/>
                <a:cs typeface="Gotham" pitchFamily="2" charset="0"/>
              </a:rPr>
              <a:t>Streamlining educational requirements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B934A17-C32D-DE9A-1A22-2CD715F3398B}"/>
              </a:ext>
            </a:extLst>
          </p:cNvPr>
          <p:cNvSpPr txBox="1"/>
          <p:nvPr/>
        </p:nvSpPr>
        <p:spPr>
          <a:xfrm>
            <a:off x="3160392" y="3095929"/>
            <a:ext cx="22791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  <a:latin typeface="Avenir Next LT Pro" panose="020B0504020202020204" pitchFamily="34" charset="77"/>
                <a:cs typeface="Gotham" pitchFamily="2" charset="0"/>
              </a:rPr>
              <a:t>Standardizing job descriptions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F49D510-FEE9-F860-9BDA-48161A82C31B}"/>
              </a:ext>
            </a:extLst>
          </p:cNvPr>
          <p:cNvSpPr txBox="1"/>
          <p:nvPr/>
        </p:nvSpPr>
        <p:spPr>
          <a:xfrm>
            <a:off x="3160392" y="4627361"/>
            <a:ext cx="23605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  <a:latin typeface="Avenir Next LT Pro" panose="020B0504020202020204" pitchFamily="34" charset="77"/>
                <a:cs typeface="Gotham" pitchFamily="2" charset="0"/>
              </a:rPr>
              <a:t>Defining criteria for site selection and qualification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9A8851E-3218-2625-CFE6-3B8BFE804EEF}"/>
              </a:ext>
            </a:extLst>
          </p:cNvPr>
          <p:cNvSpPr txBox="1"/>
          <p:nvPr/>
        </p:nvSpPr>
        <p:spPr>
          <a:xfrm>
            <a:off x="8525598" y="1297374"/>
            <a:ext cx="20999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  <a:latin typeface="Avenir Next LT Pro" panose="020B0504020202020204" pitchFamily="34" charset="77"/>
                <a:cs typeface="Gotham" pitchFamily="2" charset="0"/>
              </a:rPr>
              <a:t>Defining criteria for investigator selection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D0B5D05-EA57-C04E-3D1D-7B8DA2B33B27}"/>
              </a:ext>
            </a:extLst>
          </p:cNvPr>
          <p:cNvSpPr txBox="1"/>
          <p:nvPr/>
        </p:nvSpPr>
        <p:spPr>
          <a:xfrm>
            <a:off x="8506185" y="2864177"/>
            <a:ext cx="21005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  <a:latin typeface="Avenir Next LT Pro" panose="020B0504020202020204" pitchFamily="34" charset="77"/>
                <a:cs typeface="Gotham" pitchFamily="2" charset="0"/>
              </a:rPr>
              <a:t>Defining standards for accreditation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8A848CE-43DD-1539-FD31-470D235E3486}"/>
              </a:ext>
            </a:extLst>
          </p:cNvPr>
          <p:cNvSpPr txBox="1"/>
          <p:nvPr/>
        </p:nvSpPr>
        <p:spPr>
          <a:xfrm>
            <a:off x="8498448" y="4581565"/>
            <a:ext cx="24312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  <a:latin typeface="Avenir Next LT Pro" panose="020B0504020202020204" pitchFamily="34" charset="77"/>
                <a:cs typeface="Gotham" pitchFamily="2" charset="0"/>
              </a:rPr>
              <a:t>Standardizing and streamlining training requirements</a:t>
            </a:r>
          </a:p>
        </p:txBody>
      </p:sp>
    </p:spTree>
    <p:extLst>
      <p:ext uri="{BB962C8B-B14F-4D97-AF65-F5344CB8AC3E}">
        <p14:creationId xmlns:p14="http://schemas.microsoft.com/office/powerpoint/2010/main" val="38404357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721" y="-45908"/>
            <a:ext cx="10058400" cy="674167"/>
          </a:xfrm>
        </p:spPr>
        <p:txBody>
          <a:bodyPr>
            <a:normAutofit/>
          </a:bodyPr>
          <a:lstStyle/>
          <a:p>
            <a:r>
              <a:rPr lang="en-US" sz="1400" spc="100" dirty="0">
                <a:solidFill>
                  <a:srgbClr val="028BA2"/>
                </a:solidFill>
                <a:latin typeface="Avenir Next LT Pro" panose="020B0504020202020204" pitchFamily="34" charset="77"/>
              </a:rPr>
              <a:t>EXAMPLE A:</a:t>
            </a:r>
            <a:endParaRPr lang="en-US" sz="1400" spc="100" dirty="0">
              <a:solidFill>
                <a:srgbClr val="028BA2"/>
              </a:solidFill>
              <a:latin typeface="Avenir Next LT Pro" panose="020B0504020202020204" pitchFamily="34" charset="77"/>
              <a:cs typeface="Gotham Light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53737" y="1530824"/>
            <a:ext cx="9351818" cy="3810249"/>
          </a:xfrm>
        </p:spPr>
        <p:txBody>
          <a:bodyPr>
            <a:noAutofit/>
          </a:bodyPr>
          <a:lstStyle/>
          <a:p>
            <a:pPr marL="520700" indent="-504825">
              <a:spcBef>
                <a:spcPts val="800"/>
              </a:spcBef>
              <a:buFont typeface="+mj-lt"/>
              <a:buAutoNum type="arabicPeriod"/>
            </a:pPr>
            <a:r>
              <a:rPr lang="en-US" sz="2000" dirty="0">
                <a:latin typeface="Avenir Next LT Pro" panose="020B0504020202020204" pitchFamily="34" charset="77"/>
              </a:rPr>
              <a:t>B</a:t>
            </a:r>
            <a:r>
              <a:rPr lang="en-US" sz="2000" dirty="0">
                <a:solidFill>
                  <a:srgbClr val="003D57"/>
                </a:solidFill>
                <a:latin typeface="Avenir Next LT Pro" panose="020B0504020202020204" pitchFamily="34" charset="77"/>
              </a:rPr>
              <a:t>uilt competency-based job classifications for their research professionals</a:t>
            </a:r>
          </a:p>
          <a:p>
            <a:pPr marL="800100" lvl="1" indent="-331788">
              <a:spcBef>
                <a:spcPts val="800"/>
              </a:spcBef>
              <a:buSzPct val="70000"/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rgbClr val="003D57"/>
                </a:solidFill>
                <a:latin typeface="Avenir Next LT Pro" panose="020B0504020202020204" pitchFamily="34" charset="77"/>
              </a:rPr>
              <a:t>Refined and incorporated the JFT Core Competencies into existing assessments and training programs </a:t>
            </a:r>
          </a:p>
          <a:p>
            <a:pPr marL="800100" lvl="1" indent="-331788">
              <a:spcBef>
                <a:spcPts val="800"/>
              </a:spcBef>
              <a:buSzPct val="70000"/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rgbClr val="003D57"/>
                </a:solidFill>
                <a:latin typeface="Avenir Next LT Pro" panose="020B0504020202020204" pitchFamily="34" charset="77"/>
              </a:rPr>
              <a:t>Developed discrete, tiered-leveled job descriptions</a:t>
            </a:r>
          </a:p>
          <a:p>
            <a:pPr marL="800100" lvl="1" indent="-331788">
              <a:spcBef>
                <a:spcPts val="800"/>
              </a:spcBef>
              <a:buSzPct val="70000"/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rgbClr val="003D57"/>
                </a:solidFill>
                <a:latin typeface="Avenir Next LT Pro" panose="020B0504020202020204" pitchFamily="34" charset="77"/>
              </a:rPr>
              <a:t>Assessed employee competencies and encouraged professional development</a:t>
            </a:r>
          </a:p>
          <a:p>
            <a:pPr marL="800100" lvl="1" indent="-331788">
              <a:spcBef>
                <a:spcPts val="800"/>
              </a:spcBef>
              <a:buSzPct val="70000"/>
              <a:buFont typeface="Courier New" panose="02070309020205020404" pitchFamily="49" charset="0"/>
              <a:buChar char="o"/>
            </a:pPr>
            <a:r>
              <a:rPr lang="en-US" sz="2000" dirty="0">
                <a:latin typeface="Avenir Next LT Pro" panose="020B0504020202020204" pitchFamily="34" charset="77"/>
              </a:rPr>
              <a:t>Aligned onboarding and training materials</a:t>
            </a:r>
            <a:endParaRPr lang="en-US" sz="2000" dirty="0">
              <a:solidFill>
                <a:srgbClr val="003D57"/>
              </a:solidFill>
              <a:latin typeface="Avenir Next LT Pro" panose="020B0504020202020204" pitchFamily="34" charset="77"/>
            </a:endParaRPr>
          </a:p>
          <a:p>
            <a:pPr marL="520700" indent="-504825">
              <a:lnSpc>
                <a:spcPct val="95000"/>
              </a:lnSpc>
              <a:spcBef>
                <a:spcPts val="800"/>
              </a:spcBef>
              <a:buFont typeface="+mj-lt"/>
              <a:buAutoNum type="arabicPeriod"/>
            </a:pPr>
            <a:r>
              <a:rPr lang="en-US" sz="2000" dirty="0">
                <a:solidFill>
                  <a:srgbClr val="003D57"/>
                </a:solidFill>
                <a:latin typeface="Avenir Next LT Pro" panose="020B0504020202020204" pitchFamily="34" charset="77"/>
              </a:rPr>
              <a:t>Mapped ~700 current employees into new classifications, reducing job classifications from ~80 to 12</a:t>
            </a:r>
          </a:p>
          <a:p>
            <a:pPr marL="520700" indent="-504825">
              <a:lnSpc>
                <a:spcPct val="95000"/>
              </a:lnSpc>
              <a:spcBef>
                <a:spcPts val="800"/>
              </a:spcBef>
              <a:buFont typeface="+mj-lt"/>
              <a:buAutoNum type="arabicPeriod"/>
            </a:pPr>
            <a:r>
              <a:rPr lang="en-US" sz="2000" dirty="0">
                <a:solidFill>
                  <a:srgbClr val="003D57"/>
                </a:solidFill>
                <a:latin typeface="Avenir Next LT Pro" panose="020B0504020202020204" pitchFamily="34" charset="77"/>
              </a:rPr>
              <a:t>Aligned job descriptions to the current market and updated salaries of existing and incoming employees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5080BE0-D732-C40F-7BA8-D9085CA195DD}"/>
              </a:ext>
            </a:extLst>
          </p:cNvPr>
          <p:cNvSpPr txBox="1"/>
          <p:nvPr/>
        </p:nvSpPr>
        <p:spPr>
          <a:xfrm>
            <a:off x="498720" y="692900"/>
            <a:ext cx="84799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3D57"/>
                </a:solidFill>
                <a:latin typeface="Avenir Next LT Pro Demi" panose="020B0504020202020204" pitchFamily="34" charset="77"/>
                <a:cs typeface="Gotham" pitchFamily="2" charset="0"/>
              </a:rPr>
              <a:t>Duke University: </a:t>
            </a:r>
            <a:r>
              <a:rPr lang="en-US" sz="2800" spc="0" dirty="0">
                <a:solidFill>
                  <a:srgbClr val="003D57"/>
                </a:solidFill>
                <a:latin typeface="Avenir Next LT Pro" panose="020B0504020202020204" pitchFamily="34" charset="77"/>
                <a:cs typeface="Gotham Light" pitchFamily="2" charset="0"/>
              </a:rPr>
              <a:t>Developing Job Classifications</a:t>
            </a:r>
            <a:endParaRPr lang="en-US" sz="2800" spc="0" dirty="0">
              <a:latin typeface="Avenir Next LT Pro" panose="020B0504020202020204" pitchFamily="34" charset="77"/>
              <a:cs typeface="Gotham Light" pitchFamily="2" charset="0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3E34371F-00EA-9762-1997-051FD0129A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-21313775"/>
            <a:ext cx="6908800" cy="384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>
            <a:extLst>
              <a:ext uri="{FF2B5EF4-FFF2-40B4-BE49-F238E27FC236}">
                <a16:creationId xmlns:a16="http://schemas.microsoft.com/office/drawing/2014/main" id="{B3329484-2519-1175-C0E5-C887EC16A8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-17624425"/>
            <a:ext cx="6972300" cy="392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2B68C0A-9009-C099-6873-B6330A641DE0}"/>
              </a:ext>
            </a:extLst>
          </p:cNvPr>
          <p:cNvSpPr txBox="1"/>
          <p:nvPr/>
        </p:nvSpPr>
        <p:spPr>
          <a:xfrm>
            <a:off x="206800" y="5917387"/>
            <a:ext cx="8480000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050" dirty="0" err="1">
                <a:solidFill>
                  <a:schemeClr val="tx2"/>
                </a:solidFill>
                <a:effectLst/>
                <a:latin typeface="Avenir Next LT Pro" panose="020B0504020202020204" pitchFamily="34" charset="77"/>
                <a:cs typeface="Gotham Light" pitchFamily="2" charset="0"/>
              </a:rPr>
              <a:t>Deeter</a:t>
            </a:r>
            <a:r>
              <a:rPr lang="en-US" sz="1050" dirty="0">
                <a:solidFill>
                  <a:schemeClr val="tx2"/>
                </a:solidFill>
                <a:effectLst/>
                <a:latin typeface="Avenir Next LT Pro" panose="020B0504020202020204" pitchFamily="34" charset="77"/>
                <a:cs typeface="Gotham Light" pitchFamily="2" charset="0"/>
              </a:rPr>
              <a:t> C, Hannah D, </a:t>
            </a:r>
            <a:r>
              <a:rPr lang="en-US" sz="1050" dirty="0" err="1">
                <a:solidFill>
                  <a:schemeClr val="tx2"/>
                </a:solidFill>
                <a:effectLst/>
                <a:latin typeface="Avenir Next LT Pro" panose="020B0504020202020204" pitchFamily="34" charset="77"/>
                <a:cs typeface="Gotham Light" pitchFamily="2" charset="0"/>
              </a:rPr>
              <a:t>Stroo</a:t>
            </a:r>
            <a:r>
              <a:rPr lang="en-US" sz="1050" dirty="0">
                <a:solidFill>
                  <a:schemeClr val="tx2"/>
                </a:solidFill>
                <a:effectLst/>
                <a:latin typeface="Avenir Next LT Pro" panose="020B0504020202020204" pitchFamily="34" charset="77"/>
                <a:cs typeface="Gotham Light" pitchFamily="2" charset="0"/>
              </a:rPr>
              <a:t> M, et al. Tackling standardization in clinical research workforce hiring using competency-based job classifications. Journal of Clinical and Translational Science. 2023;7(1):e244</a:t>
            </a:r>
            <a:r>
              <a:rPr lang="en-US" sz="1050" dirty="0">
                <a:solidFill>
                  <a:srgbClr val="000000"/>
                </a:solidFill>
                <a:effectLst/>
                <a:latin typeface="Avenir Next LT Pro" panose="020B0504020202020204" pitchFamily="34" charset="77"/>
                <a:cs typeface="Gotham Light" pitchFamily="2" charset="0"/>
              </a:rPr>
              <a:t>. </a:t>
            </a:r>
            <a:r>
              <a:rPr lang="en-US" sz="1050" dirty="0">
                <a:solidFill>
                  <a:schemeClr val="accent1"/>
                </a:solidFill>
                <a:effectLst/>
                <a:latin typeface="Avenir Next LT Pro" panose="020B0504020202020204" pitchFamily="34" charset="77"/>
                <a:cs typeface="Gotham Light" pitchFamily="2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https://pubmed.ncbi.nlm.nih.gov/38033703/doi:10.1017/cts.2023.672</a:t>
            </a:r>
            <a:r>
              <a:rPr lang="en-US" sz="1050" dirty="0">
                <a:solidFill>
                  <a:srgbClr val="000000"/>
                </a:solidFill>
                <a:effectLst/>
                <a:latin typeface="Avenir Next LT Pro" panose="020B0504020202020204" pitchFamily="34" charset="77"/>
                <a:cs typeface="Gotham Light" pitchFamily="2" charset="0"/>
              </a:rPr>
              <a:t>)</a:t>
            </a:r>
            <a:endParaRPr lang="en-US" sz="1050" dirty="0">
              <a:solidFill>
                <a:srgbClr val="003D57"/>
              </a:solidFill>
              <a:latin typeface="Avenir Next LT Pro" panose="020B0504020202020204" pitchFamily="34" charset="77"/>
              <a:cs typeface="Gotham Ligh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88380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F2EC78-419C-93F8-328D-4E8C4550B0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058D5307-417E-147F-0F55-6B62C51C3118}"/>
              </a:ext>
            </a:extLst>
          </p:cNvPr>
          <p:cNvSpPr txBox="1">
            <a:spLocks/>
          </p:cNvSpPr>
          <p:nvPr/>
        </p:nvSpPr>
        <p:spPr>
          <a:xfrm>
            <a:off x="498719" y="839049"/>
            <a:ext cx="10865967" cy="832997"/>
          </a:xfrm>
          <a:prstGeom prst="rect">
            <a:avLst/>
          </a:prstGeom>
        </p:spPr>
        <p:txBody>
          <a:bodyPr vert="horz" wrap="square" lIns="91440" tIns="45720" rIns="91440" bIns="45720" rtlCol="0" anchor="b">
            <a:no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b="0" i="0" kern="1200" spc="-50" baseline="0">
                <a:solidFill>
                  <a:srgbClr val="003D57"/>
                </a:solidFill>
                <a:latin typeface="Gotham Medium" pitchFamily="2" charset="0"/>
                <a:ea typeface="+mj-ea"/>
                <a:cs typeface="Gotham Medium" pitchFamily="2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800" b="1" dirty="0">
                <a:latin typeface="Avenir Next LT Pro Demi" panose="020B0504020202020204" pitchFamily="34" charset="77"/>
              </a:rPr>
              <a:t>Standards for the Accreditation of Academic Programs in Clinical Research</a:t>
            </a:r>
            <a:endParaRPr lang="en-US" sz="2800" b="1" spc="0" dirty="0">
              <a:latin typeface="Avenir Next LT Pro Demi" panose="020B0504020202020204" pitchFamily="34" charset="77"/>
              <a:cs typeface="Gotham" pitchFamily="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9EFAB3-0D7C-BC32-0EAE-F46ECDE599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8719" y="26448"/>
            <a:ext cx="10058400" cy="674167"/>
          </a:xfrm>
        </p:spPr>
        <p:txBody>
          <a:bodyPr>
            <a:normAutofit/>
          </a:bodyPr>
          <a:lstStyle/>
          <a:p>
            <a:r>
              <a:rPr lang="en-US" sz="2000" b="1" spc="100" dirty="0">
                <a:solidFill>
                  <a:srgbClr val="028BA2"/>
                </a:solidFill>
                <a:latin typeface="Avenir Next LT Pro" panose="020B0504020202020204" pitchFamily="34" charset="77"/>
              </a:rPr>
              <a:t>EXAMPLE B:</a:t>
            </a:r>
            <a:endParaRPr lang="en-US" sz="2000" b="1" spc="100" dirty="0">
              <a:solidFill>
                <a:srgbClr val="028BA2"/>
              </a:solidFill>
              <a:latin typeface="Avenir Next LT Pro" panose="020B0504020202020204" pitchFamily="34" charset="77"/>
              <a:cs typeface="Gotham Light" pitchFamily="2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9BE1B9F-98C0-FA4A-FCCD-792BE6197A95}"/>
              </a:ext>
            </a:extLst>
          </p:cNvPr>
          <p:cNvSpPr txBox="1">
            <a:spLocks/>
          </p:cNvSpPr>
          <p:nvPr/>
        </p:nvSpPr>
        <p:spPr>
          <a:xfrm>
            <a:off x="620242" y="1894317"/>
            <a:ext cx="10865967" cy="3489610"/>
          </a:xfrm>
          <a:prstGeom prst="rect">
            <a:avLst/>
          </a:prstGeom>
        </p:spPr>
        <p:txBody>
          <a:bodyPr vert="horz" wrap="square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Bef>
                <a:spcPts val="60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3D57"/>
                </a:solidFill>
                <a:latin typeface="Avenir Next LT Pro" panose="020B0504020202020204" pitchFamily="34" charset="77"/>
                <a:cs typeface="Gotham" pitchFamily="2" charset="0"/>
              </a:rPr>
              <a:t> The Commission on Accreditation of Allied Health Academic Programs (</a:t>
            </a:r>
            <a:r>
              <a:rPr lang="en-US" dirty="0">
                <a:solidFill>
                  <a:srgbClr val="003D57"/>
                </a:solidFill>
                <a:latin typeface="Avenir Next LT Pro" panose="020B0504020202020204" pitchFamily="34" charset="77"/>
                <a:cs typeface="Gotham" pitchFamily="2" charset="0"/>
                <a:hlinkClick r:id="rId3"/>
              </a:rPr>
              <a:t>CAAHEP</a:t>
            </a:r>
            <a:r>
              <a:rPr lang="en-US" dirty="0">
                <a:solidFill>
                  <a:srgbClr val="003D57"/>
                </a:solidFill>
                <a:latin typeface="Avenir Next LT Pro" panose="020B0504020202020204" pitchFamily="34" charset="77"/>
                <a:cs typeface="Gotham" pitchFamily="2" charset="0"/>
              </a:rPr>
              <a:t>) in collaboration with the Consortium of Academic Programs in Clinical Research(</a:t>
            </a:r>
            <a:r>
              <a:rPr lang="en-US" dirty="0">
                <a:solidFill>
                  <a:srgbClr val="003D57"/>
                </a:solidFill>
                <a:latin typeface="Avenir Next LT Pro" panose="020B0504020202020204" pitchFamily="34" charset="77"/>
                <a:cs typeface="Gotham" pitchFamily="2" charset="0"/>
                <a:hlinkClick r:id="rId3"/>
              </a:rPr>
              <a:t>CoAPCR</a:t>
            </a:r>
            <a:r>
              <a:rPr lang="en-US" dirty="0">
                <a:solidFill>
                  <a:srgbClr val="003D57"/>
                </a:solidFill>
                <a:latin typeface="Avenir Next LT Pro" panose="020B0504020202020204" pitchFamily="34" charset="77"/>
                <a:cs typeface="Gotham" pitchFamily="2" charset="0"/>
              </a:rPr>
              <a:t>) have developed a formal accreditation process for academic programs that prepare clinical research professionals that is based on the JTF Core Competency Framework</a:t>
            </a:r>
          </a:p>
          <a:p>
            <a:pPr lvl="1">
              <a:lnSpc>
                <a:spcPct val="110000"/>
              </a:lnSpc>
              <a:spcBef>
                <a:spcPts val="600"/>
              </a:spcBef>
              <a:spcAft>
                <a:spcPts val="800"/>
              </a:spcAft>
            </a:pPr>
            <a:r>
              <a:rPr lang="en-US" sz="2000" dirty="0">
                <a:solidFill>
                  <a:srgbClr val="003D57"/>
                </a:solidFill>
                <a:latin typeface="Avenir Next LT Pro" panose="020B0504020202020204" pitchFamily="34" charset="77"/>
                <a:cs typeface="Gotham" pitchFamily="2" charset="0"/>
              </a:rPr>
              <a:t>Programmatic accreditation in the health professions is a crucial mechanism for ensuring the quality and competency of health professionals.</a:t>
            </a:r>
          </a:p>
          <a:p>
            <a:pPr lvl="1">
              <a:lnSpc>
                <a:spcPct val="110000"/>
              </a:lnSpc>
              <a:spcBef>
                <a:spcPts val="600"/>
              </a:spcBef>
              <a:spcAft>
                <a:spcPts val="800"/>
              </a:spcAft>
            </a:pPr>
            <a:r>
              <a:rPr lang="en-US" sz="2000" dirty="0">
                <a:solidFill>
                  <a:srgbClr val="003D57"/>
                </a:solidFill>
                <a:latin typeface="Avenir Next LT Pro" panose="020B0504020202020204" pitchFamily="34" charset="77"/>
                <a:cs typeface="Gotham" pitchFamily="2" charset="0"/>
              </a:rPr>
              <a:t>In order to achieve accreditation, academic programs must demonstrate learning outcomes in each of the 8 JTF domains</a:t>
            </a:r>
          </a:p>
          <a:p>
            <a:pPr lvl="1">
              <a:lnSpc>
                <a:spcPct val="110000"/>
              </a:lnSpc>
              <a:spcBef>
                <a:spcPts val="600"/>
              </a:spcBef>
              <a:spcAft>
                <a:spcPts val="800"/>
              </a:spcAft>
            </a:pPr>
            <a:r>
              <a:rPr lang="en-US" sz="2000" dirty="0">
                <a:solidFill>
                  <a:srgbClr val="003D57"/>
                </a:solidFill>
                <a:latin typeface="Avenir Next LT Pro" panose="020B0504020202020204" pitchFamily="34" charset="77"/>
                <a:cs typeface="Gotham" pitchFamily="2" charset="0"/>
              </a:rPr>
              <a:t>Accredited degrees enhance career prospects and opportunities for advancement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D4C343F-3D57-4DAE-E275-5D8227BDF87A}"/>
              </a:ext>
            </a:extLst>
          </p:cNvPr>
          <p:cNvSpPr txBox="1"/>
          <p:nvPr/>
        </p:nvSpPr>
        <p:spPr>
          <a:xfrm>
            <a:off x="206800" y="6018951"/>
            <a:ext cx="83160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100" u="none" strike="noStrike" dirty="0" err="1">
                <a:solidFill>
                  <a:srgbClr val="282828"/>
                </a:solidFill>
                <a:effectLst/>
                <a:latin typeface="Avenir Next LT Pro" panose="020B0504020202020204" pitchFamily="34" charset="77"/>
              </a:rPr>
              <a:t>Sonstein</a:t>
            </a:r>
            <a:r>
              <a:rPr lang="en-US" sz="1100" u="none" strike="noStrike" dirty="0">
                <a:solidFill>
                  <a:srgbClr val="282828"/>
                </a:solidFill>
                <a:effectLst/>
                <a:latin typeface="Avenir Next LT Pro" panose="020B0504020202020204" pitchFamily="34" charset="77"/>
              </a:rPr>
              <a:t> SA, Silva H, Jones CT and Bierer BE (2024) Education and training of clinical research professionals and the evolution of the Joint Task Force for Clinical Trial Competency. Front. </a:t>
            </a:r>
            <a:r>
              <a:rPr lang="en-US" sz="1100" u="none" strike="noStrike" dirty="0" err="1">
                <a:solidFill>
                  <a:srgbClr val="282828"/>
                </a:solidFill>
                <a:effectLst/>
                <a:latin typeface="Avenir Next LT Pro" panose="020B0504020202020204" pitchFamily="34" charset="77"/>
              </a:rPr>
              <a:t>Pharmacol</a:t>
            </a:r>
            <a:r>
              <a:rPr lang="en-US" sz="1100" u="none" strike="noStrike" dirty="0">
                <a:solidFill>
                  <a:srgbClr val="282828"/>
                </a:solidFill>
                <a:effectLst/>
                <a:latin typeface="Avenir Next LT Pro" panose="020B0504020202020204" pitchFamily="34" charset="77"/>
              </a:rPr>
              <a:t>. 15:1291675. </a:t>
            </a:r>
            <a:r>
              <a:rPr lang="en-US" sz="1100" u="none" strike="noStrike" dirty="0" err="1">
                <a:solidFill>
                  <a:srgbClr val="282828"/>
                </a:solidFill>
                <a:effectLst/>
                <a:latin typeface="Avenir Next LT Pro" panose="020B0504020202020204" pitchFamily="34" charset="77"/>
              </a:rPr>
              <a:t>doi</a:t>
            </a:r>
            <a:r>
              <a:rPr lang="en-US" sz="1100" u="none" strike="noStrike" dirty="0">
                <a:solidFill>
                  <a:srgbClr val="282828"/>
                </a:solidFill>
                <a:effectLst/>
                <a:latin typeface="Avenir Next LT Pro" panose="020B0504020202020204" pitchFamily="34" charset="77"/>
              </a:rPr>
              <a:t>: 10.3389/fphar.2024.1291675</a:t>
            </a:r>
            <a:endParaRPr lang="en-US" sz="1100" dirty="0">
              <a:solidFill>
                <a:srgbClr val="003D57"/>
              </a:solidFill>
              <a:latin typeface="Avenir Next LT Pro" panose="020B0504020202020204" pitchFamily="34" charset="77"/>
              <a:cs typeface="Gotham Ligh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50513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A401D5-9375-4434-5C5E-F86F5E735118}"/>
              </a:ext>
            </a:extLst>
          </p:cNvPr>
          <p:cNvSpPr txBox="1">
            <a:spLocks/>
          </p:cNvSpPr>
          <p:nvPr/>
        </p:nvSpPr>
        <p:spPr>
          <a:xfrm>
            <a:off x="548436" y="292653"/>
            <a:ext cx="10185975" cy="62045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003D57"/>
                </a:solidFill>
                <a:latin typeface="Avenir Next LT Pro Demi" panose="020B0504020202020204" pitchFamily="34" charset="77"/>
                <a:cs typeface="Gotham Medium" pitchFamily="2" charset="0"/>
              </a:rPr>
              <a:t>Implementing the Framework was Beneficial</a:t>
            </a:r>
          </a:p>
          <a:p>
            <a:endParaRPr lang="en-US" sz="2800" b="1" dirty="0">
              <a:solidFill>
                <a:srgbClr val="003D57"/>
              </a:solidFill>
              <a:latin typeface="Avenir Next LT Pro Demi" panose="020B0504020202020204" pitchFamily="34" charset="77"/>
              <a:cs typeface="Gotham Medium" pitchFamily="2" charset="0"/>
            </a:endParaRPr>
          </a:p>
          <a:p>
            <a:endParaRPr lang="en-US" sz="2800" b="1" dirty="0">
              <a:solidFill>
                <a:srgbClr val="003D57"/>
              </a:solidFill>
              <a:latin typeface="Avenir Next LT Pro Demi" panose="020B0504020202020204" pitchFamily="34" charset="77"/>
              <a:cs typeface="Gotham Medium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9EB135E-11ED-2E48-9A0E-999C0FEA884E}"/>
              </a:ext>
            </a:extLst>
          </p:cNvPr>
          <p:cNvSpPr txBox="1"/>
          <p:nvPr/>
        </p:nvSpPr>
        <p:spPr>
          <a:xfrm>
            <a:off x="548436" y="781570"/>
            <a:ext cx="931834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28BA2"/>
                </a:solidFill>
                <a:latin typeface="Avenir Next LT Pro" panose="020B0504020202020204" pitchFamily="34" charset="77"/>
                <a:cs typeface="Gotham Light" pitchFamily="2" charset="0"/>
              </a:rPr>
              <a:t>KEY LESSONS FROM 15 CASE STUDIES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0293BF9C-E738-58B6-EB97-334BF5883EF1}"/>
              </a:ext>
            </a:extLst>
          </p:cNvPr>
          <p:cNvSpPr/>
          <p:nvPr/>
        </p:nvSpPr>
        <p:spPr>
          <a:xfrm>
            <a:off x="1351683" y="1375853"/>
            <a:ext cx="2216484" cy="2121967"/>
          </a:xfrm>
          <a:prstGeom prst="roundRect">
            <a:avLst>
              <a:gd name="adj" fmla="val 5861"/>
            </a:avLst>
          </a:prstGeom>
          <a:noFill/>
          <a:ln w="76200">
            <a:solidFill>
              <a:srgbClr val="FFBB00">
                <a:alpha val="67004"/>
              </a:srgbClr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rgbClr val="AE8009"/>
              </a:solidFill>
              <a:latin typeface="Avenir Next LT Pro" panose="020B0504020202020204" pitchFamily="34" charset="77"/>
            </a:endParaRPr>
          </a:p>
        </p:txBody>
      </p:sp>
      <p:sp>
        <p:nvSpPr>
          <p:cNvPr id="57" name="Rounded Rectangle 56">
            <a:extLst>
              <a:ext uri="{FF2B5EF4-FFF2-40B4-BE49-F238E27FC236}">
                <a16:creationId xmlns:a16="http://schemas.microsoft.com/office/drawing/2014/main" id="{23A3AA76-39AB-C684-FD77-5282FAD3667E}"/>
              </a:ext>
            </a:extLst>
          </p:cNvPr>
          <p:cNvSpPr/>
          <p:nvPr/>
        </p:nvSpPr>
        <p:spPr>
          <a:xfrm>
            <a:off x="6162660" y="1375853"/>
            <a:ext cx="2216484" cy="2121967"/>
          </a:xfrm>
          <a:prstGeom prst="roundRect">
            <a:avLst>
              <a:gd name="adj" fmla="val 5861"/>
            </a:avLst>
          </a:prstGeom>
          <a:noFill/>
          <a:ln w="76200">
            <a:solidFill>
              <a:schemeClr val="accent2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Avenir Next LT Pro" panose="020B0504020202020204" pitchFamily="34" charset="77"/>
            </a:endParaRPr>
          </a:p>
        </p:txBody>
      </p:sp>
      <p:sp>
        <p:nvSpPr>
          <p:cNvPr id="65" name="Rounded Rectangle 64">
            <a:extLst>
              <a:ext uri="{FF2B5EF4-FFF2-40B4-BE49-F238E27FC236}">
                <a16:creationId xmlns:a16="http://schemas.microsoft.com/office/drawing/2014/main" id="{BE3F6466-7769-F669-A1CB-F5A124EF3264}"/>
              </a:ext>
            </a:extLst>
          </p:cNvPr>
          <p:cNvSpPr/>
          <p:nvPr/>
        </p:nvSpPr>
        <p:spPr>
          <a:xfrm>
            <a:off x="8623833" y="1375853"/>
            <a:ext cx="2216484" cy="2121967"/>
          </a:xfrm>
          <a:prstGeom prst="roundRect">
            <a:avLst>
              <a:gd name="adj" fmla="val 5861"/>
            </a:avLst>
          </a:prstGeom>
          <a:noFill/>
          <a:ln w="76200">
            <a:solidFill>
              <a:schemeClr val="tx2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Avenir Next LT Pro" panose="020B0504020202020204" pitchFamily="34" charset="77"/>
            </a:endParaRPr>
          </a:p>
        </p:txBody>
      </p:sp>
      <p:sp>
        <p:nvSpPr>
          <p:cNvPr id="73" name="Rounded Rectangle 72">
            <a:extLst>
              <a:ext uri="{FF2B5EF4-FFF2-40B4-BE49-F238E27FC236}">
                <a16:creationId xmlns:a16="http://schemas.microsoft.com/office/drawing/2014/main" id="{F38761F6-AC74-8F04-B03D-9DB1404CFDC4}"/>
              </a:ext>
            </a:extLst>
          </p:cNvPr>
          <p:cNvSpPr/>
          <p:nvPr/>
        </p:nvSpPr>
        <p:spPr>
          <a:xfrm>
            <a:off x="7391305" y="3677569"/>
            <a:ext cx="2216484" cy="2121967"/>
          </a:xfrm>
          <a:prstGeom prst="roundRect">
            <a:avLst>
              <a:gd name="adj" fmla="val 5861"/>
            </a:avLst>
          </a:prstGeom>
          <a:noFill/>
          <a:ln w="76200">
            <a:solidFill>
              <a:srgbClr val="FF0028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Avenir Next LT Pro" panose="020B0504020202020204" pitchFamily="34" charset="77"/>
            </a:endParaRPr>
          </a:p>
        </p:txBody>
      </p:sp>
      <p:sp>
        <p:nvSpPr>
          <p:cNvPr id="69" name="Rounded Rectangle 68">
            <a:extLst>
              <a:ext uri="{FF2B5EF4-FFF2-40B4-BE49-F238E27FC236}">
                <a16:creationId xmlns:a16="http://schemas.microsoft.com/office/drawing/2014/main" id="{1A769D99-E2F5-C2C5-281C-F1A105C5C8C3}"/>
              </a:ext>
            </a:extLst>
          </p:cNvPr>
          <p:cNvSpPr/>
          <p:nvPr/>
        </p:nvSpPr>
        <p:spPr>
          <a:xfrm>
            <a:off x="4926930" y="3677569"/>
            <a:ext cx="2216484" cy="2121967"/>
          </a:xfrm>
          <a:prstGeom prst="roundRect">
            <a:avLst>
              <a:gd name="adj" fmla="val 5861"/>
            </a:avLst>
          </a:prstGeom>
          <a:noFill/>
          <a:ln w="76200">
            <a:solidFill>
              <a:srgbClr val="00BAD9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Avenir Next LT Pro" panose="020B0504020202020204" pitchFamily="34" charset="77"/>
            </a:endParaRPr>
          </a:p>
        </p:txBody>
      </p:sp>
      <p:sp>
        <p:nvSpPr>
          <p:cNvPr id="61" name="Rounded Rectangle 60">
            <a:extLst>
              <a:ext uri="{FF2B5EF4-FFF2-40B4-BE49-F238E27FC236}">
                <a16:creationId xmlns:a16="http://schemas.microsoft.com/office/drawing/2014/main" id="{72C7B4F6-F11F-DF61-F2D3-84D9B8AD3619}"/>
              </a:ext>
            </a:extLst>
          </p:cNvPr>
          <p:cNvSpPr/>
          <p:nvPr/>
        </p:nvSpPr>
        <p:spPr>
          <a:xfrm>
            <a:off x="2503915" y="3677569"/>
            <a:ext cx="2216484" cy="2121967"/>
          </a:xfrm>
          <a:prstGeom prst="roundRect">
            <a:avLst>
              <a:gd name="adj" fmla="val 2146"/>
            </a:avLst>
          </a:prstGeom>
          <a:noFill/>
          <a:ln w="76200">
            <a:solidFill>
              <a:srgbClr val="840D58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Avenir Next LT Pro" panose="020B0504020202020204" pitchFamily="34" charset="77"/>
            </a:endParaRPr>
          </a:p>
        </p:txBody>
      </p:sp>
      <p:sp>
        <p:nvSpPr>
          <p:cNvPr id="53" name="Rounded Rectangle 52">
            <a:extLst>
              <a:ext uri="{FF2B5EF4-FFF2-40B4-BE49-F238E27FC236}">
                <a16:creationId xmlns:a16="http://schemas.microsoft.com/office/drawing/2014/main" id="{A3E029AE-5EE0-2284-BCD4-684ED2BCDF17}"/>
              </a:ext>
            </a:extLst>
          </p:cNvPr>
          <p:cNvSpPr/>
          <p:nvPr/>
        </p:nvSpPr>
        <p:spPr>
          <a:xfrm>
            <a:off x="3759564" y="1375853"/>
            <a:ext cx="2216484" cy="2121967"/>
          </a:xfrm>
          <a:prstGeom prst="roundRect">
            <a:avLst>
              <a:gd name="adj" fmla="val 5861"/>
            </a:avLst>
          </a:prstGeom>
          <a:noFill/>
          <a:ln w="76200">
            <a:solidFill>
              <a:srgbClr val="028BA2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Avenir Next LT Pro" panose="020B0504020202020204" pitchFamily="34" charset="77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4F726FE-0EEA-710E-5080-079EAB2CE745}"/>
              </a:ext>
            </a:extLst>
          </p:cNvPr>
          <p:cNvSpPr txBox="1"/>
          <p:nvPr/>
        </p:nvSpPr>
        <p:spPr>
          <a:xfrm>
            <a:off x="1385884" y="2624326"/>
            <a:ext cx="209987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accent5"/>
                </a:solidFill>
                <a:latin typeface="Avenir Next LT Pro Demi" panose="020B0504020202020204" pitchFamily="34" charset="77"/>
                <a:cs typeface="Gotham Light" pitchFamily="2" charset="0"/>
              </a:rPr>
              <a:t>Helped build confidence among stakeholders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527D5362-EDF2-56AA-0FC9-E5EC62AA0978}"/>
              </a:ext>
            </a:extLst>
          </p:cNvPr>
          <p:cNvSpPr txBox="1"/>
          <p:nvPr/>
        </p:nvSpPr>
        <p:spPr>
          <a:xfrm>
            <a:off x="4034845" y="2747437"/>
            <a:ext cx="166592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accent5"/>
                </a:solidFill>
                <a:latin typeface="Avenir Next LT Pro Demi" panose="020B0504020202020204" pitchFamily="34" charset="77"/>
                <a:cs typeface="Gotham Light" pitchFamily="2" charset="0"/>
              </a:rPr>
              <a:t>Was flexible and adaptable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1BF553DC-412B-1428-40A3-FF4130F25D27}"/>
              </a:ext>
            </a:extLst>
          </p:cNvPr>
          <p:cNvSpPr txBox="1"/>
          <p:nvPr/>
        </p:nvSpPr>
        <p:spPr>
          <a:xfrm>
            <a:off x="6448317" y="2747437"/>
            <a:ext cx="16451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accent5"/>
                </a:solidFill>
                <a:latin typeface="Avenir Next LT Pro Demi" panose="020B0504020202020204" pitchFamily="34" charset="77"/>
                <a:cs typeface="Gotham Light" pitchFamily="2" charset="0"/>
              </a:rPr>
              <a:t>Had broad Application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CC92200-20A2-8F4D-55FF-CA442A7513EE}"/>
              </a:ext>
            </a:extLst>
          </p:cNvPr>
          <p:cNvSpPr txBox="1"/>
          <p:nvPr/>
        </p:nvSpPr>
        <p:spPr>
          <a:xfrm>
            <a:off x="2526822" y="4887893"/>
            <a:ext cx="220750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accent5"/>
                </a:solidFill>
                <a:latin typeface="Avenir Next LT Pro Demi" panose="020B0504020202020204" pitchFamily="34" charset="77"/>
                <a:cs typeface="Gotham Light" pitchFamily="2" charset="0"/>
              </a:rPr>
              <a:t>Required leadership for successful implementation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B5B34F14-4636-C1FA-B39C-3E5A7194A5D6}"/>
              </a:ext>
            </a:extLst>
          </p:cNvPr>
          <p:cNvSpPr txBox="1"/>
          <p:nvPr/>
        </p:nvSpPr>
        <p:spPr>
          <a:xfrm>
            <a:off x="8729738" y="2624326"/>
            <a:ext cx="200467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accent5"/>
                </a:solidFill>
                <a:latin typeface="Avenir Next LT Pro Demi" panose="020B0504020202020204" pitchFamily="34" charset="77"/>
                <a:cs typeface="Gotham Light" pitchFamily="2" charset="0"/>
              </a:rPr>
              <a:t>Facilitated curriculum development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69D46188-096A-6C5A-6603-C0B2637727CD}"/>
              </a:ext>
            </a:extLst>
          </p:cNvPr>
          <p:cNvSpPr txBox="1"/>
          <p:nvPr/>
        </p:nvSpPr>
        <p:spPr>
          <a:xfrm>
            <a:off x="4971549" y="4887893"/>
            <a:ext cx="212724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accent5"/>
                </a:solidFill>
                <a:latin typeface="Avenir Next LT Pro Demi" panose="020B0504020202020204" pitchFamily="34" charset="77"/>
                <a:cs typeface="Gotham Light" pitchFamily="2" charset="0"/>
              </a:rPr>
              <a:t>Required roll-out evaluations to validate framework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DA671230-8A89-38C0-50DC-A5B01D6A00A0}"/>
              </a:ext>
            </a:extLst>
          </p:cNvPr>
          <p:cNvSpPr txBox="1"/>
          <p:nvPr/>
        </p:nvSpPr>
        <p:spPr>
          <a:xfrm>
            <a:off x="7472902" y="4887893"/>
            <a:ext cx="210703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accent5"/>
                </a:solidFill>
                <a:latin typeface="Avenir Next LT Pro Demi" panose="020B0504020202020204" pitchFamily="34" charset="77"/>
                <a:cs typeface="Gotham Light" pitchFamily="2" charset="0"/>
              </a:rPr>
              <a:t>Streamlined on-boarding training curriculum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199219C-7794-BF5E-8D42-B749ED2777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824" y="1633386"/>
            <a:ext cx="757993" cy="7579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D067FC4-15F9-F244-3B1E-84D9EA6C7F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3279" y="1665928"/>
            <a:ext cx="836100" cy="8361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F3061F8-DD92-3B44-1BBB-E062FFD713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97885" y="1727037"/>
            <a:ext cx="615092" cy="62648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5CB3D2B-36E5-5D4B-628D-DC4EF7D4BD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32450" y="1721913"/>
            <a:ext cx="738311" cy="7383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1E2A9AE-AB92-0B6A-FFFE-46EA54AD5DC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67193" y="3981503"/>
            <a:ext cx="664707" cy="67701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D42D168-DBD2-40D7-81A8-EAE4E87A141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96663" y="3895337"/>
            <a:ext cx="677016" cy="76318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99B0DCC-48BA-17C2-904B-A439082E13F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79949" y="3942962"/>
            <a:ext cx="715885" cy="728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0537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ACBA9E-9D65-40AD-91FB-207A3B4711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712" y="317686"/>
            <a:ext cx="10058400" cy="406124"/>
          </a:xfrm>
        </p:spPr>
        <p:txBody>
          <a:bodyPr anchor="t">
            <a:noAutofit/>
          </a:bodyPr>
          <a:lstStyle/>
          <a:p>
            <a:r>
              <a:rPr lang="en-US" sz="2800" b="1" dirty="0">
                <a:solidFill>
                  <a:srgbClr val="003D57"/>
                </a:solidFill>
                <a:latin typeface="Avenir Next LT Pro Demi" panose="020B0504020202020204" pitchFamily="34" charset="77"/>
              </a:rPr>
              <a:t>JTF Leveled Core Competency Framework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B41753-2BFF-4275-B69A-8E01935DE9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31889" y="1150780"/>
            <a:ext cx="4538594" cy="1759872"/>
          </a:xfrm>
        </p:spPr>
        <p:txBody>
          <a:bodyPr>
            <a:normAutofit/>
          </a:bodyPr>
          <a:lstStyle/>
          <a:p>
            <a:r>
              <a:rPr lang="en-US" sz="2000" b="1" dirty="0">
                <a:latin typeface="Avenir Next LT Pro" panose="020B0504020202020204" pitchFamily="34" charset="77"/>
              </a:rPr>
              <a:t>D</a:t>
            </a:r>
            <a:r>
              <a:rPr lang="en-US" sz="2000" b="1" dirty="0">
                <a:solidFill>
                  <a:srgbClr val="003D57"/>
                </a:solidFill>
                <a:latin typeface="Avenir Next LT Pro" panose="020B0504020202020204" pitchFamily="34" charset="77"/>
              </a:rPr>
              <a:t>ownload </a:t>
            </a:r>
            <a:r>
              <a:rPr lang="en-US" sz="2000" dirty="0">
                <a:solidFill>
                  <a:srgbClr val="003D57"/>
                </a:solidFill>
                <a:latin typeface="Avenir Next LT Pro" panose="020B0504020202020204" pitchFamily="34" charset="77"/>
              </a:rPr>
              <a:t>the Framework </a:t>
            </a:r>
            <a:br>
              <a:rPr lang="en-US" sz="2000" b="1" dirty="0">
                <a:latin typeface="Avenir Next LT Pro" panose="020B0504020202020204" pitchFamily="34" charset="77"/>
              </a:rPr>
            </a:br>
            <a:r>
              <a:rPr lang="en-US" sz="2000" dirty="0">
                <a:solidFill>
                  <a:srgbClr val="003D57"/>
                </a:solidFill>
                <a:latin typeface="Avenir Next LT Pro" panose="020B0504020202020204" pitchFamily="34" charset="77"/>
              </a:rPr>
              <a:t>of domains, leveled competency statements and examples of how each competency may be implemented in a clinical research environment:</a:t>
            </a:r>
          </a:p>
          <a:p>
            <a:endParaRPr lang="en-US" dirty="0">
              <a:solidFill>
                <a:srgbClr val="003D57"/>
              </a:solidFill>
              <a:latin typeface="Avenir Next LT Pro" panose="020B0504020202020204" pitchFamily="34" charset="77"/>
            </a:endParaRPr>
          </a:p>
        </p:txBody>
      </p:sp>
      <p:pic>
        <p:nvPicPr>
          <p:cNvPr id="9" name="Content Placeholder 5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CF8C260E-621E-4653-9397-527E31B8480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39920" y="873984"/>
            <a:ext cx="4937759" cy="4937759"/>
          </a:xfrm>
        </p:spPr>
      </p:pic>
      <p:pic>
        <p:nvPicPr>
          <p:cNvPr id="7" name="Picture 6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5A025D43-FFFB-2DA8-789D-412BF2AC34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1297" y="2688894"/>
            <a:ext cx="2883615" cy="290078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CBD610C-ACB6-F2C9-132C-736E634D5DB6}"/>
              </a:ext>
            </a:extLst>
          </p:cNvPr>
          <p:cNvSpPr txBox="1"/>
          <p:nvPr/>
        </p:nvSpPr>
        <p:spPr>
          <a:xfrm>
            <a:off x="1209772" y="5811743"/>
            <a:ext cx="379805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28BA2"/>
                </a:solidFill>
                <a:latin typeface="Avenir Next LT Pro" panose="020B0504020202020204" pitchFamily="34" charset="77"/>
                <a:cs typeface="Gotham" pitchFamily="2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https://mrctcenter.org/clinical-trialcompetency/framework/domains/</a:t>
            </a:r>
            <a:r>
              <a:rPr lang="en-US" sz="1600" dirty="0">
                <a:solidFill>
                  <a:srgbClr val="028BA2"/>
                </a:solidFill>
                <a:latin typeface="Avenir Next LT Pro" panose="020B0504020202020204" pitchFamily="34" charset="77"/>
                <a:cs typeface="Gotham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33841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CCFEB4-A46C-423B-8373-EA1F65B8E6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152" y="286603"/>
            <a:ext cx="11579629" cy="627798"/>
          </a:xfrm>
        </p:spPr>
        <p:txBody>
          <a:bodyPr anchor="t">
            <a:noAutofit/>
          </a:bodyPr>
          <a:lstStyle/>
          <a:p>
            <a:r>
              <a:rPr lang="en-US" sz="2800" b="1" dirty="0">
                <a:solidFill>
                  <a:srgbClr val="003D57"/>
                </a:solidFill>
                <a:latin typeface="Avenir Next LT Pro Demi" panose="020B0504020202020204" pitchFamily="34" charset="77"/>
              </a:rPr>
              <a:t>Translations that are currently available: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4B32E6E-A263-65AB-87D4-DFB0A125A391}"/>
              </a:ext>
            </a:extLst>
          </p:cNvPr>
          <p:cNvGrpSpPr/>
          <p:nvPr/>
        </p:nvGrpSpPr>
        <p:grpSpPr>
          <a:xfrm>
            <a:off x="3666158" y="1044942"/>
            <a:ext cx="7941426" cy="4806444"/>
            <a:chOff x="1824689" y="890221"/>
            <a:chExt cx="8393819" cy="5080249"/>
          </a:xfrm>
        </p:grpSpPr>
        <p:pic>
          <p:nvPicPr>
            <p:cNvPr id="9" name="Picture 8" descr="Chart, pie chart&#10;&#10;Description automatically generated">
              <a:extLst>
                <a:ext uri="{FF2B5EF4-FFF2-40B4-BE49-F238E27FC236}">
                  <a16:creationId xmlns:a16="http://schemas.microsoft.com/office/drawing/2014/main" id="{D2B4C0E6-82C0-0CB6-BA8C-F0F6FB1E08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50277" y="928539"/>
              <a:ext cx="2818350" cy="2523507"/>
            </a:xfrm>
            <a:prstGeom prst="rect">
              <a:avLst/>
            </a:prstGeom>
          </p:spPr>
        </p:pic>
        <p:pic>
          <p:nvPicPr>
            <p:cNvPr id="10" name="Picture 9" descr="Chart, pie chart&#10;&#10;Description automatically generated">
              <a:extLst>
                <a:ext uri="{FF2B5EF4-FFF2-40B4-BE49-F238E27FC236}">
                  <a16:creationId xmlns:a16="http://schemas.microsoft.com/office/drawing/2014/main" id="{ACEB6709-98A1-4BCA-3716-54520B047E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568626" y="914401"/>
              <a:ext cx="2576106" cy="2543701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34A16BE-6CF4-E3D0-0E26-59095CCAAA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824689" y="3363688"/>
              <a:ext cx="2873498" cy="2606782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8332CF7-60DF-EB06-ACD0-C9D186E778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750277" y="3491942"/>
              <a:ext cx="2794128" cy="2433861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1E8B8812-1CB2-0750-EDB0-E13D4EA12B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7568624" y="3508413"/>
              <a:ext cx="2649884" cy="243386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8" name="Picture 7" descr="Chart, pie chart&#10;&#10;Description automatically generated">
              <a:extLst>
                <a:ext uri="{FF2B5EF4-FFF2-40B4-BE49-F238E27FC236}">
                  <a16:creationId xmlns:a16="http://schemas.microsoft.com/office/drawing/2014/main" id="{BE575707-5653-FFD9-677A-D11082A35EF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04650" y="890221"/>
              <a:ext cx="2793537" cy="2538779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2D68DB36-545B-1AB3-3D28-27BE0939C7F3}"/>
              </a:ext>
            </a:extLst>
          </p:cNvPr>
          <p:cNvSpPr txBox="1"/>
          <p:nvPr/>
        </p:nvSpPr>
        <p:spPr>
          <a:xfrm>
            <a:off x="252152" y="5979852"/>
            <a:ext cx="8316097" cy="5745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spcBef>
                <a:spcPts val="400"/>
              </a:spcBef>
            </a:pPr>
            <a:r>
              <a:rPr lang="en-US" sz="1400" dirty="0">
                <a:solidFill>
                  <a:srgbClr val="028BA2"/>
                </a:solidFill>
                <a:latin typeface="Avenir Next LT Pro" panose="020B0504020202020204" pitchFamily="34" charset="77"/>
                <a:cs typeface="Gotham Light" pitchFamily="2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https://mrctcenter.org/clinical-trial competency/framework/translations/</a:t>
            </a:r>
            <a:r>
              <a:rPr lang="en-US" sz="1400" dirty="0">
                <a:solidFill>
                  <a:srgbClr val="028BA2"/>
                </a:solidFill>
                <a:latin typeface="Avenir Next LT Pro" panose="020B0504020202020204" pitchFamily="34" charset="77"/>
                <a:cs typeface="Gotham Light" pitchFamily="2" charset="0"/>
              </a:rPr>
              <a:t> </a:t>
            </a:r>
          </a:p>
          <a:p>
            <a:pPr defTabSz="914400">
              <a:spcBef>
                <a:spcPts val="400"/>
              </a:spcBef>
            </a:pPr>
            <a:r>
              <a:rPr lang="en-US" sz="1400" dirty="0">
                <a:solidFill>
                  <a:schemeClr val="accent1"/>
                </a:solidFill>
                <a:latin typeface="Avenir Next LT Pro" panose="020B0504020202020204" pitchFamily="34" charset="77"/>
                <a:cs typeface="Gotham" pitchFamily="2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How to reference the MRCT Center when using the JTF Framework</a:t>
            </a:r>
            <a:endParaRPr lang="en-US" sz="1200" dirty="0">
              <a:solidFill>
                <a:schemeClr val="accent1"/>
              </a:solidFill>
              <a:latin typeface="Avenir Next LT Pro" panose="020B0504020202020204" pitchFamily="34" charset="77"/>
              <a:cs typeface="Gotham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FE2C9F9-42E9-051B-CEAF-F563DDB71C63}"/>
              </a:ext>
            </a:extLst>
          </p:cNvPr>
          <p:cNvSpPr txBox="1"/>
          <p:nvPr/>
        </p:nvSpPr>
        <p:spPr>
          <a:xfrm>
            <a:off x="713945" y="1351209"/>
            <a:ext cx="3188693" cy="4067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200"/>
              </a:spcBef>
              <a:buClr>
                <a:srgbClr val="B9002F"/>
              </a:buClr>
              <a:buSzPct val="90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5"/>
                </a:solidFill>
                <a:latin typeface="Avenir Next LT Pro" panose="020B0504020202020204" pitchFamily="34" charset="77"/>
                <a:cs typeface="Gotham" pitchFamily="2" charset="0"/>
              </a:rPr>
              <a:t>English</a:t>
            </a:r>
          </a:p>
          <a:p>
            <a:pPr marL="342900" indent="-342900">
              <a:spcBef>
                <a:spcPts val="200"/>
              </a:spcBef>
              <a:buClr>
                <a:srgbClr val="B9002F"/>
              </a:buClr>
              <a:buSzPct val="90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5"/>
                </a:solidFill>
                <a:latin typeface="Avenir Next LT Pro" panose="020B0504020202020204" pitchFamily="34" charset="77"/>
                <a:cs typeface="Gotham" pitchFamily="2" charset="0"/>
              </a:rPr>
              <a:t>Spanish</a:t>
            </a:r>
          </a:p>
          <a:p>
            <a:pPr marL="342900" indent="-342900">
              <a:spcBef>
                <a:spcPts val="200"/>
              </a:spcBef>
              <a:buClr>
                <a:srgbClr val="B9002F"/>
              </a:buClr>
              <a:buSzPct val="90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5"/>
                </a:solidFill>
                <a:latin typeface="Avenir Next LT Pro" panose="020B0504020202020204" pitchFamily="34" charset="77"/>
                <a:cs typeface="Gotham" pitchFamily="2" charset="0"/>
              </a:rPr>
              <a:t>Japanese</a:t>
            </a:r>
          </a:p>
          <a:p>
            <a:pPr marL="342900" indent="-342900">
              <a:spcBef>
                <a:spcPts val="200"/>
              </a:spcBef>
              <a:buClr>
                <a:srgbClr val="B9002F"/>
              </a:buClr>
              <a:buSzPct val="90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5"/>
                </a:solidFill>
                <a:latin typeface="Avenir Next LT Pro" panose="020B0504020202020204" pitchFamily="34" charset="77"/>
                <a:cs typeface="Gotham" pitchFamily="2" charset="0"/>
              </a:rPr>
              <a:t>French </a:t>
            </a:r>
          </a:p>
          <a:p>
            <a:pPr marL="342900" indent="-342900">
              <a:spcBef>
                <a:spcPts val="200"/>
              </a:spcBef>
              <a:buClr>
                <a:srgbClr val="B9002F"/>
              </a:buClr>
              <a:buSzPct val="90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5"/>
                </a:solidFill>
                <a:latin typeface="Avenir Next LT Pro" panose="020B0504020202020204" pitchFamily="34" charset="77"/>
                <a:cs typeface="Gotham" pitchFamily="2" charset="0"/>
              </a:rPr>
              <a:t>Thai</a:t>
            </a:r>
          </a:p>
          <a:p>
            <a:pPr marL="342900" indent="-342900">
              <a:spcBef>
                <a:spcPts val="200"/>
              </a:spcBef>
              <a:buClr>
                <a:srgbClr val="B9002F"/>
              </a:buClr>
              <a:buSzPct val="90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5"/>
                </a:solidFill>
                <a:latin typeface="Avenir Next LT Pro" panose="020B0504020202020204" pitchFamily="34" charset="77"/>
                <a:cs typeface="Gotham" pitchFamily="2" charset="0"/>
              </a:rPr>
              <a:t>Bahasa Indonesia</a:t>
            </a:r>
          </a:p>
          <a:p>
            <a:pPr marL="342900" indent="-342900">
              <a:spcBef>
                <a:spcPts val="200"/>
              </a:spcBef>
              <a:buClr>
                <a:srgbClr val="B9002F"/>
              </a:buClr>
              <a:buSzPct val="90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5"/>
                </a:solidFill>
                <a:latin typeface="Avenir Next LT Pro" panose="020B0504020202020204" pitchFamily="34" charset="77"/>
                <a:cs typeface="Gotham" pitchFamily="2" charset="0"/>
              </a:rPr>
              <a:t>Italian</a:t>
            </a:r>
          </a:p>
          <a:p>
            <a:pPr marL="342900" indent="-342900">
              <a:spcBef>
                <a:spcPts val="200"/>
              </a:spcBef>
              <a:buClr>
                <a:srgbClr val="B9002F"/>
              </a:buClr>
              <a:buSzPct val="90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5"/>
                </a:solidFill>
                <a:latin typeface="Avenir Next LT Pro" panose="020B0504020202020204" pitchFamily="34" charset="77"/>
                <a:cs typeface="Gotham" pitchFamily="2" charset="0"/>
              </a:rPr>
              <a:t>Vietnamese</a:t>
            </a:r>
          </a:p>
          <a:p>
            <a:pPr marL="342900" indent="-342900">
              <a:spcBef>
                <a:spcPts val="200"/>
              </a:spcBef>
              <a:buClr>
                <a:srgbClr val="B9002F"/>
              </a:buClr>
              <a:buSzPct val="90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5"/>
                </a:solidFill>
                <a:latin typeface="Avenir Next LT Pro" panose="020B0504020202020204" pitchFamily="34" charset="77"/>
                <a:cs typeface="Gotham" pitchFamily="2" charset="0"/>
              </a:rPr>
              <a:t>Chinese</a:t>
            </a:r>
          </a:p>
          <a:p>
            <a:pPr marL="342900" indent="-342900">
              <a:spcBef>
                <a:spcPts val="200"/>
              </a:spcBef>
              <a:buClr>
                <a:srgbClr val="B9002F"/>
              </a:buClr>
              <a:buSzPct val="90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5"/>
                </a:solidFill>
                <a:latin typeface="Avenir Next LT Pro" panose="020B0504020202020204" pitchFamily="34" charset="77"/>
                <a:cs typeface="Gotham" pitchFamily="2" charset="0"/>
              </a:rPr>
              <a:t>Korean</a:t>
            </a:r>
          </a:p>
          <a:p>
            <a:pPr marL="342900" indent="-342900">
              <a:spcBef>
                <a:spcPts val="200"/>
              </a:spcBef>
              <a:buClr>
                <a:srgbClr val="B9002F"/>
              </a:buClr>
              <a:buSzPct val="90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5"/>
                </a:solidFill>
                <a:latin typeface="Avenir Next LT Pro" panose="020B0504020202020204" pitchFamily="34" charset="77"/>
                <a:cs typeface="Gotham" pitchFamily="2" charset="0"/>
              </a:rPr>
              <a:t>Arabic</a:t>
            </a:r>
          </a:p>
          <a:p>
            <a:pPr marL="342900" indent="-342900">
              <a:spcBef>
                <a:spcPts val="200"/>
              </a:spcBef>
              <a:buClr>
                <a:srgbClr val="B9002F"/>
              </a:buClr>
              <a:buSzPct val="90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5"/>
                </a:solidFill>
                <a:latin typeface="Avenir Next LT Pro" panose="020B0504020202020204" pitchFamily="34" charset="77"/>
                <a:cs typeface="Gotham" pitchFamily="2" charset="0"/>
              </a:rPr>
              <a:t>Portuguese</a:t>
            </a:r>
          </a:p>
        </p:txBody>
      </p:sp>
    </p:spTree>
    <p:extLst>
      <p:ext uri="{BB962C8B-B14F-4D97-AF65-F5344CB8AC3E}">
        <p14:creationId xmlns:p14="http://schemas.microsoft.com/office/powerpoint/2010/main" val="29269860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EEF1A6-E1F9-2589-4B87-999B689ED5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6899CB-D7E6-E185-4C0B-4F693762B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433" y="425112"/>
            <a:ext cx="10058400" cy="627798"/>
          </a:xfrm>
        </p:spPr>
        <p:txBody>
          <a:bodyPr anchor="t">
            <a:normAutofit/>
          </a:bodyPr>
          <a:lstStyle/>
          <a:p>
            <a:r>
              <a:rPr lang="en-US" sz="2800" b="1" dirty="0">
                <a:solidFill>
                  <a:srgbClr val="003D57"/>
                </a:solidFill>
                <a:latin typeface="Avenir Next LT Pro Demi" panose="020B0504020202020204" pitchFamily="34" charset="77"/>
              </a:rPr>
              <a:t>JTF Continuing Activities</a:t>
            </a: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72AC1BDD-C90E-B56B-1EBD-4520A9FD10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29255" y="3528825"/>
            <a:ext cx="714089" cy="714089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11EE280D-0D3C-A43C-B5FC-F8505F4701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9256" y="1286802"/>
            <a:ext cx="694979" cy="694979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46506780-85B7-B6C4-19C1-48036BB5B8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29255" y="4735170"/>
            <a:ext cx="694979" cy="694979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C4FE5B97-1FEB-19B9-EB8F-9335B021ED9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29255" y="2432359"/>
            <a:ext cx="694979" cy="694979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19FDFC44-BC5C-FD9F-FF80-4127E021B917}"/>
              </a:ext>
            </a:extLst>
          </p:cNvPr>
          <p:cNvSpPr txBox="1"/>
          <p:nvPr/>
        </p:nvSpPr>
        <p:spPr>
          <a:xfrm>
            <a:off x="1726564" y="1194881"/>
            <a:ext cx="969350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>
              <a:spcBef>
                <a:spcPts val="1800"/>
              </a:spcBef>
              <a:spcAft>
                <a:spcPts val="2000"/>
              </a:spcAft>
              <a:buClr>
                <a:srgbClr val="028BA2"/>
              </a:buClr>
            </a:pPr>
            <a:r>
              <a:rPr lang="en-US" sz="2400" dirty="0">
                <a:solidFill>
                  <a:srgbClr val="003D57"/>
                </a:solidFill>
                <a:latin typeface="Avenir Next LT Pro" panose="020B0504020202020204" pitchFamily="34" charset="77"/>
                <a:cs typeface="Gotham" pitchFamily="2" charset="0"/>
              </a:rPr>
              <a:t>Update the Core Competency Framework based upon regulatory and technological innovation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CD2AFDA-6258-854A-CC2D-6E8C8D50BF0F}"/>
              </a:ext>
            </a:extLst>
          </p:cNvPr>
          <p:cNvSpPr txBox="1"/>
          <p:nvPr/>
        </p:nvSpPr>
        <p:spPr>
          <a:xfrm>
            <a:off x="1707456" y="3470372"/>
            <a:ext cx="969350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>
              <a:spcBef>
                <a:spcPts val="1800"/>
              </a:spcBef>
              <a:spcAft>
                <a:spcPts val="2000"/>
              </a:spcAft>
              <a:buClr>
                <a:srgbClr val="028BA2"/>
              </a:buClr>
            </a:pPr>
            <a:r>
              <a:rPr lang="en-US" sz="2400" dirty="0">
                <a:solidFill>
                  <a:srgbClr val="003D57"/>
                </a:solidFill>
                <a:latin typeface="Avenir Next LT Pro" panose="020B0504020202020204" pitchFamily="34" charset="77"/>
                <a:cs typeface="Gotham" pitchFamily="2" charset="0"/>
              </a:rPr>
              <a:t>Provide support to individuals and organizations wishing to implement the Core Competency Framework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D49B82B-3FEE-99B3-A5E6-4FEA616D647D}"/>
              </a:ext>
            </a:extLst>
          </p:cNvPr>
          <p:cNvSpPr txBox="1"/>
          <p:nvPr/>
        </p:nvSpPr>
        <p:spPr>
          <a:xfrm>
            <a:off x="1745672" y="4735170"/>
            <a:ext cx="969350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>
              <a:spcBef>
                <a:spcPts val="1800"/>
              </a:spcBef>
              <a:spcAft>
                <a:spcPts val="2000"/>
              </a:spcAft>
              <a:buClr>
                <a:srgbClr val="028BA2"/>
              </a:buClr>
            </a:pPr>
            <a:r>
              <a:rPr lang="en-US" sz="2400" dirty="0">
                <a:solidFill>
                  <a:srgbClr val="003D57"/>
                </a:solidFill>
                <a:latin typeface="Avenir Next LT Pro" panose="020B0504020202020204" pitchFamily="34" charset="77"/>
                <a:cs typeface="Gotham" pitchFamily="2" charset="0"/>
              </a:rPr>
              <a:t>Expand the adoption and utilization of the Core Competency Framework within the Clinical Research Enterprise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97E73A7-AFA7-394C-4C93-EC9E07DD1074}"/>
              </a:ext>
            </a:extLst>
          </p:cNvPr>
          <p:cNvSpPr txBox="1"/>
          <p:nvPr/>
        </p:nvSpPr>
        <p:spPr>
          <a:xfrm>
            <a:off x="1707456" y="2324815"/>
            <a:ext cx="969350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>
              <a:spcBef>
                <a:spcPts val="1800"/>
              </a:spcBef>
              <a:spcAft>
                <a:spcPts val="2000"/>
              </a:spcAft>
              <a:buClr>
                <a:srgbClr val="028BA2"/>
              </a:buClr>
            </a:pPr>
            <a:r>
              <a:rPr lang="en-US" sz="2400" dirty="0">
                <a:solidFill>
                  <a:srgbClr val="003D57"/>
                </a:solidFill>
                <a:latin typeface="Avenir Next LT Pro" panose="020B0504020202020204" pitchFamily="34" charset="77"/>
                <a:cs typeface="Gotham" pitchFamily="2" charset="0"/>
              </a:rPr>
              <a:t>Expand Core Competency Framework to include patient, participant, and public engagement and partnership</a:t>
            </a:r>
          </a:p>
        </p:txBody>
      </p:sp>
    </p:spTree>
    <p:extLst>
      <p:ext uri="{BB962C8B-B14F-4D97-AF65-F5344CB8AC3E}">
        <p14:creationId xmlns:p14="http://schemas.microsoft.com/office/powerpoint/2010/main" val="38409974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1A8AB9C-BBBA-F515-FD46-D25F90135619}"/>
              </a:ext>
            </a:extLst>
          </p:cNvPr>
          <p:cNvSpPr/>
          <p:nvPr/>
        </p:nvSpPr>
        <p:spPr>
          <a:xfrm>
            <a:off x="6095999" y="0"/>
            <a:ext cx="6095999" cy="6857999"/>
          </a:xfrm>
          <a:prstGeom prst="rect">
            <a:avLst/>
          </a:prstGeom>
          <a:solidFill>
            <a:srgbClr val="003D5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67BBC112-D7BA-F336-11B1-21039193571F}"/>
              </a:ext>
            </a:extLst>
          </p:cNvPr>
          <p:cNvSpPr/>
          <p:nvPr/>
        </p:nvSpPr>
        <p:spPr>
          <a:xfrm rot="10800000">
            <a:off x="25395" y="6670674"/>
            <a:ext cx="12192001" cy="69393"/>
          </a:xfrm>
          <a:prstGeom prst="rect">
            <a:avLst/>
          </a:prstGeom>
          <a:solidFill>
            <a:srgbClr val="028BA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CCFEB4-A46C-423B-8373-EA1F65B8E6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829" y="582010"/>
            <a:ext cx="4572336" cy="4413526"/>
          </a:xfrm>
        </p:spPr>
        <p:txBody>
          <a:bodyPr anchor="t">
            <a:no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2400" dirty="0">
                <a:latin typeface="Avenir Next LT Pro" panose="020B0504020202020204" pitchFamily="34" charset="77"/>
                <a:cs typeface="Gotham" pitchFamily="2" charset="0"/>
              </a:rPr>
              <a:t>Interested in:</a:t>
            </a:r>
            <a:br>
              <a:rPr lang="en-US" sz="2400" dirty="0">
                <a:latin typeface="Avenir Next LT Pro" panose="020B0504020202020204" pitchFamily="34" charset="77"/>
                <a:cs typeface="Gotham" pitchFamily="2" charset="0"/>
              </a:rPr>
            </a:br>
            <a:br>
              <a:rPr lang="en-US" sz="2400" dirty="0">
                <a:latin typeface="Avenir Next LT Pro" panose="020B0504020202020204" pitchFamily="34" charset="77"/>
                <a:cs typeface="Gotham" pitchFamily="2" charset="0"/>
              </a:rPr>
            </a:br>
            <a:r>
              <a:rPr lang="en-US" sz="2400" b="1" dirty="0">
                <a:solidFill>
                  <a:srgbClr val="028BA2"/>
                </a:solidFill>
                <a:latin typeface="Avenir Next LT Pro" panose="020B0504020202020204" pitchFamily="34" charset="77"/>
                <a:cs typeface="Gotham" pitchFamily="2" charset="0"/>
              </a:rPr>
              <a:t>Learning more</a:t>
            </a:r>
            <a:r>
              <a:rPr lang="en-US" sz="2400" b="1" dirty="0">
                <a:latin typeface="Avenir Next LT Pro" panose="020B0504020202020204" pitchFamily="34" charset="77"/>
                <a:cs typeface="Gotham" pitchFamily="2" charset="0"/>
              </a:rPr>
              <a:t> </a:t>
            </a:r>
            <a:r>
              <a:rPr lang="en-US" sz="2400" dirty="0">
                <a:latin typeface="Avenir Next LT Pro" panose="020B0504020202020204" pitchFamily="34" charset="77"/>
                <a:cs typeface="Gotham" pitchFamily="2" charset="0"/>
              </a:rPr>
              <a:t>about the Joint Task Force for Clinical Trial Competency?</a:t>
            </a:r>
            <a:br>
              <a:rPr lang="en-US" sz="2400" dirty="0">
                <a:latin typeface="Avenir Next LT Pro" panose="020B0504020202020204" pitchFamily="34" charset="77"/>
                <a:cs typeface="Gotham" pitchFamily="2" charset="0"/>
              </a:rPr>
            </a:br>
            <a:br>
              <a:rPr lang="en-US" sz="2400" dirty="0">
                <a:latin typeface="Avenir Next LT Pro" panose="020B0504020202020204" pitchFamily="34" charset="77"/>
                <a:cs typeface="Gotham" pitchFamily="2" charset="0"/>
              </a:rPr>
            </a:br>
            <a:r>
              <a:rPr lang="en-US" sz="2400" b="1" dirty="0">
                <a:solidFill>
                  <a:srgbClr val="028BA2"/>
                </a:solidFill>
                <a:latin typeface="Avenir Next LT Pro" panose="020B0504020202020204" pitchFamily="34" charset="77"/>
                <a:cs typeface="Gotham" pitchFamily="2" charset="0"/>
              </a:rPr>
              <a:t>Sharing</a:t>
            </a:r>
            <a:r>
              <a:rPr lang="en-US" sz="2400" dirty="0">
                <a:solidFill>
                  <a:schemeClr val="bg1"/>
                </a:solidFill>
                <a:latin typeface="Avenir Next LT Pro" panose="020B0504020202020204" pitchFamily="34" charset="77"/>
                <a:cs typeface="Gotham" pitchFamily="2" charset="0"/>
              </a:rPr>
              <a:t> </a:t>
            </a:r>
            <a:r>
              <a:rPr lang="en-US" sz="2400" dirty="0">
                <a:latin typeface="Avenir Next LT Pro" panose="020B0504020202020204" pitchFamily="34" charset="77"/>
                <a:cs typeface="Gotham" pitchFamily="2" charset="0"/>
              </a:rPr>
              <a:t>how you have utilized the Framework?</a:t>
            </a:r>
            <a:br>
              <a:rPr lang="en-US" sz="2400" dirty="0">
                <a:latin typeface="Avenir Next LT Pro" panose="020B0504020202020204" pitchFamily="34" charset="77"/>
                <a:cs typeface="Gotham" pitchFamily="2" charset="0"/>
              </a:rPr>
            </a:br>
            <a:br>
              <a:rPr lang="en-US" sz="2400" dirty="0">
                <a:latin typeface="Avenir Next LT Pro" panose="020B0504020202020204" pitchFamily="34" charset="77"/>
                <a:cs typeface="Gotham" pitchFamily="2" charset="0"/>
              </a:rPr>
            </a:br>
            <a:r>
              <a:rPr lang="en-US" sz="2400" dirty="0">
                <a:latin typeface="Avenir Next LT Pro" panose="020B0504020202020204" pitchFamily="34" charset="77"/>
                <a:cs typeface="Gotham" pitchFamily="2" charset="0"/>
              </a:rPr>
              <a:t>Providing </a:t>
            </a:r>
            <a:r>
              <a:rPr lang="en-US" sz="2400" b="1" dirty="0">
                <a:solidFill>
                  <a:srgbClr val="028BA2"/>
                </a:solidFill>
                <a:latin typeface="Avenir Next LT Pro" panose="020B0504020202020204" pitchFamily="34" charset="77"/>
                <a:cs typeface="Gotham" pitchFamily="2" charset="0"/>
              </a:rPr>
              <a:t>feedback, questions, or ideas</a:t>
            </a:r>
            <a:r>
              <a:rPr lang="en-US" sz="2400" dirty="0">
                <a:latin typeface="Avenir Next LT Pro" panose="020B0504020202020204" pitchFamily="34" charset="77"/>
                <a:cs typeface="Gotham" pitchFamily="2" charset="0"/>
              </a:rPr>
              <a:t>?</a:t>
            </a:r>
            <a:br>
              <a:rPr lang="en-US" sz="2400" b="1" dirty="0">
                <a:latin typeface="Avenir Next LT Pro" panose="020B0504020202020204" pitchFamily="34" charset="77"/>
                <a:cs typeface="Gotham" pitchFamily="2" charset="0"/>
              </a:rPr>
            </a:br>
            <a:br>
              <a:rPr lang="en-US" sz="2400" dirty="0">
                <a:latin typeface="Avenir Next LT Pro" panose="020B0504020202020204" pitchFamily="34" charset="77"/>
                <a:cs typeface="Gotham" pitchFamily="2" charset="0"/>
              </a:rPr>
            </a:br>
            <a:r>
              <a:rPr lang="en-US" sz="2400" b="1" dirty="0">
                <a:solidFill>
                  <a:srgbClr val="028BA2"/>
                </a:solidFill>
                <a:latin typeface="Avenir Next LT Pro" panose="020B0504020202020204" pitchFamily="34" charset="77"/>
                <a:cs typeface="Gotham" pitchFamily="2" charset="0"/>
              </a:rPr>
              <a:t>Participating </a:t>
            </a:r>
            <a:r>
              <a:rPr lang="en-US" sz="2400" dirty="0">
                <a:latin typeface="Avenir Next LT Pro" panose="020B0504020202020204" pitchFamily="34" charset="77"/>
                <a:cs typeface="Gotham" pitchFamily="2" charset="0"/>
              </a:rPr>
              <a:t>in our work?</a:t>
            </a:r>
            <a:br>
              <a:rPr lang="en-US" sz="2400" dirty="0">
                <a:latin typeface="Avenir Next LT Pro" panose="020B0504020202020204" pitchFamily="34" charset="77"/>
                <a:cs typeface="Gotham" pitchFamily="2" charset="0"/>
              </a:rPr>
            </a:br>
            <a:endParaRPr lang="en-US" sz="2400" dirty="0">
              <a:latin typeface="Avenir Next LT Pro" panose="020B0504020202020204" pitchFamily="34" charset="77"/>
              <a:cs typeface="Gotham" pitchFamily="2" charset="0"/>
            </a:endParaRPr>
          </a:p>
        </p:txBody>
      </p:sp>
      <p:pic>
        <p:nvPicPr>
          <p:cNvPr id="4" name="Picture 3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9BC56C77-1A33-B5CA-3254-214CBA87C7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1839" y="2416030"/>
            <a:ext cx="2044700" cy="1981200"/>
          </a:xfrm>
          <a:prstGeom prst="rect">
            <a:avLst/>
          </a:prstGeom>
          <a:ln w="38100">
            <a:solidFill>
              <a:srgbClr val="028BA2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57AEA94-50C4-0CB6-7874-C6576B5A5065}"/>
              </a:ext>
            </a:extLst>
          </p:cNvPr>
          <p:cNvSpPr txBox="1"/>
          <p:nvPr/>
        </p:nvSpPr>
        <p:spPr>
          <a:xfrm>
            <a:off x="6943848" y="4700430"/>
            <a:ext cx="453432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br>
              <a:rPr lang="en-US" sz="2000" dirty="0">
                <a:solidFill>
                  <a:schemeClr val="bg1"/>
                </a:solidFill>
                <a:latin typeface="Avenir Next LT Pro" panose="020B0504020202020204" pitchFamily="34" charset="77"/>
                <a:cs typeface="Gotham" pitchFamily="2" charset="0"/>
              </a:rPr>
            </a:br>
            <a:r>
              <a:rPr lang="en-US" sz="2000" dirty="0">
                <a:solidFill>
                  <a:schemeClr val="bg1"/>
                </a:solidFill>
                <a:latin typeface="Avenir Next LT Pro" panose="020B0504020202020204" pitchFamily="34" charset="77"/>
                <a:cs typeface="Gotham" pitchFamily="2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https://mrctcenter.org/clinical-trial-competency/about/contact/</a:t>
            </a:r>
            <a:r>
              <a:rPr lang="en-US" sz="2000" dirty="0">
                <a:solidFill>
                  <a:schemeClr val="bg1"/>
                </a:solidFill>
                <a:latin typeface="Avenir Next LT Pro" panose="020B0504020202020204" pitchFamily="34" charset="77"/>
                <a:cs typeface="Gotham" pitchFamily="2" charset="0"/>
              </a:rPr>
              <a:t> </a:t>
            </a:r>
            <a:br>
              <a:rPr lang="en-US" sz="2000" dirty="0">
                <a:solidFill>
                  <a:schemeClr val="bg1"/>
                </a:solidFill>
                <a:latin typeface="Avenir Next LT Pro" panose="020B0504020202020204" pitchFamily="34" charset="77"/>
                <a:cs typeface="Gotham" pitchFamily="2" charset="0"/>
              </a:rPr>
            </a:br>
            <a:endParaRPr lang="en-US" sz="2000" dirty="0">
              <a:solidFill>
                <a:schemeClr val="bg1"/>
              </a:solidFill>
              <a:latin typeface="Avenir Next LT Pro" panose="020B0504020202020204" pitchFamily="34" charset="7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236A6E1-65D9-D574-F257-D3C29ABEEB83}"/>
              </a:ext>
            </a:extLst>
          </p:cNvPr>
          <p:cNvSpPr txBox="1"/>
          <p:nvPr/>
        </p:nvSpPr>
        <p:spPr>
          <a:xfrm>
            <a:off x="7201624" y="1404944"/>
            <a:ext cx="401877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Avenir Next LT Pro" panose="020B0504020202020204" pitchFamily="34" charset="77"/>
                <a:cs typeface="Gotham" pitchFamily="2" charset="0"/>
              </a:rPr>
              <a:t>Let Us Know: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2BA8EE5-940A-ECEC-56C7-2BA8141670FF}"/>
              </a:ext>
            </a:extLst>
          </p:cNvPr>
          <p:cNvSpPr txBox="1"/>
          <p:nvPr/>
        </p:nvSpPr>
        <p:spPr>
          <a:xfrm>
            <a:off x="713829" y="5073001"/>
            <a:ext cx="4866693" cy="1015663"/>
          </a:xfrm>
          <a:prstGeom prst="rect">
            <a:avLst/>
          </a:prstGeom>
          <a:noFill/>
          <a:ln w="28575">
            <a:noFill/>
          </a:ln>
        </p:spPr>
        <p:txBody>
          <a:bodyPr wrap="square">
            <a:spAutoFit/>
          </a:bodyPr>
          <a:lstStyle/>
          <a:p>
            <a:pPr defTabSz="914400"/>
            <a:r>
              <a:rPr lang="en-US" sz="2000" dirty="0">
                <a:solidFill>
                  <a:schemeClr val="accent5"/>
                </a:solidFill>
                <a:latin typeface="Avenir Next LT Pro" panose="020B0504020202020204" pitchFamily="34" charset="77"/>
                <a:cs typeface="Gotham" pitchFamily="2" charset="0"/>
              </a:rPr>
              <a:t>To cite the JTF Framework:</a:t>
            </a:r>
            <a:endParaRPr lang="en-US" sz="2000" dirty="0">
              <a:solidFill>
                <a:schemeClr val="accent5"/>
              </a:solidFill>
              <a:latin typeface="Avenir Next LT Pro" panose="020B0504020202020204" pitchFamily="34" charset="77"/>
              <a:cs typeface="Gotham" pitchFamily="2" charset="0"/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defTabSz="914400"/>
            <a:r>
              <a:rPr lang="en-US" sz="2000" dirty="0">
                <a:solidFill>
                  <a:schemeClr val="accent1"/>
                </a:solidFill>
                <a:latin typeface="Avenir Next LT Pro" panose="020B0504020202020204" pitchFamily="34" charset="77"/>
                <a:cs typeface="Gotham" pitchFamily="2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How to reference the MRCT Center when using the JTF Framework</a:t>
            </a:r>
            <a:endParaRPr lang="en-US" dirty="0">
              <a:solidFill>
                <a:schemeClr val="accent1"/>
              </a:solidFill>
              <a:latin typeface="Avenir Next LT Pro" panose="020B0504020202020204" pitchFamily="34" charset="77"/>
              <a:cs typeface="Gotham" pitchFamily="2" charset="0"/>
            </a:endParaRPr>
          </a:p>
        </p:txBody>
      </p:sp>
      <p:pic>
        <p:nvPicPr>
          <p:cNvPr id="8" name="Picture 7" descr="A red and white logo&#10;&#10;Description automatically generated">
            <a:extLst>
              <a:ext uri="{FF2B5EF4-FFF2-40B4-BE49-F238E27FC236}">
                <a16:creationId xmlns:a16="http://schemas.microsoft.com/office/drawing/2014/main" id="{10AADBAB-459F-4103-3833-89D10AB916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4216" y="44281"/>
            <a:ext cx="1025538" cy="1159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2276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C84988C-6309-2144-BB17-F347DD5C39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0018" y="2704025"/>
            <a:ext cx="5691973" cy="333957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en-US" sz="2000" b="1" dirty="0">
                <a:solidFill>
                  <a:schemeClr val="accent5"/>
                </a:solidFill>
                <a:latin typeface="Avenir Next LT Pro" panose="020B0504020202020204" pitchFamily="34" charset="77"/>
                <a:ea typeface="ＭＳ Ｐゴシック" charset="-128"/>
              </a:rPr>
              <a:t>Our Vision</a:t>
            </a:r>
          </a:p>
          <a:p>
            <a:pPr marL="0" indent="0">
              <a:buNone/>
            </a:pPr>
            <a:r>
              <a:rPr lang="en-US" altLang="en-US" sz="2000" dirty="0">
                <a:solidFill>
                  <a:schemeClr val="accent5"/>
                </a:solidFill>
                <a:latin typeface="Avenir Next LT Pro" panose="020B0504020202020204" pitchFamily="34" charset="77"/>
                <a:ea typeface="ＭＳ Ｐゴシック" charset="-128"/>
              </a:rPr>
              <a:t>Improve the integrity, safety, and rigor of global clinical trials.</a:t>
            </a:r>
            <a:endParaRPr lang="en-US" sz="2000" dirty="0">
              <a:solidFill>
                <a:schemeClr val="accent5"/>
              </a:solidFill>
              <a:latin typeface="Avenir Next LT Pro" panose="020B0504020202020204" pitchFamily="34" charset="77"/>
            </a:endParaRPr>
          </a:p>
          <a:p>
            <a:pPr marL="0" indent="0" eaLnBrk="1" hangingPunct="1">
              <a:spcBef>
                <a:spcPts val="2800"/>
              </a:spcBef>
              <a:buNone/>
            </a:pPr>
            <a:r>
              <a:rPr lang="en-US" sz="2000" b="1" dirty="0">
                <a:solidFill>
                  <a:schemeClr val="accent5"/>
                </a:solidFill>
                <a:latin typeface="Avenir Next LT Pro" panose="020B0504020202020204" pitchFamily="34" charset="77"/>
              </a:rPr>
              <a:t>Our Mission</a:t>
            </a:r>
            <a:endParaRPr lang="en-US" sz="2000" dirty="0">
              <a:solidFill>
                <a:schemeClr val="accent5"/>
              </a:solidFill>
              <a:latin typeface="Avenir Next LT Pro" panose="020B0504020202020204" pitchFamily="34" charset="77"/>
            </a:endParaRPr>
          </a:p>
          <a:p>
            <a:pPr marL="0" indent="0" eaLnBrk="1" hangingPunct="1">
              <a:buNone/>
            </a:pPr>
            <a:r>
              <a:rPr lang="en-US" sz="2000" dirty="0">
                <a:latin typeface="Avenir Next LT Pro" panose="020B0504020202020204" pitchFamily="34" charset="77"/>
              </a:rPr>
              <a:t>Engage diverse stakeholders to define emerging issues in global clinical trials and to create and implement ethical, actionable, and practical solutions.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51E3E7F-2DF6-064B-82E6-08EDF9ECBE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879" y="315395"/>
            <a:ext cx="11569700" cy="585768"/>
          </a:xfrm>
        </p:spPr>
        <p:txBody>
          <a:bodyPr>
            <a:normAutofit/>
          </a:bodyPr>
          <a:lstStyle/>
          <a:p>
            <a:r>
              <a:rPr lang="en-US" altLang="en-US" sz="3200" b="1" dirty="0">
                <a:latin typeface="Avenir Next LT Pro Demi" panose="020B0504020202020204" pitchFamily="34" charset="77"/>
                <a:ea typeface="ＭＳ Ｐゴシック" panose="020B0600070205080204" pitchFamily="34" charset="-128"/>
              </a:rPr>
              <a:t>The Multi-Regional Clinical Trials Center (MRCT Center)</a:t>
            </a:r>
            <a:endParaRPr lang="en-US" sz="3200" b="1" dirty="0">
              <a:latin typeface="Avenir Next LT Pro Demi" panose="020B0504020202020204" pitchFamily="34" charset="77"/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A33FE783-E87E-FA44-9E85-8CC8015C57E1}"/>
              </a:ext>
            </a:extLst>
          </p:cNvPr>
          <p:cNvSpPr txBox="1">
            <a:spLocks/>
          </p:cNvSpPr>
          <p:nvPr/>
        </p:nvSpPr>
        <p:spPr bwMode="auto">
          <a:xfrm>
            <a:off x="620017" y="1179377"/>
            <a:ext cx="5691974" cy="1246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8053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en-US" sz="2000" dirty="0">
                <a:solidFill>
                  <a:schemeClr val="accent5"/>
                </a:solidFill>
                <a:latin typeface="Avenir Next LT Pro" panose="020B0504020202020204" pitchFamily="34" charset="77"/>
                <a:ea typeface="ＭＳ Ｐゴシック" charset="-128"/>
                <a:cs typeface="Gotham" pitchFamily="2" charset="0"/>
              </a:rPr>
              <a:t>The MRCT Center is a research and policy center focused on addressing the conduct, oversight, ethics and regulatory environment for clinical trials.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7BAF9FE7-5CA8-FD3D-836A-37E601899D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462355" y="1690255"/>
            <a:ext cx="5347359" cy="33395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79679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207"/>
    </mc:Choice>
    <mc:Fallback xmlns="">
      <p:transition spd="slow" advTm="73207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B99876-BD20-C5AB-F935-3F4DAD0322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 descr="A blue circle with white and black symbols&#10;&#10;Description automatically generated">
            <a:extLst>
              <a:ext uri="{FF2B5EF4-FFF2-40B4-BE49-F238E27FC236}">
                <a16:creationId xmlns:a16="http://schemas.microsoft.com/office/drawing/2014/main" id="{51E093AD-DE52-E67F-E70E-06BAD61AF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471" y="2138212"/>
            <a:ext cx="10464455" cy="2051489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3C8912FE-0B6F-767C-EC3E-C17184826D58}"/>
              </a:ext>
            </a:extLst>
          </p:cNvPr>
          <p:cNvSpPr txBox="1"/>
          <p:nvPr/>
        </p:nvSpPr>
        <p:spPr>
          <a:xfrm>
            <a:off x="913452" y="4200881"/>
            <a:ext cx="19843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2400" dirty="0">
                <a:solidFill>
                  <a:srgbClr val="003D57"/>
                </a:solidFill>
                <a:latin typeface="Avenir Next LT Pro" panose="020B0504020202020204" pitchFamily="34" charset="77"/>
                <a:cs typeface="Gotham" pitchFamily="2" charset="0"/>
              </a:rPr>
              <a:t>Knowledge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A866FE2-1B45-1CC6-A857-F26B26A174AA}"/>
              </a:ext>
            </a:extLst>
          </p:cNvPr>
          <p:cNvSpPr txBox="1"/>
          <p:nvPr/>
        </p:nvSpPr>
        <p:spPr>
          <a:xfrm>
            <a:off x="3504726" y="4187658"/>
            <a:ext cx="198434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2400" dirty="0">
                <a:solidFill>
                  <a:srgbClr val="003D57"/>
                </a:solidFill>
                <a:latin typeface="Avenir Next LT Pro" panose="020B0504020202020204" pitchFamily="34" charset="77"/>
                <a:cs typeface="Gotham" pitchFamily="2" charset="0"/>
              </a:rPr>
              <a:t>Skills and Abilities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119A55D-D90E-659D-A02D-13A2B212F6D1}"/>
              </a:ext>
            </a:extLst>
          </p:cNvPr>
          <p:cNvSpPr txBox="1"/>
          <p:nvPr/>
        </p:nvSpPr>
        <p:spPr>
          <a:xfrm>
            <a:off x="6096000" y="4187659"/>
            <a:ext cx="255767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2400" dirty="0">
                <a:solidFill>
                  <a:srgbClr val="003D57"/>
                </a:solidFill>
                <a:latin typeface="Avenir Next LT Pro" panose="020B0504020202020204" pitchFamily="34" charset="77"/>
                <a:cs typeface="Gotham" pitchFamily="2" charset="0"/>
              </a:rPr>
              <a:t>Attitude</a:t>
            </a:r>
          </a:p>
          <a:p>
            <a:pPr lvl="0" algn="ctr"/>
            <a:r>
              <a:rPr lang="en-US" sz="2400" dirty="0">
                <a:solidFill>
                  <a:srgbClr val="003D57"/>
                </a:solidFill>
                <a:latin typeface="Avenir Next LT Pro" panose="020B0504020202020204" pitchFamily="34" charset="77"/>
                <a:cs typeface="Gotham" pitchFamily="2" charset="0"/>
              </a:rPr>
              <a:t>and Behavior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71DA0C4-4D8A-1E79-6175-265D1B5D0BED}"/>
              </a:ext>
            </a:extLst>
          </p:cNvPr>
          <p:cNvSpPr txBox="1"/>
          <p:nvPr/>
        </p:nvSpPr>
        <p:spPr>
          <a:xfrm>
            <a:off x="8981863" y="4200881"/>
            <a:ext cx="229668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113" lvl="0" algn="ctr">
              <a:tabLst>
                <a:tab pos="393700" algn="l"/>
              </a:tabLst>
            </a:pPr>
            <a:r>
              <a:rPr lang="en-US" sz="2400" dirty="0">
                <a:solidFill>
                  <a:srgbClr val="003D57"/>
                </a:solidFill>
                <a:latin typeface="Avenir Next LT Pro" panose="020B0504020202020204" pitchFamily="34" charset="77"/>
                <a:cs typeface="Gotham" pitchFamily="2" charset="0"/>
              </a:rPr>
              <a:t>Competence</a:t>
            </a:r>
          </a:p>
          <a:p>
            <a:pPr marL="182563" lvl="1" indent="-171450" algn="ctr">
              <a:buFont typeface="Arial" panose="020B0604020202020204" pitchFamily="34" charset="0"/>
              <a:buChar char="•"/>
              <a:tabLst>
                <a:tab pos="393700" algn="l"/>
              </a:tabLst>
            </a:pPr>
            <a:r>
              <a:rPr lang="en-US" sz="2000" dirty="0">
                <a:solidFill>
                  <a:srgbClr val="003D57"/>
                </a:solidFill>
                <a:latin typeface="Avenir Next LT Pro" panose="020B0504020202020204" pitchFamily="34" charset="77"/>
                <a:cs typeface="Gotham" pitchFamily="2" charset="0"/>
              </a:rPr>
              <a:t>Observed</a:t>
            </a:r>
          </a:p>
          <a:p>
            <a:pPr marL="182563" lvl="1" indent="-171450" algn="ctr">
              <a:buFont typeface="Arial" panose="020B0604020202020204" pitchFamily="34" charset="0"/>
              <a:buChar char="•"/>
              <a:tabLst>
                <a:tab pos="393700" algn="l"/>
              </a:tabLst>
            </a:pPr>
            <a:r>
              <a:rPr lang="en-US" sz="2000" dirty="0">
                <a:solidFill>
                  <a:srgbClr val="003D57"/>
                </a:solidFill>
                <a:latin typeface="Avenir Next LT Pro" panose="020B0504020202020204" pitchFamily="34" charset="77"/>
                <a:cs typeface="Gotham" pitchFamily="2" charset="0"/>
              </a:rPr>
              <a:t>Measured</a:t>
            </a:r>
          </a:p>
          <a:p>
            <a:pPr marL="182563" lvl="1" indent="-171450" algn="ctr">
              <a:buFont typeface="Arial" panose="020B0604020202020204" pitchFamily="34" charset="0"/>
              <a:buChar char="•"/>
              <a:tabLst>
                <a:tab pos="393700" algn="l"/>
              </a:tabLst>
            </a:pPr>
            <a:r>
              <a:rPr lang="en-US" sz="2000" dirty="0">
                <a:solidFill>
                  <a:srgbClr val="003D57"/>
                </a:solidFill>
                <a:latin typeface="Avenir Next LT Pro" panose="020B0504020202020204" pitchFamily="34" charset="77"/>
                <a:cs typeface="Gotham" pitchFamily="2" charset="0"/>
              </a:rPr>
              <a:t>Evaluated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F865748-6F87-BAB9-0F39-51DAFEEDAA05}"/>
              </a:ext>
            </a:extLst>
          </p:cNvPr>
          <p:cNvSpPr txBox="1">
            <a:spLocks/>
          </p:cNvSpPr>
          <p:nvPr/>
        </p:nvSpPr>
        <p:spPr>
          <a:xfrm>
            <a:off x="412989" y="333291"/>
            <a:ext cx="11569700" cy="49224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b="0" i="0" kern="1200" spc="-50" baseline="0">
                <a:solidFill>
                  <a:srgbClr val="003D57"/>
                </a:solidFill>
                <a:latin typeface="Gotham Medium" pitchFamily="2" charset="0"/>
                <a:ea typeface="+mj-ea"/>
                <a:cs typeface="Gotham Medium" pitchFamily="2" charset="0"/>
              </a:defRPr>
            </a:lvl1pPr>
          </a:lstStyle>
          <a:p>
            <a:r>
              <a:rPr lang="en-US" sz="3200" b="1" dirty="0">
                <a:latin typeface="Avenir Next LT Pro Demi" panose="020B0504020202020204" pitchFamily="34" charset="77"/>
              </a:rPr>
              <a:t>What is Competence?</a:t>
            </a:r>
          </a:p>
        </p:txBody>
      </p:sp>
    </p:spTree>
    <p:extLst>
      <p:ext uri="{BB962C8B-B14F-4D97-AF65-F5344CB8AC3E}">
        <p14:creationId xmlns:p14="http://schemas.microsoft.com/office/powerpoint/2010/main" val="16874998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976358-0B88-312D-2685-4CFAF73641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circle with white and black symbols&#10;&#10;Description automatically generated">
            <a:extLst>
              <a:ext uri="{FF2B5EF4-FFF2-40B4-BE49-F238E27FC236}">
                <a16:creationId xmlns:a16="http://schemas.microsoft.com/office/drawing/2014/main" id="{4E5F2321-D3F2-6C22-CC2A-F82DF5DA0C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471" y="2138212"/>
            <a:ext cx="10464455" cy="205148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431D45E-A795-9605-D2D0-B003565F15FB}"/>
              </a:ext>
            </a:extLst>
          </p:cNvPr>
          <p:cNvSpPr txBox="1"/>
          <p:nvPr/>
        </p:nvSpPr>
        <p:spPr>
          <a:xfrm>
            <a:off x="913452" y="4200881"/>
            <a:ext cx="19843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2400" dirty="0">
                <a:solidFill>
                  <a:srgbClr val="003D57"/>
                </a:solidFill>
                <a:latin typeface="Avenir Next LT Pro" panose="020B0504020202020204" pitchFamily="34" charset="77"/>
                <a:cs typeface="Gotham" pitchFamily="2" charset="0"/>
              </a:rPr>
              <a:t>Knowledge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1F40E0-C07E-C0E8-1A00-5651ACB18E6D}"/>
              </a:ext>
            </a:extLst>
          </p:cNvPr>
          <p:cNvSpPr txBox="1"/>
          <p:nvPr/>
        </p:nvSpPr>
        <p:spPr>
          <a:xfrm>
            <a:off x="3504726" y="4187658"/>
            <a:ext cx="198434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2400" dirty="0">
                <a:solidFill>
                  <a:srgbClr val="003D57"/>
                </a:solidFill>
                <a:latin typeface="Avenir Next LT Pro" panose="020B0504020202020204" pitchFamily="34" charset="77"/>
                <a:cs typeface="Gotham" pitchFamily="2" charset="0"/>
              </a:rPr>
              <a:t>Skills and Abilities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A60FB9B-B948-8D33-A06E-66DB7BB808ED}"/>
              </a:ext>
            </a:extLst>
          </p:cNvPr>
          <p:cNvSpPr txBox="1"/>
          <p:nvPr/>
        </p:nvSpPr>
        <p:spPr>
          <a:xfrm>
            <a:off x="6096000" y="4187659"/>
            <a:ext cx="255767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2400" dirty="0">
                <a:solidFill>
                  <a:srgbClr val="003D57"/>
                </a:solidFill>
                <a:latin typeface="Avenir Next LT Pro" panose="020B0504020202020204" pitchFamily="34" charset="77"/>
                <a:cs typeface="Gotham" pitchFamily="2" charset="0"/>
              </a:rPr>
              <a:t>Attitude</a:t>
            </a:r>
          </a:p>
          <a:p>
            <a:pPr lvl="0" algn="ctr"/>
            <a:r>
              <a:rPr lang="en-US" sz="2400" dirty="0">
                <a:solidFill>
                  <a:srgbClr val="003D57"/>
                </a:solidFill>
                <a:latin typeface="Avenir Next LT Pro" panose="020B0504020202020204" pitchFamily="34" charset="77"/>
                <a:cs typeface="Gotham" pitchFamily="2" charset="0"/>
              </a:rPr>
              <a:t>and Behavior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3B09249-2C02-AF4A-4327-A46E448DC728}"/>
              </a:ext>
            </a:extLst>
          </p:cNvPr>
          <p:cNvSpPr txBox="1"/>
          <p:nvPr/>
        </p:nvSpPr>
        <p:spPr>
          <a:xfrm>
            <a:off x="8981863" y="4200881"/>
            <a:ext cx="229668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113" lvl="0" algn="ctr">
              <a:tabLst>
                <a:tab pos="393700" algn="l"/>
              </a:tabLst>
            </a:pPr>
            <a:r>
              <a:rPr lang="en-US" sz="2400" dirty="0">
                <a:solidFill>
                  <a:srgbClr val="003D57"/>
                </a:solidFill>
                <a:latin typeface="Avenir Next LT Pro" panose="020B0504020202020204" pitchFamily="34" charset="77"/>
                <a:cs typeface="Gotham" pitchFamily="2" charset="0"/>
              </a:rPr>
              <a:t>Competence</a:t>
            </a:r>
          </a:p>
          <a:p>
            <a:pPr marL="182563" lvl="1" indent="-171450" algn="ctr">
              <a:buFont typeface="Arial" panose="020B0604020202020204" pitchFamily="34" charset="0"/>
              <a:buChar char="•"/>
              <a:tabLst>
                <a:tab pos="393700" algn="l"/>
              </a:tabLst>
            </a:pPr>
            <a:r>
              <a:rPr lang="en-US" sz="2000" dirty="0">
                <a:solidFill>
                  <a:srgbClr val="003D57"/>
                </a:solidFill>
                <a:latin typeface="Avenir Next LT Pro" panose="020B0504020202020204" pitchFamily="34" charset="77"/>
                <a:cs typeface="Gotham" pitchFamily="2" charset="0"/>
              </a:rPr>
              <a:t>Observed</a:t>
            </a:r>
          </a:p>
          <a:p>
            <a:pPr marL="182563" lvl="1" indent="-171450" algn="ctr">
              <a:buFont typeface="Arial" panose="020B0604020202020204" pitchFamily="34" charset="0"/>
              <a:buChar char="•"/>
              <a:tabLst>
                <a:tab pos="393700" algn="l"/>
              </a:tabLst>
            </a:pPr>
            <a:r>
              <a:rPr lang="en-US" sz="2000" dirty="0">
                <a:solidFill>
                  <a:srgbClr val="003D57"/>
                </a:solidFill>
                <a:latin typeface="Avenir Next LT Pro" panose="020B0504020202020204" pitchFamily="34" charset="77"/>
                <a:cs typeface="Gotham" pitchFamily="2" charset="0"/>
              </a:rPr>
              <a:t>Measured</a:t>
            </a:r>
          </a:p>
          <a:p>
            <a:pPr marL="182563" lvl="1" indent="-171450" algn="ctr">
              <a:buFont typeface="Arial" panose="020B0604020202020204" pitchFamily="34" charset="0"/>
              <a:buChar char="•"/>
              <a:tabLst>
                <a:tab pos="393700" algn="l"/>
              </a:tabLst>
            </a:pPr>
            <a:r>
              <a:rPr lang="en-US" sz="2000" dirty="0">
                <a:solidFill>
                  <a:srgbClr val="003D57"/>
                </a:solidFill>
                <a:latin typeface="Avenir Next LT Pro" panose="020B0504020202020204" pitchFamily="34" charset="77"/>
                <a:cs typeface="Gotham" pitchFamily="2" charset="0"/>
              </a:rPr>
              <a:t>Evaluated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96358ADD-0212-CDA3-9980-5AADB8FC1E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43885" y="1279632"/>
            <a:ext cx="3906026" cy="817775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chemeClr val="accent2"/>
                </a:solidFill>
                <a:latin typeface="Avenir Next LT Pro" panose="020B0504020202020204" pitchFamily="34" charset="77"/>
                <a:cs typeface="Gotham Light" pitchFamily="2" charset="0"/>
              </a:rPr>
              <a:t>We must first define the standards and expectations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200" dirty="0">
              <a:solidFill>
                <a:schemeClr val="accent2"/>
              </a:solidFill>
              <a:latin typeface="Avenir Next LT Pro" panose="020B0504020202020204" pitchFamily="34" charset="77"/>
              <a:cs typeface="Gotham Light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A7586DD-E181-4F88-5859-791A28E8B71C}"/>
              </a:ext>
            </a:extLst>
          </p:cNvPr>
          <p:cNvSpPr txBox="1"/>
          <p:nvPr/>
        </p:nvSpPr>
        <p:spPr>
          <a:xfrm>
            <a:off x="8615867" y="1279632"/>
            <a:ext cx="28745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schemeClr val="accent2"/>
                </a:solidFill>
                <a:latin typeface="Avenir Next LT Pro" panose="020B0504020202020204" pitchFamily="34" charset="77"/>
                <a:cs typeface="Gotham Light" pitchFamily="2" charset="0"/>
              </a:rPr>
              <a:t>Before we can assess competency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50E13282-1E42-93C9-BB6D-A5DD5DC6AD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989" y="333291"/>
            <a:ext cx="11569700" cy="492241"/>
          </a:xfrm>
        </p:spPr>
        <p:txBody>
          <a:bodyPr>
            <a:normAutofit fontScale="90000"/>
          </a:bodyPr>
          <a:lstStyle/>
          <a:p>
            <a:r>
              <a:rPr lang="en-US" sz="3200" b="1" dirty="0">
                <a:latin typeface="Avenir Next LT Pro Demi" panose="020B0504020202020204" pitchFamily="34" charset="77"/>
              </a:rPr>
              <a:t>What is Competence?</a:t>
            </a:r>
          </a:p>
        </p:txBody>
      </p:sp>
      <p:sp>
        <p:nvSpPr>
          <p:cNvPr id="4" name="Right Bracket 3">
            <a:extLst>
              <a:ext uri="{FF2B5EF4-FFF2-40B4-BE49-F238E27FC236}">
                <a16:creationId xmlns:a16="http://schemas.microsoft.com/office/drawing/2014/main" id="{0260361E-0AB2-2091-7EA7-25CC30C72717}"/>
              </a:ext>
            </a:extLst>
          </p:cNvPr>
          <p:cNvSpPr/>
          <p:nvPr/>
        </p:nvSpPr>
        <p:spPr>
          <a:xfrm rot="16200000">
            <a:off x="4507194" y="-1212123"/>
            <a:ext cx="236385" cy="6957420"/>
          </a:xfrm>
          <a:prstGeom prst="rightBracket">
            <a:avLst>
              <a:gd name="adj" fmla="val 89130"/>
            </a:avLst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Avenir Next LT Pro" panose="020B0504020202020204" pitchFamily="34" charset="77"/>
            </a:endParaRPr>
          </a:p>
        </p:txBody>
      </p:sp>
      <p:sp>
        <p:nvSpPr>
          <p:cNvPr id="5" name="Right Bracket 4">
            <a:extLst>
              <a:ext uri="{FF2B5EF4-FFF2-40B4-BE49-F238E27FC236}">
                <a16:creationId xmlns:a16="http://schemas.microsoft.com/office/drawing/2014/main" id="{58BA7D2D-836C-94D0-62CD-499AEC18DE3E}"/>
              </a:ext>
            </a:extLst>
          </p:cNvPr>
          <p:cNvSpPr/>
          <p:nvPr/>
        </p:nvSpPr>
        <p:spPr>
          <a:xfrm rot="16200000">
            <a:off x="9922291" y="1291736"/>
            <a:ext cx="261720" cy="1984347"/>
          </a:xfrm>
          <a:prstGeom prst="rightBracket">
            <a:avLst>
              <a:gd name="adj" fmla="val 89130"/>
            </a:avLst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Avenir Next LT Pro" panose="020B0504020202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860514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DC73935-32CE-47F9-A52F-1C2AFF3119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3182" y="2219804"/>
            <a:ext cx="4656146" cy="183704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2BD7FA1-28F0-4DA4-9498-789E05260CEE}"/>
              </a:ext>
            </a:extLst>
          </p:cNvPr>
          <p:cNvSpPr txBox="1"/>
          <p:nvPr/>
        </p:nvSpPr>
        <p:spPr>
          <a:xfrm flipH="1">
            <a:off x="903182" y="4638196"/>
            <a:ext cx="50326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  <a:latin typeface="Avenir Next LT Pro" panose="020B0504020202020204" pitchFamily="34" charset="77"/>
                <a:cs typeface="Gotham" pitchFamily="2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www.mrctcenter.org/clinical-trial-competency</a:t>
            </a:r>
            <a:r>
              <a:rPr lang="en-US" sz="2000" dirty="0">
                <a:solidFill>
                  <a:schemeClr val="accent1"/>
                </a:solidFill>
                <a:latin typeface="Avenir Next LT Pro" panose="020B0504020202020204" pitchFamily="34" charset="77"/>
                <a:cs typeface="Gotham" pitchFamily="2" charset="0"/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A7BDBB4-67A4-4F4A-B1DE-1083606BDDEF}"/>
              </a:ext>
            </a:extLst>
          </p:cNvPr>
          <p:cNvSpPr txBox="1"/>
          <p:nvPr/>
        </p:nvSpPr>
        <p:spPr>
          <a:xfrm>
            <a:off x="6632674" y="1673756"/>
            <a:ext cx="435076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003D57"/>
                </a:solidFill>
                <a:latin typeface="Avenir Next LT Pro" panose="020B0504020202020204" pitchFamily="34" charset="77"/>
                <a:cs typeface="Gotham" pitchFamily="2" charset="0"/>
              </a:rPr>
              <a:t>The Joint Taskforce for Clinical Trial Competency has identified the knowledge and skills required for </a:t>
            </a:r>
            <a:r>
              <a:rPr lang="en-US" sz="2200" b="1" dirty="0">
                <a:solidFill>
                  <a:srgbClr val="003D57"/>
                </a:solidFill>
                <a:latin typeface="Avenir Next LT Pro" panose="020B0504020202020204" pitchFamily="34" charset="77"/>
                <a:cs typeface="Gotham" pitchFamily="2" charset="0"/>
              </a:rPr>
              <a:t>safe, ethical and high-quality clinical research.</a:t>
            </a:r>
          </a:p>
          <a:p>
            <a:endParaRPr lang="en-US" sz="2200" b="1" dirty="0">
              <a:solidFill>
                <a:srgbClr val="003D57"/>
              </a:solidFill>
              <a:latin typeface="Avenir Next LT Pro" panose="020B0504020202020204" pitchFamily="34" charset="77"/>
              <a:cs typeface="Gotham" pitchFamily="2" charset="0"/>
            </a:endParaRPr>
          </a:p>
          <a:p>
            <a:r>
              <a:rPr lang="en-US" sz="2200" dirty="0">
                <a:solidFill>
                  <a:srgbClr val="003D57"/>
                </a:solidFill>
                <a:latin typeface="Avenir Next LT Pro" panose="020B0504020202020204" pitchFamily="34" charset="77"/>
                <a:cs typeface="Gotham" pitchFamily="2" charset="0"/>
              </a:rPr>
              <a:t>We are committed to providing researchers worldwide with </a:t>
            </a:r>
            <a:r>
              <a:rPr lang="en-US" sz="2200" b="1" dirty="0">
                <a:solidFill>
                  <a:srgbClr val="003D57"/>
                </a:solidFill>
                <a:latin typeface="Avenir Next LT Pro" panose="020B0504020202020204" pitchFamily="34" charset="77"/>
                <a:cs typeface="Gotham" pitchFamily="2" charset="0"/>
              </a:rPr>
              <a:t>guidance and tools to ensure </a:t>
            </a:r>
            <a:r>
              <a:rPr lang="en-US" sz="2200" dirty="0">
                <a:solidFill>
                  <a:srgbClr val="003D57"/>
                </a:solidFill>
                <a:latin typeface="Avenir Next LT Pro" panose="020B0504020202020204" pitchFamily="34" charset="77"/>
                <a:cs typeface="Gotham" pitchFamily="2" charset="0"/>
              </a:rPr>
              <a:t>the</a:t>
            </a:r>
            <a:r>
              <a:rPr lang="en-US" sz="2200" b="1" dirty="0">
                <a:solidFill>
                  <a:srgbClr val="003D57"/>
                </a:solidFill>
                <a:latin typeface="Avenir Next LT Pro" panose="020B0504020202020204" pitchFamily="34" charset="77"/>
                <a:cs typeface="Gotham" pitchFamily="2" charset="0"/>
              </a:rPr>
              <a:t> professional competency</a:t>
            </a:r>
            <a:r>
              <a:rPr lang="en-US" sz="2200" dirty="0">
                <a:solidFill>
                  <a:srgbClr val="003D57"/>
                </a:solidFill>
                <a:latin typeface="Avenir Next LT Pro" panose="020B0504020202020204" pitchFamily="34" charset="77"/>
                <a:cs typeface="Gotham" pitchFamily="2" charset="0"/>
              </a:rPr>
              <a:t> of all members of the research team.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A4AADF4-3719-C132-D4B8-6BB4EB7D86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698" y="360260"/>
            <a:ext cx="11569700" cy="695987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Avenir Next LT Pro Demi" panose="020B0504020202020204" pitchFamily="34" charset="77"/>
              </a:rPr>
              <a:t>Global Standards for Clinical Research Professionals</a:t>
            </a:r>
          </a:p>
        </p:txBody>
      </p:sp>
    </p:spTree>
    <p:extLst>
      <p:ext uri="{BB962C8B-B14F-4D97-AF65-F5344CB8AC3E}">
        <p14:creationId xmlns:p14="http://schemas.microsoft.com/office/powerpoint/2010/main" val="3080072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CED933-AFBD-084E-883F-8973BF019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BC216-0A98-2946-BDBB-AAA012079135}" type="slidenum">
              <a:rPr lang="en-US" sz="800">
                <a:latin typeface="Avenir Next LT Pro" panose="020B0504020202020204" pitchFamily="34" charset="77"/>
              </a:rPr>
              <a:t>6</a:t>
            </a:fld>
            <a:endParaRPr lang="en-US" sz="800">
              <a:latin typeface="Avenir Next LT Pro" panose="020B0504020202020204" pitchFamily="34" charset="77"/>
            </a:endParaRP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1FCFD431-FC54-4543-82C3-6B6E3A69D78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88190481"/>
              </p:ext>
            </p:extLst>
          </p:nvPr>
        </p:nvGraphicFramePr>
        <p:xfrm>
          <a:off x="438740" y="2464536"/>
          <a:ext cx="11569700" cy="17303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04216444-99A8-3540-B763-D65FC71941C1}"/>
              </a:ext>
            </a:extLst>
          </p:cNvPr>
          <p:cNvSpPr/>
          <p:nvPr/>
        </p:nvSpPr>
        <p:spPr>
          <a:xfrm>
            <a:off x="206080" y="2014648"/>
            <a:ext cx="153458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1600" dirty="0">
                <a:solidFill>
                  <a:schemeClr val="accent5"/>
                </a:solidFill>
                <a:latin typeface="Avenir Next LT Pro" panose="020B0504020202020204" pitchFamily="34" charset="77"/>
                <a:cs typeface="Gotham" pitchFamily="2" charset="0"/>
              </a:rPr>
              <a:t>Launched JTF Task Force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0C50AC-D1B1-014B-A819-8D235DDDF898}"/>
              </a:ext>
            </a:extLst>
          </p:cNvPr>
          <p:cNvSpPr/>
          <p:nvPr/>
        </p:nvSpPr>
        <p:spPr>
          <a:xfrm>
            <a:off x="3503237" y="1747713"/>
            <a:ext cx="1624471" cy="9079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ts val="600"/>
              </a:spcBef>
            </a:pPr>
            <a:r>
              <a:rPr lang="en-US" sz="1600" dirty="0">
                <a:solidFill>
                  <a:schemeClr val="accent5"/>
                </a:solidFill>
                <a:latin typeface="Avenir Next LT Pro" panose="020B0504020202020204" pitchFamily="34" charset="77"/>
                <a:cs typeface="Gotham" pitchFamily="2" charset="0"/>
              </a:rPr>
              <a:t>Version 2.0 JTF</a:t>
            </a:r>
          </a:p>
          <a:p>
            <a:pPr lvl="0" algn="ctr">
              <a:spcBef>
                <a:spcPts val="600"/>
              </a:spcBef>
            </a:pPr>
            <a:r>
              <a:rPr lang="en-US" sz="1600" dirty="0">
                <a:solidFill>
                  <a:schemeClr val="accent5"/>
                </a:solidFill>
                <a:latin typeface="Avenir Next LT Pro" panose="020B0504020202020204" pitchFamily="34" charset="77"/>
                <a:cs typeface="Gotham" pitchFamily="2" charset="0"/>
              </a:rPr>
              <a:t>Website created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E120A1E-88BA-9042-886C-32DC6BDA58B1}"/>
              </a:ext>
            </a:extLst>
          </p:cNvPr>
          <p:cNvSpPr/>
          <p:nvPr/>
        </p:nvSpPr>
        <p:spPr>
          <a:xfrm>
            <a:off x="870642" y="4003090"/>
            <a:ext cx="193612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ts val="600"/>
              </a:spcBef>
            </a:pPr>
            <a:r>
              <a:rPr lang="en-US" sz="1600" dirty="0">
                <a:solidFill>
                  <a:schemeClr val="accent5"/>
                </a:solidFill>
                <a:latin typeface="Avenir Next LT Pro" panose="020B0504020202020204" pitchFamily="34" charset="77"/>
                <a:cs typeface="Gotham" pitchFamily="2" charset="0"/>
              </a:rPr>
              <a:t>Version 1.0 JTF Framework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310F624-1F70-3749-9B99-B7CD4AF2607B}"/>
              </a:ext>
            </a:extLst>
          </p:cNvPr>
          <p:cNvSpPr/>
          <p:nvPr/>
        </p:nvSpPr>
        <p:spPr>
          <a:xfrm>
            <a:off x="4235437" y="3926800"/>
            <a:ext cx="1988153" cy="14003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1600" dirty="0">
                <a:solidFill>
                  <a:schemeClr val="accent5"/>
                </a:solidFill>
                <a:latin typeface="Avenir Next LT Pro" panose="020B0504020202020204" pitchFamily="34" charset="77"/>
                <a:cs typeface="Gotham" pitchFamily="2" charset="0"/>
              </a:rPr>
              <a:t>Version 3.0 JTF (Fundamental, Skilled, Advanced)</a:t>
            </a:r>
          </a:p>
          <a:p>
            <a:pPr algn="ctr">
              <a:spcBef>
                <a:spcPts val="600"/>
              </a:spcBef>
            </a:pPr>
            <a:r>
              <a:rPr lang="en-US" sz="1600" dirty="0">
                <a:solidFill>
                  <a:schemeClr val="accent5"/>
                </a:solidFill>
                <a:latin typeface="Avenir Next LT Pro" panose="020B0504020202020204" pitchFamily="34" charset="77"/>
                <a:cs typeface="Gotham" pitchFamily="2" charset="0"/>
              </a:rPr>
              <a:t>Spanish Translation</a:t>
            </a:r>
          </a:p>
          <a:p>
            <a:pPr lvl="0" algn="ctr"/>
            <a:endParaRPr lang="en-US" sz="1600" dirty="0">
              <a:solidFill>
                <a:schemeClr val="accent5"/>
              </a:solidFill>
              <a:latin typeface="Avenir Next LT Pro" panose="020B0504020202020204" pitchFamily="34" charset="77"/>
              <a:cs typeface="Gotham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5081DC0-BE22-B643-A74E-6574B01D55A2}"/>
              </a:ext>
            </a:extLst>
          </p:cNvPr>
          <p:cNvSpPr/>
          <p:nvPr/>
        </p:nvSpPr>
        <p:spPr>
          <a:xfrm>
            <a:off x="6000454" y="3917864"/>
            <a:ext cx="1844115" cy="14003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1600" dirty="0">
                <a:solidFill>
                  <a:schemeClr val="accent5"/>
                </a:solidFill>
                <a:latin typeface="Avenir Next LT Pro" panose="020B0504020202020204" pitchFamily="34" charset="77"/>
                <a:cs typeface="Gotham" pitchFamily="2" charset="0"/>
              </a:rPr>
              <a:t>Version 3.1 JTF</a:t>
            </a:r>
          </a:p>
          <a:p>
            <a:pPr lvl="0" algn="ctr"/>
            <a:r>
              <a:rPr lang="en-US" sz="1600" b="0" i="0" u="none" strike="noStrike" dirty="0">
                <a:solidFill>
                  <a:schemeClr val="accent5"/>
                </a:solidFill>
                <a:effectLst/>
                <a:latin typeface="Avenir Next LT Pro" panose="020B0504020202020204" pitchFamily="34" charset="77"/>
              </a:rPr>
              <a:t>(</a:t>
            </a:r>
            <a:r>
              <a:rPr lang="en-US" sz="1600" dirty="0">
                <a:solidFill>
                  <a:schemeClr val="accent5"/>
                </a:solidFill>
                <a:latin typeface="Avenir Next LT Pro" panose="020B0504020202020204" pitchFamily="34" charset="77"/>
              </a:rPr>
              <a:t>P</a:t>
            </a:r>
            <a:r>
              <a:rPr lang="en-US" sz="1600" b="0" i="0" u="none" strike="noStrike" dirty="0">
                <a:solidFill>
                  <a:schemeClr val="accent5"/>
                </a:solidFill>
                <a:effectLst/>
                <a:latin typeface="Avenir Next LT Pro" panose="020B0504020202020204" pitchFamily="34" charset="77"/>
              </a:rPr>
              <a:t>roject Management)</a:t>
            </a:r>
          </a:p>
          <a:p>
            <a:pPr lvl="0" algn="ctr">
              <a:spcBef>
                <a:spcPts val="600"/>
              </a:spcBef>
            </a:pPr>
            <a:r>
              <a:rPr lang="en-US" sz="1600" dirty="0">
                <a:solidFill>
                  <a:schemeClr val="accent5"/>
                </a:solidFill>
                <a:latin typeface="Avenir Next LT Pro" panose="020B0504020202020204" pitchFamily="34" charset="77"/>
                <a:cs typeface="Gotham" pitchFamily="2" charset="0"/>
              </a:rPr>
              <a:t>Japanese Translation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2630CCE-7543-0A3A-0E4E-9FA9CD364279}"/>
              </a:ext>
            </a:extLst>
          </p:cNvPr>
          <p:cNvSpPr txBox="1">
            <a:spLocks/>
          </p:cNvSpPr>
          <p:nvPr/>
        </p:nvSpPr>
        <p:spPr>
          <a:xfrm>
            <a:off x="311150" y="357315"/>
            <a:ext cx="11569700" cy="49224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b="0" i="0" kern="1200" spc="-50" baseline="0">
                <a:solidFill>
                  <a:srgbClr val="003D57"/>
                </a:solidFill>
                <a:latin typeface="Gotham Medium" pitchFamily="2" charset="0"/>
                <a:ea typeface="+mj-ea"/>
                <a:cs typeface="Gotham Medium" pitchFamily="2" charset="0"/>
              </a:defRPr>
            </a:lvl1pPr>
          </a:lstStyle>
          <a:p>
            <a:r>
              <a:rPr lang="en-US" sz="3200" b="1" dirty="0">
                <a:latin typeface="Avenir Next LT Pro Demi" panose="020B0504020202020204" pitchFamily="34" charset="77"/>
              </a:rPr>
              <a:t>Timeline of JTF Clinical Trial Competencies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9A9B6B4-DE1A-E450-DB05-BA94A74439C0}"/>
              </a:ext>
            </a:extLst>
          </p:cNvPr>
          <p:cNvSpPr/>
          <p:nvPr/>
        </p:nvSpPr>
        <p:spPr>
          <a:xfrm>
            <a:off x="6560003" y="1493956"/>
            <a:ext cx="2286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1600" dirty="0">
                <a:solidFill>
                  <a:schemeClr val="accent5"/>
                </a:solidFill>
                <a:latin typeface="Avenir Next LT Pro" panose="020B0504020202020204" pitchFamily="34" charset="77"/>
                <a:cs typeface="Gotham" pitchFamily="2" charset="0"/>
              </a:rPr>
              <a:t>Global survey of </a:t>
            </a:r>
          </a:p>
          <a:p>
            <a:pPr lvl="0" algn="ctr"/>
            <a:r>
              <a:rPr lang="en-US" sz="1600" dirty="0">
                <a:solidFill>
                  <a:schemeClr val="accent5"/>
                </a:solidFill>
                <a:latin typeface="Avenir Next LT Pro" panose="020B0504020202020204" pitchFamily="34" charset="77"/>
                <a:cs typeface="Gotham" pitchFamily="2" charset="0"/>
              </a:rPr>
              <a:t>self-assessed competencies and recommendations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BA9FAEF-86DC-593A-8B76-5689B8853070}"/>
              </a:ext>
            </a:extLst>
          </p:cNvPr>
          <p:cNvSpPr/>
          <p:nvPr/>
        </p:nvSpPr>
        <p:spPr>
          <a:xfrm>
            <a:off x="7614458" y="3906562"/>
            <a:ext cx="2286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1600" dirty="0">
                <a:solidFill>
                  <a:schemeClr val="accent5"/>
                </a:solidFill>
                <a:latin typeface="Avenir Next LT Pro" panose="020B0504020202020204" pitchFamily="34" charset="77"/>
                <a:cs typeface="Gotham" pitchFamily="2" charset="0"/>
              </a:rPr>
              <a:t>Bi-annual global meetings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86B49BA-352A-CA45-04FB-6DCE90708226}"/>
              </a:ext>
            </a:extLst>
          </p:cNvPr>
          <p:cNvSpPr/>
          <p:nvPr/>
        </p:nvSpPr>
        <p:spPr>
          <a:xfrm>
            <a:off x="8270470" y="2366663"/>
            <a:ext cx="2286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1600" dirty="0">
                <a:solidFill>
                  <a:schemeClr val="accent5"/>
                </a:solidFill>
                <a:latin typeface="Avenir Next LT Pro" panose="020B0504020202020204" pitchFamily="34" charset="77"/>
                <a:cs typeface="Gotham" pitchFamily="2" charset="0"/>
              </a:rPr>
              <a:t>12 Translations</a:t>
            </a:r>
          </a:p>
          <a:p>
            <a:pPr lvl="0" algn="ctr"/>
            <a:endParaRPr lang="en-US" sz="1600" dirty="0">
              <a:solidFill>
                <a:schemeClr val="accent5"/>
              </a:solidFill>
              <a:latin typeface="Avenir Next LT Pro" panose="020B0504020202020204" pitchFamily="34" charset="77"/>
              <a:cs typeface="Gotham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D435D38-DB73-F017-5DB0-E18E5680F42D}"/>
              </a:ext>
            </a:extLst>
          </p:cNvPr>
          <p:cNvSpPr/>
          <p:nvPr/>
        </p:nvSpPr>
        <p:spPr>
          <a:xfrm>
            <a:off x="9389930" y="3998704"/>
            <a:ext cx="2286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1600" dirty="0">
                <a:solidFill>
                  <a:schemeClr val="accent5"/>
                </a:solidFill>
                <a:latin typeface="Avenir Next LT Pro" panose="020B0504020202020204" pitchFamily="34" charset="77"/>
                <a:cs typeface="Gotham" pitchFamily="2" charset="0"/>
              </a:rPr>
              <a:t>Patient partners</a:t>
            </a:r>
          </a:p>
          <a:p>
            <a:pPr lvl="0" algn="ctr"/>
            <a:r>
              <a:rPr lang="en-US" sz="1600" dirty="0">
                <a:solidFill>
                  <a:schemeClr val="accent5"/>
                </a:solidFill>
                <a:latin typeface="Avenir Next LT Pro" panose="020B0504020202020204" pitchFamily="34" charset="77"/>
                <a:cs typeface="Gotham" pitchFamily="2" charset="0"/>
              </a:rPr>
              <a:t>And data management workgroups</a:t>
            </a:r>
          </a:p>
        </p:txBody>
      </p:sp>
    </p:spTree>
    <p:extLst>
      <p:ext uri="{BB962C8B-B14F-4D97-AF65-F5344CB8AC3E}">
        <p14:creationId xmlns:p14="http://schemas.microsoft.com/office/powerpoint/2010/main" val="2529049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BF4459-CE72-4136-9B1F-E7DC330D89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716" y="322450"/>
            <a:ext cx="10058400" cy="555674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003D57"/>
                </a:solidFill>
                <a:latin typeface="Avenir Next LT Pro Demi" panose="020B0504020202020204" pitchFamily="34" charset="77"/>
              </a:rPr>
              <a:t>The 8 JTF Competency Domains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FADBE82-14EC-4946-AB60-58FC094930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46425" y="-6019025"/>
            <a:ext cx="10699150" cy="5127625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C13D31BE-9DAA-C6BF-5371-4A79D26FB9CA}"/>
              </a:ext>
            </a:extLst>
          </p:cNvPr>
          <p:cNvGrpSpPr/>
          <p:nvPr/>
        </p:nvGrpSpPr>
        <p:grpSpPr>
          <a:xfrm>
            <a:off x="624535" y="1631789"/>
            <a:ext cx="2553089" cy="1669501"/>
            <a:chOff x="624535" y="1631789"/>
            <a:chExt cx="2553089" cy="166950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4A4027F-19EC-DA9A-A6F4-41CFC6543931}"/>
                </a:ext>
              </a:extLst>
            </p:cNvPr>
            <p:cNvSpPr txBox="1"/>
            <p:nvPr/>
          </p:nvSpPr>
          <p:spPr>
            <a:xfrm>
              <a:off x="624535" y="1631789"/>
              <a:ext cx="2553089" cy="6170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10000"/>
                </a:lnSpc>
              </a:pPr>
              <a:r>
                <a:rPr lang="en-US" sz="1600" b="1" dirty="0">
                  <a:solidFill>
                    <a:schemeClr val="accent5"/>
                  </a:solidFill>
                  <a:effectLst/>
                  <a:latin typeface="Avenir Next LT Pro" panose="020B0504020202020204" pitchFamily="34" charset="77"/>
                  <a:cs typeface="Gotham" pitchFamily="2" charset="0"/>
                </a:rPr>
                <a:t>Scientific Concepts </a:t>
              </a:r>
            </a:p>
            <a:p>
              <a:pPr algn="ctr">
                <a:lnSpc>
                  <a:spcPct val="110000"/>
                </a:lnSpc>
              </a:pPr>
              <a:r>
                <a:rPr lang="en-US" sz="1600" b="1" dirty="0">
                  <a:solidFill>
                    <a:schemeClr val="accent5"/>
                  </a:solidFill>
                  <a:effectLst/>
                  <a:latin typeface="Avenir Next LT Pro" panose="020B0504020202020204" pitchFamily="34" charset="77"/>
                  <a:cs typeface="Gotham" pitchFamily="2" charset="0"/>
                </a:rPr>
                <a:t>and Research Design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3637B727-AAC9-32F3-95C7-FCEA41221EF1}"/>
                </a:ext>
              </a:extLst>
            </p:cNvPr>
            <p:cNvSpPr txBox="1"/>
            <p:nvPr/>
          </p:nvSpPr>
          <p:spPr>
            <a:xfrm>
              <a:off x="624535" y="2275816"/>
              <a:ext cx="2553089" cy="10254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10000"/>
                </a:lnSpc>
              </a:pPr>
              <a:r>
                <a:rPr lang="en-US" sz="1400" dirty="0">
                  <a:solidFill>
                    <a:schemeClr val="accent5"/>
                  </a:solidFill>
                  <a:latin typeface="Avenir Next LT Pro" panose="020B0504020202020204" pitchFamily="34" charset="77"/>
                </a:rPr>
                <a:t>Knowledge of scientific concepts related to the design and analysis of clinical trials </a:t>
              </a:r>
              <a:endParaRPr lang="en-US" sz="1400" dirty="0">
                <a:solidFill>
                  <a:schemeClr val="accent5"/>
                </a:solidFill>
                <a:effectLst/>
                <a:latin typeface="Avenir Next LT Pro" panose="020B0504020202020204" pitchFamily="34" charset="77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7E9871E4-66D5-258E-4746-87AFC1FA35D3}"/>
              </a:ext>
            </a:extLst>
          </p:cNvPr>
          <p:cNvGrpSpPr/>
          <p:nvPr/>
        </p:nvGrpSpPr>
        <p:grpSpPr>
          <a:xfrm>
            <a:off x="3313392" y="1664189"/>
            <a:ext cx="2690165" cy="1631444"/>
            <a:chOff x="3313392" y="1664189"/>
            <a:chExt cx="2690165" cy="1631444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5865CDE-52EF-1951-32FC-F1A9C847179C}"/>
                </a:ext>
              </a:extLst>
            </p:cNvPr>
            <p:cNvSpPr txBox="1"/>
            <p:nvPr/>
          </p:nvSpPr>
          <p:spPr>
            <a:xfrm>
              <a:off x="3491322" y="1664189"/>
              <a:ext cx="2346155" cy="6170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10000"/>
                </a:lnSpc>
              </a:pPr>
              <a:r>
                <a:rPr lang="en-US" sz="1600" b="1" dirty="0">
                  <a:solidFill>
                    <a:schemeClr val="accent5"/>
                  </a:solidFill>
                  <a:effectLst/>
                  <a:latin typeface="Avenir Next LT Pro" panose="020B0504020202020204" pitchFamily="34" charset="77"/>
                  <a:cs typeface="Gotham" pitchFamily="2" charset="0"/>
                </a:rPr>
                <a:t>Ethical &amp; Participant Safety Considerations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9AB3965-858E-9537-7B3F-E704F769DA90}"/>
                </a:ext>
              </a:extLst>
            </p:cNvPr>
            <p:cNvSpPr txBox="1"/>
            <p:nvPr/>
          </p:nvSpPr>
          <p:spPr>
            <a:xfrm>
              <a:off x="3313392" y="2270159"/>
              <a:ext cx="2690165" cy="10254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10000"/>
                </a:lnSpc>
              </a:pPr>
              <a:r>
                <a:rPr lang="en-US" sz="1400" dirty="0">
                  <a:solidFill>
                    <a:schemeClr val="accent5"/>
                  </a:solidFill>
                  <a:latin typeface="Avenir Next LT Pro" panose="020B0504020202020204" pitchFamily="34" charset="77"/>
                </a:rPr>
                <a:t>Care of patients, human participant protections, and safety in the conduct of a clinical trial</a:t>
              </a:r>
              <a:endParaRPr lang="en-US" sz="1400" dirty="0">
                <a:solidFill>
                  <a:schemeClr val="accent5"/>
                </a:solidFill>
                <a:effectLst/>
                <a:latin typeface="Avenir Next LT Pro" panose="020B0504020202020204" pitchFamily="34" charset="77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BD7B172-0992-E2A5-729C-4D70E630840F}"/>
              </a:ext>
            </a:extLst>
          </p:cNvPr>
          <p:cNvGrpSpPr/>
          <p:nvPr/>
        </p:nvGrpSpPr>
        <p:grpSpPr>
          <a:xfrm>
            <a:off x="6002250" y="1682195"/>
            <a:ext cx="2775510" cy="1376450"/>
            <a:chOff x="6002250" y="1682195"/>
            <a:chExt cx="2775510" cy="1376450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DDE6EE6-C1B6-AA29-F147-071C78FD9A9F}"/>
                </a:ext>
              </a:extLst>
            </p:cNvPr>
            <p:cNvSpPr txBox="1"/>
            <p:nvPr/>
          </p:nvSpPr>
          <p:spPr>
            <a:xfrm>
              <a:off x="6002250" y="1682195"/>
              <a:ext cx="2775510" cy="6170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10000"/>
                </a:lnSpc>
              </a:pPr>
              <a:r>
                <a:rPr lang="en-US" sz="1600" b="1" dirty="0">
                  <a:solidFill>
                    <a:schemeClr val="accent5"/>
                  </a:solidFill>
                  <a:effectLst/>
                  <a:latin typeface="Avenir Next LT Pro" panose="020B0504020202020204" pitchFamily="34" charset="77"/>
                  <a:cs typeface="Gotham" pitchFamily="2" charset="0"/>
                </a:rPr>
                <a:t>Medicines Development</a:t>
              </a:r>
            </a:p>
            <a:p>
              <a:pPr algn="ctr">
                <a:lnSpc>
                  <a:spcPct val="110000"/>
                </a:lnSpc>
              </a:pPr>
              <a:r>
                <a:rPr lang="en-US" sz="1600" b="1" dirty="0">
                  <a:solidFill>
                    <a:schemeClr val="accent5"/>
                  </a:solidFill>
                  <a:effectLst/>
                  <a:latin typeface="Avenir Next LT Pro" panose="020B0504020202020204" pitchFamily="34" charset="77"/>
                  <a:cs typeface="Gotham" pitchFamily="2" charset="0"/>
                </a:rPr>
                <a:t>and Regulation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1DCB60A-C4D1-FABB-6711-90315B704020}"/>
                </a:ext>
              </a:extLst>
            </p:cNvPr>
            <p:cNvSpPr txBox="1"/>
            <p:nvPr/>
          </p:nvSpPr>
          <p:spPr>
            <a:xfrm>
              <a:off x="6188445" y="2270159"/>
              <a:ext cx="2482112" cy="7884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10000"/>
                </a:lnSpc>
              </a:pPr>
              <a:r>
                <a:rPr lang="en-US" sz="1400" dirty="0">
                  <a:solidFill>
                    <a:schemeClr val="accent5"/>
                  </a:solidFill>
                  <a:latin typeface="Avenir Next LT Pro" panose="020B0504020202020204" pitchFamily="34" charset="77"/>
                </a:rPr>
                <a:t>Knowledge of how drugs, devices, and biologicals are developed and regulated</a:t>
              </a:r>
              <a:endParaRPr lang="en-US" sz="1400" dirty="0">
                <a:solidFill>
                  <a:schemeClr val="accent5"/>
                </a:solidFill>
                <a:effectLst/>
                <a:latin typeface="Avenir Next LT Pro" panose="020B0504020202020204" pitchFamily="34" charset="77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3F3E49D0-0DB8-A770-74AA-3A12B660DFD4}"/>
              </a:ext>
            </a:extLst>
          </p:cNvPr>
          <p:cNvGrpSpPr/>
          <p:nvPr/>
        </p:nvGrpSpPr>
        <p:grpSpPr>
          <a:xfrm>
            <a:off x="8670557" y="1682019"/>
            <a:ext cx="2807270" cy="1613614"/>
            <a:chOff x="8670557" y="1682019"/>
            <a:chExt cx="2807270" cy="1613614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A18002A-C46B-A392-BFB0-ACB65A6312A4}"/>
                </a:ext>
              </a:extLst>
            </p:cNvPr>
            <p:cNvSpPr txBox="1"/>
            <p:nvPr/>
          </p:nvSpPr>
          <p:spPr>
            <a:xfrm>
              <a:off x="9003409" y="1682019"/>
              <a:ext cx="2110825" cy="6170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10000"/>
                </a:lnSpc>
              </a:pPr>
              <a:r>
                <a:rPr lang="en-US" sz="1600" b="1" dirty="0">
                  <a:solidFill>
                    <a:schemeClr val="accent5"/>
                  </a:solidFill>
                  <a:effectLst/>
                  <a:latin typeface="Avenir Next LT Pro" panose="020B0504020202020204" pitchFamily="34" charset="77"/>
                  <a:cs typeface="Gotham" pitchFamily="2" charset="0"/>
                </a:rPr>
                <a:t>Clinical Trial Operations (GCPs)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6186A08-7F5B-C795-9419-6F1E3D85A315}"/>
                </a:ext>
              </a:extLst>
            </p:cNvPr>
            <p:cNvSpPr txBox="1"/>
            <p:nvPr/>
          </p:nvSpPr>
          <p:spPr>
            <a:xfrm>
              <a:off x="8670557" y="2270159"/>
              <a:ext cx="2807270" cy="10254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10000"/>
                </a:lnSpc>
              </a:pPr>
              <a:r>
                <a:rPr lang="en-US" sz="1400" dirty="0">
                  <a:solidFill>
                    <a:schemeClr val="accent5"/>
                  </a:solidFill>
                  <a:latin typeface="Avenir Next LT Pro" panose="020B0504020202020204" pitchFamily="34" charset="77"/>
                </a:rPr>
                <a:t>Study management and GCP compliance; safety management and handling of investigational product</a:t>
              </a:r>
              <a:endParaRPr lang="en-US" sz="1400" dirty="0">
                <a:solidFill>
                  <a:schemeClr val="accent5"/>
                </a:solidFill>
                <a:effectLst/>
                <a:latin typeface="Avenir Next LT Pro" panose="020B0504020202020204" pitchFamily="34" charset="77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DE3E99E6-CEEE-F382-55FB-E4697BA187C1}"/>
              </a:ext>
            </a:extLst>
          </p:cNvPr>
          <p:cNvGrpSpPr/>
          <p:nvPr/>
        </p:nvGrpSpPr>
        <p:grpSpPr>
          <a:xfrm>
            <a:off x="591956" y="4304403"/>
            <a:ext cx="2688857" cy="1442085"/>
            <a:chOff x="591956" y="4304403"/>
            <a:chExt cx="2688857" cy="1442085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C5B57BE-4946-A38D-ADE4-2AAB2177B8D6}"/>
                </a:ext>
              </a:extLst>
            </p:cNvPr>
            <p:cNvSpPr txBox="1"/>
            <p:nvPr/>
          </p:nvSpPr>
          <p:spPr>
            <a:xfrm>
              <a:off x="845666" y="4304403"/>
              <a:ext cx="2110825" cy="6170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10000"/>
                </a:lnSpc>
              </a:pPr>
              <a:r>
                <a:rPr lang="en-US" sz="1600" b="1" dirty="0">
                  <a:solidFill>
                    <a:schemeClr val="accent5"/>
                  </a:solidFill>
                  <a:effectLst/>
                  <a:latin typeface="Avenir Next LT Pro" panose="020B0504020202020204" pitchFamily="34" charset="77"/>
                </a:rPr>
                <a:t>Study and Site Management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76FC7F88-868A-B0B9-000C-A9D17099E586}"/>
                </a:ext>
              </a:extLst>
            </p:cNvPr>
            <p:cNvSpPr txBox="1"/>
            <p:nvPr/>
          </p:nvSpPr>
          <p:spPr>
            <a:xfrm>
              <a:off x="591956" y="4958002"/>
              <a:ext cx="2688857" cy="7884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10000"/>
                </a:lnSpc>
              </a:pPr>
              <a:r>
                <a:rPr lang="en-US" sz="1400" dirty="0">
                  <a:solidFill>
                    <a:schemeClr val="accent5"/>
                  </a:solidFill>
                  <a:latin typeface="Avenir Next LT Pro" panose="020B0504020202020204" pitchFamily="34" charset="77"/>
                </a:rPr>
                <a:t>Content required at the site level to run a study including site and study operations</a:t>
              </a:r>
              <a:endParaRPr lang="en-US" sz="1400" dirty="0">
                <a:solidFill>
                  <a:schemeClr val="accent5"/>
                </a:solidFill>
                <a:effectLst/>
                <a:latin typeface="Avenir Next LT Pro" panose="020B0504020202020204" pitchFamily="34" charset="77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8F1A457A-C77A-46D5-980A-99B1F91FE108}"/>
              </a:ext>
            </a:extLst>
          </p:cNvPr>
          <p:cNvGrpSpPr/>
          <p:nvPr/>
        </p:nvGrpSpPr>
        <p:grpSpPr>
          <a:xfrm>
            <a:off x="3384703" y="4304968"/>
            <a:ext cx="2609413" cy="1642001"/>
            <a:chOff x="3384703" y="4304968"/>
            <a:chExt cx="2609413" cy="1642001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817A306-D734-6EC0-2DB0-16E7C7B2C26B}"/>
                </a:ext>
              </a:extLst>
            </p:cNvPr>
            <p:cNvSpPr txBox="1"/>
            <p:nvPr/>
          </p:nvSpPr>
          <p:spPr>
            <a:xfrm>
              <a:off x="3560312" y="4304968"/>
              <a:ext cx="2023375" cy="6170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10000"/>
                </a:lnSpc>
              </a:pPr>
              <a:r>
                <a:rPr lang="en-US" sz="1600" b="1" dirty="0">
                  <a:solidFill>
                    <a:schemeClr val="accent5"/>
                  </a:solidFill>
                  <a:effectLst/>
                  <a:latin typeface="Avenir Next LT Pro" panose="020B0504020202020204" pitchFamily="34" charset="77"/>
                </a:rPr>
                <a:t>Data Management and Informatics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4C479148-76F2-33B3-B090-23FFB54C6C71}"/>
                </a:ext>
              </a:extLst>
            </p:cNvPr>
            <p:cNvSpPr txBox="1"/>
            <p:nvPr/>
          </p:nvSpPr>
          <p:spPr>
            <a:xfrm>
              <a:off x="3384703" y="4921495"/>
              <a:ext cx="2609413" cy="10254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10000"/>
                </a:lnSpc>
              </a:pPr>
              <a:r>
                <a:rPr lang="en-US" sz="1400" dirty="0">
                  <a:solidFill>
                    <a:schemeClr val="accent5"/>
                  </a:solidFill>
                  <a:latin typeface="Avenir Next LT Pro" panose="020B0504020202020204" pitchFamily="34" charset="77"/>
                </a:rPr>
                <a:t>How data are acquired and managed during a </a:t>
              </a:r>
              <a:r>
                <a:rPr lang="en-US" sz="1400">
                  <a:solidFill>
                    <a:schemeClr val="accent5"/>
                  </a:solidFill>
                  <a:latin typeface="Avenir Next LT Pro" panose="020B0504020202020204" pitchFamily="34" charset="77"/>
                </a:rPr>
                <a:t>clinical trial</a:t>
              </a:r>
              <a:r>
                <a:rPr lang="en-US" sz="1400" dirty="0">
                  <a:solidFill>
                    <a:schemeClr val="accent5"/>
                  </a:solidFill>
                  <a:latin typeface="Avenir Next LT Pro" panose="020B0504020202020204" pitchFamily="34" charset="77"/>
                </a:rPr>
                <a:t>, including source data, data entry, queries, etc. </a:t>
              </a:r>
              <a:endParaRPr lang="en-US" sz="1400" dirty="0">
                <a:solidFill>
                  <a:schemeClr val="accent5"/>
                </a:solidFill>
                <a:effectLst/>
                <a:latin typeface="Avenir Next LT Pro" panose="020B0504020202020204" pitchFamily="34" charset="77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B8035F0F-C681-EB78-1E81-7A6451D79335}"/>
              </a:ext>
            </a:extLst>
          </p:cNvPr>
          <p:cNvGrpSpPr/>
          <p:nvPr/>
        </p:nvGrpSpPr>
        <p:grpSpPr>
          <a:xfrm>
            <a:off x="6129985" y="4286188"/>
            <a:ext cx="2540572" cy="1697288"/>
            <a:chOff x="6129985" y="4286188"/>
            <a:chExt cx="2540572" cy="1697288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2383BEC-5B4E-CDBF-69F5-DBAE6B7C5704}"/>
                </a:ext>
              </a:extLst>
            </p:cNvPr>
            <p:cNvSpPr txBox="1"/>
            <p:nvPr/>
          </p:nvSpPr>
          <p:spPr>
            <a:xfrm>
              <a:off x="6287645" y="4286188"/>
              <a:ext cx="2110825" cy="6170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10000"/>
                </a:lnSpc>
              </a:pPr>
              <a:r>
                <a:rPr lang="en-US" sz="1600" b="1" dirty="0">
                  <a:solidFill>
                    <a:schemeClr val="accent5"/>
                  </a:solidFill>
                  <a:effectLst/>
                  <a:latin typeface="Avenir Next LT Pro" panose="020B0504020202020204" pitchFamily="34" charset="77"/>
                </a:rPr>
                <a:t>Leadership and Professionalism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B5BCCDBB-BA6E-CED0-B500-C34CE45EC0FF}"/>
                </a:ext>
              </a:extLst>
            </p:cNvPr>
            <p:cNvSpPr txBox="1"/>
            <p:nvPr/>
          </p:nvSpPr>
          <p:spPr>
            <a:xfrm>
              <a:off x="6129985" y="4958002"/>
              <a:ext cx="2540572" cy="10254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10000"/>
                </a:lnSpc>
              </a:pPr>
              <a:r>
                <a:rPr lang="en-US" sz="1400" dirty="0">
                  <a:solidFill>
                    <a:schemeClr val="accent5"/>
                  </a:solidFill>
                  <a:latin typeface="Avenir Next LT Pro" panose="020B0504020202020204" pitchFamily="34" charset="77"/>
                </a:rPr>
                <a:t>The principles and practice of leadership and professionalism in clinical research</a:t>
              </a:r>
              <a:endParaRPr lang="en-US" sz="1400" dirty="0">
                <a:solidFill>
                  <a:schemeClr val="accent5"/>
                </a:solidFill>
                <a:effectLst/>
                <a:latin typeface="Avenir Next LT Pro" panose="020B0504020202020204" pitchFamily="34" charset="77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059E94CB-2404-D4E9-3716-09805CB06900}"/>
              </a:ext>
            </a:extLst>
          </p:cNvPr>
          <p:cNvGrpSpPr/>
          <p:nvPr/>
        </p:nvGrpSpPr>
        <p:grpSpPr>
          <a:xfrm>
            <a:off x="8937255" y="4304403"/>
            <a:ext cx="2540572" cy="1454101"/>
            <a:chOff x="8937255" y="4304403"/>
            <a:chExt cx="2540572" cy="1454101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8E8A159-980A-0202-CA1F-8C51478CEB11}"/>
                </a:ext>
              </a:extLst>
            </p:cNvPr>
            <p:cNvSpPr txBox="1"/>
            <p:nvPr/>
          </p:nvSpPr>
          <p:spPr>
            <a:xfrm>
              <a:off x="9086264" y="4304403"/>
              <a:ext cx="2110825" cy="6170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10000"/>
                </a:lnSpc>
              </a:pPr>
              <a:r>
                <a:rPr lang="en-US" sz="1600" b="1" dirty="0">
                  <a:solidFill>
                    <a:schemeClr val="accent5"/>
                  </a:solidFill>
                  <a:effectLst/>
                  <a:latin typeface="Avenir Next LT Pro" panose="020B0504020202020204" pitchFamily="34" charset="77"/>
                </a:rPr>
                <a:t>Communication and Teamwork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C758286C-5F6F-EA7F-FEFA-AE5B051BEE17}"/>
                </a:ext>
              </a:extLst>
            </p:cNvPr>
            <p:cNvSpPr txBox="1"/>
            <p:nvPr/>
          </p:nvSpPr>
          <p:spPr>
            <a:xfrm>
              <a:off x="8937255" y="4970018"/>
              <a:ext cx="2540572" cy="7884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10000"/>
                </a:lnSpc>
              </a:pPr>
              <a:r>
                <a:rPr lang="en-US" sz="1400" dirty="0">
                  <a:solidFill>
                    <a:schemeClr val="accent5"/>
                  </a:solidFill>
                  <a:latin typeface="Avenir Next LT Pro" panose="020B0504020202020204" pitchFamily="34" charset="77"/>
                </a:rPr>
                <a:t>All communication within the site and between sites, sponsor, &amp; CRO</a:t>
              </a:r>
              <a:endParaRPr lang="en-US" sz="1400" dirty="0">
                <a:solidFill>
                  <a:schemeClr val="accent5"/>
                </a:solidFill>
                <a:effectLst/>
                <a:latin typeface="Avenir Next LT Pro" panose="020B0504020202020204" pitchFamily="34" charset="77"/>
              </a:endParaRPr>
            </a:p>
          </p:txBody>
        </p:sp>
      </p:grp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2323B083-FBD7-62F1-E8A6-54FAA1033034}"/>
              </a:ext>
            </a:extLst>
          </p:cNvPr>
          <p:cNvCxnSpPr>
            <a:cxnSpLocks/>
          </p:cNvCxnSpPr>
          <p:nvPr/>
        </p:nvCxnSpPr>
        <p:spPr>
          <a:xfrm>
            <a:off x="3313392" y="929356"/>
            <a:ext cx="0" cy="4824188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8677661F-26E2-02C4-DE5E-5CA41213CCB3}"/>
              </a:ext>
            </a:extLst>
          </p:cNvPr>
          <p:cNvCxnSpPr>
            <a:cxnSpLocks/>
          </p:cNvCxnSpPr>
          <p:nvPr/>
        </p:nvCxnSpPr>
        <p:spPr>
          <a:xfrm>
            <a:off x="6034829" y="929356"/>
            <a:ext cx="0" cy="4824188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9ED61FE5-454C-D7AA-C388-6CD7B9A832C0}"/>
              </a:ext>
            </a:extLst>
          </p:cNvPr>
          <p:cNvCxnSpPr>
            <a:cxnSpLocks/>
          </p:cNvCxnSpPr>
          <p:nvPr/>
        </p:nvCxnSpPr>
        <p:spPr>
          <a:xfrm>
            <a:off x="8701297" y="929356"/>
            <a:ext cx="0" cy="4824188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5D05445D-4AE5-E133-9E05-6F1894691EDA}"/>
              </a:ext>
            </a:extLst>
          </p:cNvPr>
          <p:cNvCxnSpPr>
            <a:cxnSpLocks/>
          </p:cNvCxnSpPr>
          <p:nvPr/>
        </p:nvCxnSpPr>
        <p:spPr>
          <a:xfrm>
            <a:off x="746425" y="3341450"/>
            <a:ext cx="10516307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88DF25F7-CA60-9491-A568-625B1AB77E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4833" y="944431"/>
            <a:ext cx="385188" cy="6210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1FA203B-E3FC-C076-5C28-16E50BF56E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59030" y="1064398"/>
            <a:ext cx="462094" cy="52402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B88BED8-FF95-9CA2-6A9E-BC04C2A190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36143" y="1081382"/>
            <a:ext cx="450244" cy="48807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FDF9083F-C0D1-9C45-8ACC-A980B2D842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68637" y="1064398"/>
            <a:ext cx="580368" cy="586172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8FAFEAAC-CF9C-700F-7B4D-1C183E3594B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79300" y="3584095"/>
            <a:ext cx="495763" cy="560099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2CACC1D2-6D80-BE68-2F0C-19CAD44D9CE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88556" y="3587709"/>
            <a:ext cx="786081" cy="577651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E72D6B59-D1DE-41F4-5D40-D3F18F3B7E6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79045" y="3584095"/>
            <a:ext cx="461867" cy="640212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967EBF26-4032-68D0-2AA8-54ACC0DC36B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778055" y="3590540"/>
            <a:ext cx="580368" cy="586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2735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2AE378-C601-56D6-11B2-4595FA3DE5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C0AFEE-757E-DC5E-9CB1-F72A870704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401" y="0"/>
            <a:ext cx="11435198" cy="1024967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rgbClr val="003D57"/>
                </a:solidFill>
                <a:latin typeface="Avenir Next LT Pro Demi" panose="020B0504020202020204" pitchFamily="34" charset="77"/>
              </a:rPr>
              <a:t>Under each domain are specific competency statements 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EC45DA-B666-AECE-67AC-F46FBA0164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873236"/>
            <a:ext cx="10210800" cy="4023360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2000" b="1" dirty="0">
                <a:solidFill>
                  <a:srgbClr val="003D57"/>
                </a:solidFill>
                <a:latin typeface="Avenir Next LT Pro" panose="020B0504020202020204" pitchFamily="34" charset="77"/>
              </a:rPr>
              <a:t>Domain 1: Scientific Concepts and Research Design</a:t>
            </a:r>
          </a:p>
          <a:p>
            <a:pPr>
              <a:lnSpc>
                <a:spcPct val="110000"/>
              </a:lnSpc>
            </a:pPr>
            <a:r>
              <a:rPr lang="en-US" sz="1800" i="1" dirty="0">
                <a:solidFill>
                  <a:srgbClr val="003D57"/>
                </a:solidFill>
                <a:latin typeface="Avenir Next LT Pro" panose="020B0504020202020204" pitchFamily="34" charset="77"/>
              </a:rPr>
              <a:t>Encompasses knowledge of scientific concepts related to the design and analysis of clinical trials</a:t>
            </a:r>
          </a:p>
          <a:p>
            <a:pPr marL="457200" indent="-640080">
              <a:lnSpc>
                <a:spcPct val="110000"/>
              </a:lnSpc>
              <a:buNone/>
            </a:pPr>
            <a:r>
              <a:rPr lang="en-US" sz="1800" dirty="0">
                <a:solidFill>
                  <a:srgbClr val="003D57"/>
                </a:solidFill>
                <a:latin typeface="Avenir Next LT Pro" panose="020B0504020202020204" pitchFamily="34" charset="77"/>
              </a:rPr>
              <a:t>  1.1 Apply </a:t>
            </a:r>
            <a:r>
              <a:rPr lang="en-US" sz="1800" dirty="0">
                <a:latin typeface="Avenir Next LT Pro" panose="020B0504020202020204" pitchFamily="34" charset="77"/>
              </a:rPr>
              <a:t>p</a:t>
            </a:r>
            <a:r>
              <a:rPr lang="en-US" sz="1800" dirty="0">
                <a:solidFill>
                  <a:srgbClr val="003D57"/>
                </a:solidFill>
                <a:latin typeface="Avenir Next LT Pro" panose="020B0504020202020204" pitchFamily="34" charset="77"/>
              </a:rPr>
              <a:t>rinciples of biomedical science to investigational product discovery and development and health- related behavioral interventions​</a:t>
            </a:r>
          </a:p>
          <a:p>
            <a:pPr marL="457200" indent="-640080">
              <a:lnSpc>
                <a:spcPct val="110000"/>
              </a:lnSpc>
              <a:buNone/>
            </a:pPr>
            <a:r>
              <a:rPr lang="en-US" sz="1800" dirty="0">
                <a:solidFill>
                  <a:srgbClr val="003D57"/>
                </a:solidFill>
                <a:latin typeface="Avenir Next LT Pro" panose="020B0504020202020204" pitchFamily="34" charset="77"/>
              </a:rPr>
              <a:t>  1.2 Identify scientific </a:t>
            </a:r>
            <a:r>
              <a:rPr lang="en-US" sz="1800" dirty="0">
                <a:latin typeface="Avenir Next LT Pro" panose="020B0504020202020204" pitchFamily="34" charset="77"/>
              </a:rPr>
              <a:t>q</a:t>
            </a:r>
            <a:r>
              <a:rPr lang="en-US" sz="1800" dirty="0">
                <a:solidFill>
                  <a:srgbClr val="003D57"/>
                </a:solidFill>
                <a:latin typeface="Avenir Next LT Pro" panose="020B0504020202020204" pitchFamily="34" charset="77"/>
              </a:rPr>
              <a:t>uestions that are </a:t>
            </a:r>
            <a:r>
              <a:rPr lang="en-US" sz="1800" dirty="0">
                <a:latin typeface="Avenir Next LT Pro" panose="020B0504020202020204" pitchFamily="34" charset="77"/>
              </a:rPr>
              <a:t>p</a:t>
            </a:r>
            <a:r>
              <a:rPr lang="en-US" sz="1800" dirty="0">
                <a:solidFill>
                  <a:srgbClr val="003D57"/>
                </a:solidFill>
                <a:latin typeface="Avenir Next LT Pro" panose="020B0504020202020204" pitchFamily="34" charset="77"/>
              </a:rPr>
              <a:t>otentially </a:t>
            </a:r>
            <a:r>
              <a:rPr lang="en-US" sz="1800" dirty="0">
                <a:latin typeface="Avenir Next LT Pro" panose="020B0504020202020204" pitchFamily="34" charset="77"/>
              </a:rPr>
              <a:t>t</a:t>
            </a:r>
            <a:r>
              <a:rPr lang="en-US" sz="1800" dirty="0">
                <a:solidFill>
                  <a:srgbClr val="003D57"/>
                </a:solidFill>
                <a:latin typeface="Avenir Next LT Pro" panose="020B0504020202020204" pitchFamily="34" charset="77"/>
              </a:rPr>
              <a:t>estable clinical </a:t>
            </a:r>
            <a:r>
              <a:rPr lang="en-US" sz="1800" dirty="0">
                <a:latin typeface="Avenir Next LT Pro" panose="020B0504020202020204" pitchFamily="34" charset="77"/>
              </a:rPr>
              <a:t>r</a:t>
            </a:r>
            <a:r>
              <a:rPr lang="en-US" sz="1800" dirty="0">
                <a:solidFill>
                  <a:srgbClr val="003D57"/>
                </a:solidFill>
                <a:latin typeface="Avenir Next LT Pro" panose="020B0504020202020204" pitchFamily="34" charset="77"/>
              </a:rPr>
              <a:t>esearch </a:t>
            </a:r>
            <a:r>
              <a:rPr lang="en-US" sz="1800" dirty="0">
                <a:latin typeface="Avenir Next LT Pro" panose="020B0504020202020204" pitchFamily="34" charset="77"/>
              </a:rPr>
              <a:t>h</a:t>
            </a:r>
            <a:r>
              <a:rPr lang="en-US" sz="1800" dirty="0">
                <a:solidFill>
                  <a:srgbClr val="003D57"/>
                </a:solidFill>
                <a:latin typeface="Avenir Next LT Pro" panose="020B0504020202020204" pitchFamily="34" charset="77"/>
              </a:rPr>
              <a:t>ypotheses</a:t>
            </a:r>
          </a:p>
          <a:p>
            <a:pPr marL="457200" indent="-640080">
              <a:lnSpc>
                <a:spcPct val="110000"/>
              </a:lnSpc>
              <a:buNone/>
            </a:pPr>
            <a:r>
              <a:rPr lang="en-US" sz="1800" dirty="0">
                <a:solidFill>
                  <a:srgbClr val="003D57"/>
                </a:solidFill>
                <a:latin typeface="Avenir Next LT Pro" panose="020B0504020202020204" pitchFamily="34" charset="77"/>
              </a:rPr>
              <a:t>  1.3 Identify the elements and explain the principles and processes of designing a clinical </a:t>
            </a:r>
            <a:r>
              <a:rPr lang="en-US" sz="1800" dirty="0">
                <a:latin typeface="Avenir Next LT Pro" panose="020B0504020202020204" pitchFamily="34" charset="77"/>
              </a:rPr>
              <a:t>s</a:t>
            </a:r>
            <a:r>
              <a:rPr lang="en-US" sz="1800" dirty="0">
                <a:solidFill>
                  <a:srgbClr val="003D57"/>
                </a:solidFill>
                <a:latin typeface="Avenir Next LT Pro" panose="020B0504020202020204" pitchFamily="34" charset="77"/>
              </a:rPr>
              <a:t>tudy</a:t>
            </a:r>
          </a:p>
          <a:p>
            <a:pPr marL="457200" indent="-640080">
              <a:lnSpc>
                <a:spcPct val="110000"/>
              </a:lnSpc>
              <a:buNone/>
            </a:pPr>
            <a:r>
              <a:rPr lang="en-US" sz="1800" dirty="0">
                <a:solidFill>
                  <a:srgbClr val="003D57"/>
                </a:solidFill>
                <a:latin typeface="Avenir Next LT Pro" panose="020B0504020202020204" pitchFamily="34" charset="77"/>
              </a:rPr>
              <a:t>  1.4 Maintain awareness of new technologies, methodologies, and techniques that enhance the conduct, safety, and validity of the clinical study</a:t>
            </a:r>
          </a:p>
          <a:p>
            <a:pPr marL="457200" indent="-640080">
              <a:lnSpc>
                <a:spcPct val="110000"/>
              </a:lnSpc>
              <a:buNone/>
            </a:pPr>
            <a:r>
              <a:rPr lang="en-US" sz="1800" dirty="0">
                <a:solidFill>
                  <a:srgbClr val="003D57"/>
                </a:solidFill>
                <a:latin typeface="Avenir Next LT Pro" panose="020B0504020202020204" pitchFamily="34" charset="77"/>
              </a:rPr>
              <a:t>  1.5 Critically analyze clinical study results</a:t>
            </a:r>
          </a:p>
          <a:p>
            <a:pPr>
              <a:lnSpc>
                <a:spcPct val="110000"/>
              </a:lnSpc>
            </a:pPr>
            <a:endParaRPr lang="en-US" sz="1800" dirty="0">
              <a:solidFill>
                <a:srgbClr val="003D57"/>
              </a:solidFill>
              <a:latin typeface="Avenir Next LT Pro" panose="020B0504020202020204" pitchFamily="34" charset="7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BCABCB1-2A33-A156-79B5-7AEAF815487E}"/>
              </a:ext>
            </a:extLst>
          </p:cNvPr>
          <p:cNvSpPr txBox="1"/>
          <p:nvPr/>
        </p:nvSpPr>
        <p:spPr>
          <a:xfrm>
            <a:off x="587325" y="1292254"/>
            <a:ext cx="60983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spc="100" dirty="0">
                <a:solidFill>
                  <a:srgbClr val="028BA2"/>
                </a:solidFill>
                <a:latin typeface="Avenir Next LT Pro" panose="020B0504020202020204" pitchFamily="34" charset="77"/>
                <a:cs typeface="Gotham Light" pitchFamily="2" charset="0"/>
              </a:rPr>
              <a:t>FOR EXAMPLE:</a:t>
            </a:r>
            <a:endParaRPr lang="en-US" spc="100" dirty="0">
              <a:solidFill>
                <a:srgbClr val="028BA2"/>
              </a:solidFill>
              <a:latin typeface="Avenir Next LT Pro" panose="020B0504020202020204" pitchFamily="34" charset="77"/>
              <a:cs typeface="Gotham Light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719B4EE-3A5F-FADA-E197-5119A9303BC3}"/>
              </a:ext>
            </a:extLst>
          </p:cNvPr>
          <p:cNvSpPr txBox="1"/>
          <p:nvPr/>
        </p:nvSpPr>
        <p:spPr>
          <a:xfrm>
            <a:off x="3022169" y="-7749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5785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88CEB4-E060-4FA8-AC0E-AD9B3B97535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90524" y="386065"/>
            <a:ext cx="11410950" cy="37465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2800" b="1" dirty="0">
                <a:solidFill>
                  <a:srgbClr val="003D57"/>
                </a:solidFill>
                <a:latin typeface="Avenir Next LT Pro Demi" panose="020B0504020202020204" pitchFamily="34" charset="77"/>
              </a:rPr>
              <a:t>Competencies are reflected at a Basic, Skilled, and Advanced level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5B58DED6-D399-42AB-BB51-30CF70365288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013914043"/>
              </p:ext>
            </p:extLst>
          </p:nvPr>
        </p:nvGraphicFramePr>
        <p:xfrm>
          <a:off x="515814" y="1557071"/>
          <a:ext cx="11160369" cy="4914864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4053421">
                  <a:extLst>
                    <a:ext uri="{9D8B030D-6E8A-4147-A177-3AD203B41FA5}">
                      <a16:colId xmlns:a16="http://schemas.microsoft.com/office/drawing/2014/main" val="1508910761"/>
                    </a:ext>
                  </a:extLst>
                </a:gridCol>
                <a:gridCol w="3551572">
                  <a:extLst>
                    <a:ext uri="{9D8B030D-6E8A-4147-A177-3AD203B41FA5}">
                      <a16:colId xmlns:a16="http://schemas.microsoft.com/office/drawing/2014/main" val="1183504060"/>
                    </a:ext>
                  </a:extLst>
                </a:gridCol>
                <a:gridCol w="3555376">
                  <a:extLst>
                    <a:ext uri="{9D8B030D-6E8A-4147-A177-3AD203B41FA5}">
                      <a16:colId xmlns:a16="http://schemas.microsoft.com/office/drawing/2014/main" val="143922857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1800" b="1" dirty="0">
                          <a:solidFill>
                            <a:srgbClr val="003D57"/>
                          </a:solidFill>
                          <a:latin typeface="Avenir Next LT Pro" panose="020B0504020202020204" pitchFamily="34" charset="77"/>
                          <a:cs typeface="Gotham" pitchFamily="2" charset="0"/>
                        </a:rPr>
                        <a:t>Fundamental</a:t>
                      </a:r>
                      <a:r>
                        <a:rPr lang="en-US" sz="1800" dirty="0">
                          <a:solidFill>
                            <a:srgbClr val="003D57"/>
                          </a:solidFill>
                          <a:latin typeface="Avenir Next LT Pro" panose="020B0504020202020204" pitchFamily="34" charset="77"/>
                          <a:cs typeface="Gotham" pitchFamily="2" charset="0"/>
                        </a:rPr>
                        <a:t> </a:t>
                      </a:r>
                      <a:r>
                        <a:rPr lang="en-US" sz="1800" b="1" dirty="0">
                          <a:solidFill>
                            <a:srgbClr val="003D57"/>
                          </a:solidFill>
                          <a:latin typeface="Avenir Next LT Pro" panose="020B0504020202020204" pitchFamily="34" charset="77"/>
                          <a:cs typeface="Gotham" pitchFamily="2" charset="0"/>
                        </a:rPr>
                        <a:t>Level</a:t>
                      </a:r>
                    </a:p>
                  </a:txBody>
                  <a:tcPr marL="154295" marR="154295" marT="122868" marB="122868">
                    <a:lnL w="6350" cap="flat" cmpd="sng" algn="ctr">
                      <a:solidFill>
                        <a:srgbClr val="028B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28B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28B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28B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28BA2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1" dirty="0">
                          <a:solidFill>
                            <a:srgbClr val="003D57"/>
                          </a:solidFill>
                          <a:latin typeface="Avenir Next LT Pro" panose="020B0504020202020204" pitchFamily="34" charset="77"/>
                          <a:cs typeface="Gotham" pitchFamily="2" charset="0"/>
                        </a:rPr>
                        <a:t>Skilled Level</a:t>
                      </a:r>
                    </a:p>
                  </a:txBody>
                  <a:tcPr marL="154295" marR="154295" marT="122868" marB="122868">
                    <a:lnL w="6350" cap="flat" cmpd="sng" algn="ctr">
                      <a:solidFill>
                        <a:srgbClr val="028B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28B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28B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28B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28BA2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1" dirty="0">
                          <a:solidFill>
                            <a:srgbClr val="003D57"/>
                          </a:solidFill>
                          <a:latin typeface="Avenir Next LT Pro" panose="020B0504020202020204" pitchFamily="34" charset="77"/>
                          <a:cs typeface="Gotham" pitchFamily="2" charset="0"/>
                        </a:rPr>
                        <a:t>Advanced Level</a:t>
                      </a:r>
                    </a:p>
                  </a:txBody>
                  <a:tcPr marL="154295" marR="154295" marT="122868" marB="122868">
                    <a:lnL w="6350" cap="flat" cmpd="sng" algn="ctr">
                      <a:solidFill>
                        <a:srgbClr val="028B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28B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28B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28B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28BA2">
                        <a:alpha val="3411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019095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1500" b="1" dirty="0">
                          <a:solidFill>
                            <a:srgbClr val="003D57"/>
                          </a:solidFill>
                          <a:latin typeface="Avenir Next LT Pro" panose="020B0504020202020204" pitchFamily="34" charset="77"/>
                          <a:cs typeface="Gotham" pitchFamily="2" charset="0"/>
                        </a:rPr>
                        <a:t>A1. Recognize</a:t>
                      </a:r>
                      <a:r>
                        <a:rPr lang="en-US" sz="1500" dirty="0">
                          <a:solidFill>
                            <a:srgbClr val="003D57"/>
                          </a:solidFill>
                          <a:latin typeface="Avenir Next LT Pro" panose="020B0504020202020204" pitchFamily="34" charset="77"/>
                          <a:cs typeface="Gotham" pitchFamily="2" charset="0"/>
                        </a:rPr>
                        <a:t> the need to apply scientific principles to discovery and development of biomedical investigational products and health-related behavioral interventions                        </a:t>
                      </a:r>
                    </a:p>
                  </a:txBody>
                  <a:tcPr marL="154295" marR="154295" marT="122868" marB="122868">
                    <a:lnL w="6350" cap="flat" cmpd="sng" algn="ctr">
                      <a:solidFill>
                        <a:srgbClr val="028B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28B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28B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28B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28BA2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500" b="1" dirty="0">
                          <a:solidFill>
                            <a:srgbClr val="003D57"/>
                          </a:solidFill>
                          <a:latin typeface="Avenir Next LT Pro" panose="020B0504020202020204" pitchFamily="34" charset="77"/>
                          <a:cs typeface="Gotham" pitchFamily="2" charset="0"/>
                        </a:rPr>
                        <a:t>B1. Apply </a:t>
                      </a:r>
                      <a:r>
                        <a:rPr lang="en-US" sz="1500" dirty="0">
                          <a:solidFill>
                            <a:srgbClr val="003D57"/>
                          </a:solidFill>
                          <a:latin typeface="Avenir Next LT Pro" panose="020B0504020202020204" pitchFamily="34" charset="77"/>
                          <a:cs typeface="Gotham" pitchFamily="2" charset="0"/>
                        </a:rPr>
                        <a:t>scientific principles when implementing a clinical or behavioral study</a:t>
                      </a:r>
                      <a:br>
                        <a:rPr lang="en-US" sz="1500" dirty="0">
                          <a:solidFill>
                            <a:srgbClr val="003D57"/>
                          </a:solidFill>
                          <a:latin typeface="Avenir Next LT Pro" panose="020B0504020202020204" pitchFamily="34" charset="77"/>
                          <a:cs typeface="Gotham" pitchFamily="2" charset="0"/>
                        </a:rPr>
                      </a:br>
                      <a:br>
                        <a:rPr lang="en-US" sz="1500" dirty="0">
                          <a:solidFill>
                            <a:srgbClr val="003D57"/>
                          </a:solidFill>
                          <a:latin typeface="Avenir Next LT Pro" panose="020B0504020202020204" pitchFamily="34" charset="77"/>
                          <a:cs typeface="Gotham" pitchFamily="2" charset="0"/>
                        </a:rPr>
                      </a:br>
                      <a:endParaRPr lang="en-US" sz="1500" dirty="0">
                        <a:solidFill>
                          <a:srgbClr val="003D57"/>
                        </a:solidFill>
                        <a:latin typeface="Avenir Next LT Pro" panose="020B0504020202020204" pitchFamily="34" charset="77"/>
                        <a:cs typeface="Gotham" pitchFamily="2" charset="0"/>
                      </a:endParaRPr>
                    </a:p>
                  </a:txBody>
                  <a:tcPr marL="154295" marR="154295" marT="122868" marB="122868">
                    <a:lnL w="6350" cap="flat" cmpd="sng" algn="ctr">
                      <a:solidFill>
                        <a:srgbClr val="028B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28B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28B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28B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28BA2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500" b="1" dirty="0">
                          <a:solidFill>
                            <a:srgbClr val="003D57"/>
                          </a:solidFill>
                          <a:latin typeface="Avenir Next LT Pro" panose="020B0504020202020204" pitchFamily="34" charset="77"/>
                          <a:cs typeface="Gotham" pitchFamily="2" charset="0"/>
                        </a:rPr>
                        <a:t>C1. Plan </a:t>
                      </a:r>
                      <a:r>
                        <a:rPr lang="en-US" sz="1500" dirty="0">
                          <a:solidFill>
                            <a:srgbClr val="003D57"/>
                          </a:solidFill>
                          <a:latin typeface="Avenir Next LT Pro" panose="020B0504020202020204" pitchFamily="34" charset="77"/>
                          <a:cs typeface="Gotham" pitchFamily="2" charset="0"/>
                        </a:rPr>
                        <a:t>biomedical research according to scientific principles</a:t>
                      </a:r>
                    </a:p>
                  </a:txBody>
                  <a:tcPr marL="154295" marR="154295" marT="122868" marB="122868">
                    <a:lnL w="6350" cap="flat" cmpd="sng" algn="ctr">
                      <a:solidFill>
                        <a:srgbClr val="028B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28B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28B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28B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28BA2">
                        <a:alpha val="3411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9772570"/>
                  </a:ext>
                </a:extLst>
              </a:tr>
              <a:tr h="1269774">
                <a:tc>
                  <a:txBody>
                    <a:bodyPr/>
                    <a:lstStyle/>
                    <a:p>
                      <a:pPr algn="l"/>
                      <a:r>
                        <a:rPr lang="en-US" sz="1500" b="1" dirty="0">
                          <a:solidFill>
                            <a:srgbClr val="003D57"/>
                          </a:solidFill>
                          <a:latin typeface="Avenir Next LT Pro" panose="020B0504020202020204" pitchFamily="34" charset="77"/>
                          <a:cs typeface="Gotham" pitchFamily="2" charset="0"/>
                        </a:rPr>
                        <a:t>A2. Explain</a:t>
                      </a:r>
                      <a:r>
                        <a:rPr lang="en-US" sz="1500" dirty="0">
                          <a:solidFill>
                            <a:srgbClr val="003D57"/>
                          </a:solidFill>
                          <a:latin typeface="Avenir Next LT Pro" panose="020B0504020202020204" pitchFamily="34" charset="77"/>
                          <a:cs typeface="Gotham" pitchFamily="2" charset="0"/>
                        </a:rPr>
                        <a:t> the basic scientific principles that should be applied during development of biomedical investigational products and health-related behavioral interventions         </a:t>
                      </a:r>
                    </a:p>
                  </a:txBody>
                  <a:tcPr marL="154295" marR="154295" marT="122868" marB="122868">
                    <a:lnL w="6350" cap="flat" cmpd="sng" algn="ctr">
                      <a:solidFill>
                        <a:srgbClr val="028B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28B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28B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28B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28BA2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500" b="1" dirty="0">
                          <a:solidFill>
                            <a:srgbClr val="003D57"/>
                          </a:solidFill>
                          <a:latin typeface="Avenir Next LT Pro" panose="020B0504020202020204" pitchFamily="34" charset="77"/>
                          <a:cs typeface="Gotham" pitchFamily="2" charset="0"/>
                        </a:rPr>
                        <a:t>B2. Implement</a:t>
                      </a:r>
                      <a:r>
                        <a:rPr lang="en-US" sz="1500" dirty="0">
                          <a:solidFill>
                            <a:srgbClr val="003D57"/>
                          </a:solidFill>
                          <a:latin typeface="Avenir Next LT Pro" panose="020B0504020202020204" pitchFamily="34" charset="77"/>
                          <a:cs typeface="Gotham" pitchFamily="2" charset="0"/>
                        </a:rPr>
                        <a:t> data collection according to scientific principles and based on protocol design</a:t>
                      </a:r>
                    </a:p>
                  </a:txBody>
                  <a:tcPr marL="154295" marR="154295" marT="122868" marB="122868">
                    <a:lnL w="6350" cap="flat" cmpd="sng" algn="ctr">
                      <a:solidFill>
                        <a:srgbClr val="028B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28B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28B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28B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28BA2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500" b="1" dirty="0">
                          <a:solidFill>
                            <a:srgbClr val="003D57"/>
                          </a:solidFill>
                          <a:latin typeface="Avenir Next LT Pro" panose="020B0504020202020204" pitchFamily="34" charset="77"/>
                          <a:cs typeface="Gotham" pitchFamily="2" charset="0"/>
                        </a:rPr>
                        <a:t>C2.  Develop</a:t>
                      </a:r>
                      <a:r>
                        <a:rPr lang="en-US" sz="1500" dirty="0">
                          <a:solidFill>
                            <a:srgbClr val="003D57"/>
                          </a:solidFill>
                          <a:latin typeface="Avenir Next LT Pro" panose="020B0504020202020204" pitchFamily="34" charset="77"/>
                          <a:cs typeface="Gotham" pitchFamily="2" charset="0"/>
                        </a:rPr>
                        <a:t> a data management plan according to scientific principles.</a:t>
                      </a:r>
                    </a:p>
                  </a:txBody>
                  <a:tcPr marL="154295" marR="154295" marT="122868" marB="122868">
                    <a:lnL w="6350" cap="flat" cmpd="sng" algn="ctr">
                      <a:solidFill>
                        <a:srgbClr val="028B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28B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28B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28B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28BA2">
                        <a:alpha val="3411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9716068"/>
                  </a:ext>
                </a:extLst>
              </a:tr>
              <a:tr h="1406523">
                <a:tc>
                  <a:txBody>
                    <a:bodyPr/>
                    <a:lstStyle/>
                    <a:p>
                      <a:pPr algn="l"/>
                      <a:r>
                        <a:rPr lang="en-US" sz="1500" b="1" dirty="0">
                          <a:solidFill>
                            <a:srgbClr val="003D57"/>
                          </a:solidFill>
                          <a:latin typeface="Avenir Next LT Pro" panose="020B0504020202020204" pitchFamily="34" charset="77"/>
                          <a:cs typeface="Gotham" pitchFamily="2" charset="0"/>
                        </a:rPr>
                        <a:t>Example:</a:t>
                      </a:r>
                      <a:r>
                        <a:rPr lang="en-US" sz="1500" dirty="0">
                          <a:solidFill>
                            <a:srgbClr val="003D57"/>
                          </a:solidFill>
                          <a:latin typeface="Avenir Next LT Pro" panose="020B0504020202020204" pitchFamily="34" charset="77"/>
                          <a:cs typeface="Gotham" pitchFamily="2" charset="0"/>
                        </a:rPr>
                        <a:t> When reviewing a clinical research protocol, researcher describes the objective and scientific techniques used to design and implement biomedical research. </a:t>
                      </a:r>
                    </a:p>
                  </a:txBody>
                  <a:tcPr marL="154295" marR="154295" marT="122868" marB="122868">
                    <a:lnL w="6350" cap="flat" cmpd="sng" algn="ctr">
                      <a:solidFill>
                        <a:srgbClr val="028B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28B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28B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28B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28BA2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500" b="1" dirty="0">
                          <a:solidFill>
                            <a:srgbClr val="003D57"/>
                          </a:solidFill>
                          <a:latin typeface="Avenir Next LT Pro" panose="020B0504020202020204" pitchFamily="34" charset="77"/>
                          <a:cs typeface="Gotham" pitchFamily="2" charset="0"/>
                        </a:rPr>
                        <a:t>Example:</a:t>
                      </a:r>
                      <a:r>
                        <a:rPr lang="en-US" sz="1500" dirty="0">
                          <a:solidFill>
                            <a:srgbClr val="003D57"/>
                          </a:solidFill>
                          <a:latin typeface="Avenir Next LT Pro" panose="020B0504020202020204" pitchFamily="34" charset="77"/>
                          <a:cs typeface="Gotham" pitchFamily="2" charset="0"/>
                        </a:rPr>
                        <a:t> When given a clinical research protocol, researcher differentiates what principles could affect how the data should be collected and implement best practices accordingly.</a:t>
                      </a:r>
                    </a:p>
                  </a:txBody>
                  <a:tcPr marL="154295" marR="154295" marT="122868" marB="122868">
                    <a:lnL w="6350" cap="flat" cmpd="sng" algn="ctr">
                      <a:solidFill>
                        <a:srgbClr val="028B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28B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28B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28B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28BA2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500" b="1" dirty="0">
                          <a:solidFill>
                            <a:srgbClr val="003D57"/>
                          </a:solidFill>
                          <a:latin typeface="Avenir Next LT Pro" panose="020B0504020202020204" pitchFamily="34" charset="77"/>
                          <a:cs typeface="Gotham" pitchFamily="2" charset="0"/>
                        </a:rPr>
                        <a:t>Example:</a:t>
                      </a:r>
                      <a:r>
                        <a:rPr lang="en-US" sz="1500" dirty="0">
                          <a:solidFill>
                            <a:srgbClr val="003D57"/>
                          </a:solidFill>
                          <a:latin typeface="Avenir Next LT Pro" panose="020B0504020202020204" pitchFamily="34" charset="77"/>
                          <a:cs typeface="Gotham" pitchFamily="2" charset="0"/>
                        </a:rPr>
                        <a:t> Given a clinical research protocol and data collected, the researcher evaluates the findings to assess results via a scientific framework.</a:t>
                      </a:r>
                    </a:p>
                  </a:txBody>
                  <a:tcPr marL="154295" marR="154295" marT="122868" marB="122868">
                    <a:lnL w="6350" cap="flat" cmpd="sng" algn="ctr">
                      <a:solidFill>
                        <a:srgbClr val="028B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28B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28B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28B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28BA2">
                        <a:alpha val="3411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3230841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0C5AD97D-B253-4F66-9D1A-05376AA31DB2}"/>
              </a:ext>
            </a:extLst>
          </p:cNvPr>
          <p:cNvSpPr txBox="1"/>
          <p:nvPr/>
        </p:nvSpPr>
        <p:spPr>
          <a:xfrm>
            <a:off x="377461" y="812199"/>
            <a:ext cx="11410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/>
            <a:r>
              <a:rPr lang="en-US" dirty="0">
                <a:solidFill>
                  <a:srgbClr val="003D57"/>
                </a:solidFill>
                <a:latin typeface="Avenir Next LT Pro" panose="020B0504020202020204" pitchFamily="34" charset="77"/>
                <a:cs typeface="Gotham" pitchFamily="2" charset="0"/>
              </a:rPr>
              <a:t>1.1   Apply principles of biomedical science to investigational product discovery and development and health-related behavioral interventions</a:t>
            </a:r>
          </a:p>
        </p:txBody>
      </p:sp>
    </p:spTree>
    <p:extLst>
      <p:ext uri="{BB962C8B-B14F-4D97-AF65-F5344CB8AC3E}">
        <p14:creationId xmlns:p14="http://schemas.microsoft.com/office/powerpoint/2010/main" val="17850291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2|44.6"/>
</p:tagLst>
</file>

<file path=ppt/theme/theme1.xml><?xml version="1.0" encoding="utf-8"?>
<a:theme xmlns:a="http://schemas.openxmlformats.org/drawingml/2006/main" name="Retrospect">
  <a:themeElements>
    <a:clrScheme name="NEW MRCT CENTER COLORS">
      <a:dk1>
        <a:srgbClr val="000000"/>
      </a:dk1>
      <a:lt1>
        <a:srgbClr val="FFFFFF"/>
      </a:lt1>
      <a:dk2>
        <a:srgbClr val="001F47"/>
      </a:dk2>
      <a:lt2>
        <a:srgbClr val="B0C2CD"/>
      </a:lt2>
      <a:accent1>
        <a:srgbClr val="008BA2"/>
      </a:accent1>
      <a:accent2>
        <a:srgbClr val="A90431"/>
      </a:accent2>
      <a:accent3>
        <a:srgbClr val="6D0015"/>
      </a:accent3>
      <a:accent4>
        <a:srgbClr val="006578"/>
      </a:accent4>
      <a:accent5>
        <a:srgbClr val="023C54"/>
      </a:accent5>
      <a:accent6>
        <a:srgbClr val="818E99"/>
      </a:accent6>
      <a:hlink>
        <a:srgbClr val="0563C1"/>
      </a:hlink>
      <a:folHlink>
        <a:srgbClr val="954F7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6237</TotalTime>
  <Words>1342</Words>
  <Application>Microsoft Office PowerPoint</Application>
  <PresentationFormat>Widescreen</PresentationFormat>
  <Paragraphs>173</Paragraphs>
  <Slides>17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Arial</vt:lpstr>
      <vt:lpstr>Avenir Next LT Pro</vt:lpstr>
      <vt:lpstr>Avenir Next LT Pro Demi</vt:lpstr>
      <vt:lpstr>Calibri</vt:lpstr>
      <vt:lpstr>Courier New</vt:lpstr>
      <vt:lpstr>Gotham</vt:lpstr>
      <vt:lpstr>Gotham Medium</vt:lpstr>
      <vt:lpstr>Retrospect</vt:lpstr>
      <vt:lpstr>PowerPoint Presentation</vt:lpstr>
      <vt:lpstr>The Multi-Regional Clinical Trials Center (MRCT Center)</vt:lpstr>
      <vt:lpstr>PowerPoint Presentation</vt:lpstr>
      <vt:lpstr>What is Competence?</vt:lpstr>
      <vt:lpstr>Global Standards for Clinical Research Professionals</vt:lpstr>
      <vt:lpstr>PowerPoint Presentation</vt:lpstr>
      <vt:lpstr>The 8 JTF Competency Domains</vt:lpstr>
      <vt:lpstr>Under each domain are specific competency statements  </vt:lpstr>
      <vt:lpstr>Competencies are reflected at a Basic, Skilled, and Advanced level</vt:lpstr>
      <vt:lpstr>PowerPoint Presentation</vt:lpstr>
      <vt:lpstr>EXAMPLE A:</vt:lpstr>
      <vt:lpstr>EXAMPLE B:</vt:lpstr>
      <vt:lpstr>PowerPoint Presentation</vt:lpstr>
      <vt:lpstr>JTF Leveled Core Competency Framework</vt:lpstr>
      <vt:lpstr>Translations that are currently available:</vt:lpstr>
      <vt:lpstr>JTF Continuing Activities</vt:lpstr>
      <vt:lpstr>Interested in:  Learning more about the Joint Task Force for Clinical Trial Competency?  Sharing how you have utilized the Framework?  Providing feedback, questions, or ideas?  Participating in our work?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JTF Core  Competency Framework</dc:title>
  <dc:creator>Stephen Sonstein</dc:creator>
  <cp:lastModifiedBy>Aldinger, Carmen</cp:lastModifiedBy>
  <cp:revision>40</cp:revision>
  <dcterms:created xsi:type="dcterms:W3CDTF">2020-05-29T14:52:24Z</dcterms:created>
  <dcterms:modified xsi:type="dcterms:W3CDTF">2025-11-21T21:12:01Z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NewReviewCycle">
    <vt:lpwstr/>
  </property>
</Properties>
</file>